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5" r:id="rId2"/>
    <p:sldMasterId id="2147483820" r:id="rId3"/>
    <p:sldMasterId id="2147483835" r:id="rId4"/>
    <p:sldMasterId id="2147483850" r:id="rId5"/>
  </p:sldMasterIdLst>
  <p:notesMasterIdLst>
    <p:notesMasterId r:id="rId97"/>
  </p:notesMasterIdLst>
  <p:sldIdLst>
    <p:sldId id="1163" r:id="rId6"/>
    <p:sldId id="1173" r:id="rId7"/>
    <p:sldId id="1167" r:id="rId8"/>
    <p:sldId id="1166" r:id="rId9"/>
    <p:sldId id="1165" r:id="rId10"/>
    <p:sldId id="1164" r:id="rId11"/>
    <p:sldId id="1168" r:id="rId12"/>
    <p:sldId id="1169" r:id="rId13"/>
    <p:sldId id="1171" r:id="rId14"/>
    <p:sldId id="1170" r:id="rId15"/>
    <p:sldId id="1078" r:id="rId16"/>
    <p:sldId id="918" r:id="rId17"/>
    <p:sldId id="957" r:id="rId18"/>
    <p:sldId id="705" r:id="rId19"/>
    <p:sldId id="1174" r:id="rId20"/>
    <p:sldId id="859" r:id="rId21"/>
    <p:sldId id="1081" r:id="rId22"/>
    <p:sldId id="1062" r:id="rId23"/>
    <p:sldId id="1110" r:id="rId24"/>
    <p:sldId id="1112" r:id="rId25"/>
    <p:sldId id="948" r:id="rId26"/>
    <p:sldId id="943" r:id="rId27"/>
    <p:sldId id="944" r:id="rId28"/>
    <p:sldId id="1111" r:id="rId29"/>
    <p:sldId id="1113" r:id="rId30"/>
    <p:sldId id="1015" r:id="rId31"/>
    <p:sldId id="1055" r:id="rId32"/>
    <p:sldId id="1056" r:id="rId33"/>
    <p:sldId id="1115" r:id="rId34"/>
    <p:sldId id="1116" r:id="rId35"/>
    <p:sldId id="1117" r:id="rId36"/>
    <p:sldId id="1118" r:id="rId37"/>
    <p:sldId id="1125" r:id="rId38"/>
    <p:sldId id="1122" r:id="rId39"/>
    <p:sldId id="1123" r:id="rId40"/>
    <p:sldId id="1124" r:id="rId41"/>
    <p:sldId id="877" r:id="rId42"/>
    <p:sldId id="990" r:id="rId43"/>
    <p:sldId id="1102" r:id="rId44"/>
    <p:sldId id="1103" r:id="rId45"/>
    <p:sldId id="1126" r:id="rId46"/>
    <p:sldId id="1023" r:id="rId47"/>
    <p:sldId id="1127" r:id="rId48"/>
    <p:sldId id="1128" r:id="rId49"/>
    <p:sldId id="1017" r:id="rId50"/>
    <p:sldId id="1129" r:id="rId51"/>
    <p:sldId id="1130" r:id="rId52"/>
    <p:sldId id="913" r:id="rId53"/>
    <p:sldId id="1089" r:id="rId54"/>
    <p:sldId id="1091" r:id="rId55"/>
    <p:sldId id="1002" r:id="rId56"/>
    <p:sldId id="1003" r:id="rId57"/>
    <p:sldId id="938" r:id="rId58"/>
    <p:sldId id="1097" r:id="rId59"/>
    <p:sldId id="1098" r:id="rId60"/>
    <p:sldId id="1101" r:id="rId61"/>
    <p:sldId id="1100" r:id="rId62"/>
    <p:sldId id="911" r:id="rId63"/>
    <p:sldId id="970" r:id="rId64"/>
    <p:sldId id="1131" r:id="rId65"/>
    <p:sldId id="1028" r:id="rId66"/>
    <p:sldId id="1030" r:id="rId67"/>
    <p:sldId id="1031" r:id="rId68"/>
    <p:sldId id="1132" r:id="rId69"/>
    <p:sldId id="1058" r:id="rId70"/>
    <p:sldId id="1033" r:id="rId71"/>
    <p:sldId id="1077" r:id="rId72"/>
    <p:sldId id="1034" r:id="rId73"/>
    <p:sldId id="1035" r:id="rId74"/>
    <p:sldId id="1133" r:id="rId75"/>
    <p:sldId id="1134" r:id="rId76"/>
    <p:sldId id="1042" r:id="rId77"/>
    <p:sldId id="1071" r:id="rId78"/>
    <p:sldId id="1072" r:id="rId79"/>
    <p:sldId id="1106" r:id="rId80"/>
    <p:sldId id="1135" r:id="rId81"/>
    <p:sldId id="1136" r:id="rId82"/>
    <p:sldId id="1138" r:id="rId83"/>
    <p:sldId id="1142" r:id="rId84"/>
    <p:sldId id="1143" r:id="rId85"/>
    <p:sldId id="1146" r:id="rId86"/>
    <p:sldId id="1148" r:id="rId87"/>
    <p:sldId id="1149" r:id="rId88"/>
    <p:sldId id="1150" r:id="rId89"/>
    <p:sldId id="1151" r:id="rId90"/>
    <p:sldId id="1152" r:id="rId91"/>
    <p:sldId id="1153" r:id="rId92"/>
    <p:sldId id="1157" r:id="rId93"/>
    <p:sldId id="1158" r:id="rId94"/>
    <p:sldId id="1159" r:id="rId95"/>
    <p:sldId id="1162" r:id="rId96"/>
  </p:sldIdLst>
  <p:sldSz cx="9144000" cy="6858000" type="screen4x3"/>
  <p:notesSz cx="6858000" cy="9296400"/>
  <p:defaultTextStyle>
    <a:defPPr>
      <a:defRPr lang="en-US"/>
    </a:defPPr>
    <a:lvl1pPr algn="l" rtl="0" fontAlgn="base">
      <a:spcBef>
        <a:spcPct val="0"/>
      </a:spcBef>
      <a:spcAft>
        <a:spcPct val="0"/>
      </a:spcAft>
      <a:defRPr sz="3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32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32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32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3200" kern="1200">
        <a:solidFill>
          <a:schemeClr val="tx1"/>
        </a:solidFill>
        <a:latin typeface="Arial" pitchFamily="34" charset="0"/>
        <a:ea typeface="MS PGothic" pitchFamily="34" charset="-128"/>
        <a:cs typeface="+mn-cs"/>
      </a:defRPr>
    </a:lvl5pPr>
    <a:lvl6pPr marL="2286000" algn="l" defTabSz="914400" rtl="0" eaLnBrk="1" latinLnBrk="0" hangingPunct="1">
      <a:defRPr sz="3200" kern="1200">
        <a:solidFill>
          <a:schemeClr val="tx1"/>
        </a:solidFill>
        <a:latin typeface="Arial" pitchFamily="34" charset="0"/>
        <a:ea typeface="MS PGothic" pitchFamily="34" charset="-128"/>
        <a:cs typeface="+mn-cs"/>
      </a:defRPr>
    </a:lvl6pPr>
    <a:lvl7pPr marL="2743200" algn="l" defTabSz="914400" rtl="0" eaLnBrk="1" latinLnBrk="0" hangingPunct="1">
      <a:defRPr sz="3200" kern="1200">
        <a:solidFill>
          <a:schemeClr val="tx1"/>
        </a:solidFill>
        <a:latin typeface="Arial" pitchFamily="34" charset="0"/>
        <a:ea typeface="MS PGothic" pitchFamily="34" charset="-128"/>
        <a:cs typeface="+mn-cs"/>
      </a:defRPr>
    </a:lvl7pPr>
    <a:lvl8pPr marL="3200400" algn="l" defTabSz="914400" rtl="0" eaLnBrk="1" latinLnBrk="0" hangingPunct="1">
      <a:defRPr sz="3200" kern="1200">
        <a:solidFill>
          <a:schemeClr val="tx1"/>
        </a:solidFill>
        <a:latin typeface="Arial" pitchFamily="34" charset="0"/>
        <a:ea typeface="MS PGothic" pitchFamily="34" charset="-128"/>
        <a:cs typeface="+mn-cs"/>
      </a:defRPr>
    </a:lvl8pPr>
    <a:lvl9pPr marL="3657600" algn="l" defTabSz="914400" rtl="0" eaLnBrk="1" latinLnBrk="0" hangingPunct="1">
      <a:defRPr sz="3200"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F5751"/>
    <a:srgbClr val="FFCCCC"/>
    <a:srgbClr val="74584F"/>
    <a:srgbClr val="8E3900"/>
    <a:srgbClr val="808000"/>
    <a:srgbClr val="FF8000"/>
    <a:srgbClr val="3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66833" autoAdjust="0"/>
  </p:normalViewPr>
  <p:slideViewPr>
    <p:cSldViewPr snapToObjects="1" showGuides="1">
      <p:cViewPr>
        <p:scale>
          <a:sx n="53" d="100"/>
          <a:sy n="53" d="100"/>
        </p:scale>
        <p:origin x="-1044" y="860"/>
      </p:cViewPr>
      <p:guideLst>
        <p:guide orient="horz" pos="3840"/>
        <p:guide pos="2880"/>
      </p:guideLst>
    </p:cSldViewPr>
  </p:slideViewPr>
  <p:outlineViewPr>
    <p:cViewPr>
      <p:scale>
        <a:sx n="33" d="100"/>
        <a:sy n="33" d="100"/>
      </p:scale>
      <p:origin x="48" y="15916"/>
    </p:cViewPr>
  </p:outlineViewPr>
  <p:notesTextViewPr>
    <p:cViewPr>
      <p:scale>
        <a:sx n="100" d="100"/>
        <a:sy n="100" d="100"/>
      </p:scale>
      <p:origin x="0" y="0"/>
    </p:cViewPr>
  </p:notesTextViewPr>
  <p:sorterViewPr>
    <p:cViewPr>
      <p:scale>
        <a:sx n="93" d="100"/>
        <a:sy n="93" d="100"/>
      </p:scale>
      <p:origin x="0" y="19794"/>
    </p:cViewPr>
  </p:sorterViewPr>
  <p:notesViewPr>
    <p:cSldViewPr snapToObjects="1" showGuides="1">
      <p:cViewPr>
        <p:scale>
          <a:sx n="100" d="100"/>
          <a:sy n="100" d="100"/>
        </p:scale>
        <p:origin x="-1542" y="54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phldr="1"/>
      <dgm:spPr/>
      <dgm:t>
        <a:bodyPr/>
        <a:lstStyle/>
        <a:p>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BB63E339-9851-448A-968B-55170DB2017F}">
      <dgm:prSet phldrT="[Text]"/>
      <dgm:spPr/>
      <dgm:t>
        <a:bodyPr/>
        <a:lstStyle/>
        <a:p>
          <a:endParaRPr lang="en-US" dirty="0"/>
        </a:p>
      </dgm:t>
    </dgm:pt>
    <dgm:pt modelId="{1B84B94D-A632-40B9-BDD3-31A26AE6042F}" type="parTrans" cxnId="{B52C2D2F-5FC5-454A-A66C-08B80F687B5D}">
      <dgm:prSet/>
      <dgm:spPr/>
      <dgm:t>
        <a:bodyPr/>
        <a:lstStyle/>
        <a:p>
          <a:endParaRPr lang="en-US"/>
        </a:p>
      </dgm:t>
    </dgm:pt>
    <dgm:pt modelId="{94563B0A-111E-45F1-BF9A-20EFC24D4951}" type="sibTrans" cxnId="{B52C2D2F-5FC5-454A-A66C-08B80F687B5D}">
      <dgm:prSet/>
      <dgm:spPr/>
      <dgm:t>
        <a:bodyPr/>
        <a:lstStyle/>
        <a:p>
          <a:endParaRPr lang="en-US"/>
        </a:p>
      </dgm:t>
    </dgm:pt>
    <dgm:pt modelId="{88C83612-08AC-4ADC-AA57-DFCB3D505BFE}">
      <dgm:prSet phldrT="[Text]"/>
      <dgm:spPr/>
      <dgm:t>
        <a:bodyPr/>
        <a:lstStyle/>
        <a:p>
          <a:endParaRPr lang="en-US" dirty="0"/>
        </a:p>
      </dgm:t>
    </dgm:pt>
    <dgm:pt modelId="{903A13A5-B161-4FB0-8745-F19CC544E814}" type="parTrans" cxnId="{E97F525F-BF44-45DA-9C70-1835D75283D9}">
      <dgm:prSet/>
      <dgm:spPr/>
      <dgm:t>
        <a:bodyPr/>
        <a:lstStyle/>
        <a:p>
          <a:endParaRPr lang="en-US"/>
        </a:p>
      </dgm:t>
    </dgm:pt>
    <dgm:pt modelId="{F3A05ECD-10F1-4B28-900E-EAE87CC5E2C7}" type="sibTrans" cxnId="{E97F525F-BF44-45DA-9C70-1835D75283D9}">
      <dgm:prSet/>
      <dgm:spPr/>
      <dgm:t>
        <a:bodyPr/>
        <a:lstStyle/>
        <a:p>
          <a:endParaRPr lang="en-US"/>
        </a:p>
      </dgm:t>
    </dgm:pt>
    <dgm:pt modelId="{1B7EFA56-EAD0-4FAD-A9D5-F631C29FA191}">
      <dgm:prSet phldrT="[Text]"/>
      <dgm:spPr/>
      <dgm:t>
        <a:bodyPr/>
        <a:lstStyle/>
        <a:p>
          <a:endParaRPr lang="en-US" dirty="0"/>
        </a:p>
      </dgm:t>
    </dgm:pt>
    <dgm:pt modelId="{3495A20D-9673-4886-B758-7E6CE5992D8A}" type="parTrans" cxnId="{A1BF449B-0BB8-41ED-BD97-B1FB4EF56F42}">
      <dgm:prSet/>
      <dgm:spPr/>
      <dgm:t>
        <a:bodyPr/>
        <a:lstStyle/>
        <a:p>
          <a:endParaRPr lang="en-US"/>
        </a:p>
      </dgm:t>
    </dgm:pt>
    <dgm:pt modelId="{57881D52-7DA1-4D99-9922-AB91268B09F1}" type="sibTrans" cxnId="{A1BF449B-0BB8-41ED-BD97-B1FB4EF56F42}">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7">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7" custLinFactNeighborX="29158">
        <dgm:presLayoutVars>
          <dgm:chMax val="0"/>
          <dgm:chPref val="0"/>
          <dgm:bulletEnabled val="1"/>
        </dgm:presLayoutVars>
      </dgm:prSet>
      <dgm:spPr/>
      <dgm:t>
        <a:bodyPr/>
        <a:lstStyle/>
        <a:p>
          <a:endParaRPr lang="en-US"/>
        </a:p>
      </dgm:t>
    </dgm:pt>
    <dgm:pt modelId="{A5C019CC-2B25-4B07-B1A4-60D75B57E1AD}" type="pres">
      <dgm:prSet presAssocID="{FC8F893D-3BE3-1249-B792-24E7198315F3}" presName="parTxOnlySpace" presStyleCnt="0"/>
      <dgm:spPr/>
    </dgm:pt>
    <dgm:pt modelId="{78566EDC-5DA2-4354-8B28-D6298B99A907}" type="pres">
      <dgm:prSet presAssocID="{BB63E339-9851-448A-968B-55170DB2017F}" presName="parTxOnly" presStyleLbl="node1" presStyleIdx="4" presStyleCnt="7">
        <dgm:presLayoutVars>
          <dgm:chMax val="0"/>
          <dgm:chPref val="0"/>
          <dgm:bulletEnabled val="1"/>
        </dgm:presLayoutVars>
      </dgm:prSet>
      <dgm:spPr/>
      <dgm:t>
        <a:bodyPr/>
        <a:lstStyle/>
        <a:p>
          <a:endParaRPr lang="en-US"/>
        </a:p>
      </dgm:t>
    </dgm:pt>
    <dgm:pt modelId="{971C55ED-682F-438E-9585-843D6F6E7AEA}" type="pres">
      <dgm:prSet presAssocID="{94563B0A-111E-45F1-BF9A-20EFC24D4951}" presName="parTxOnlySpace" presStyleCnt="0"/>
      <dgm:spPr/>
    </dgm:pt>
    <dgm:pt modelId="{575AD9F2-0955-4868-94F2-B960A2076FA1}" type="pres">
      <dgm:prSet presAssocID="{88C83612-08AC-4ADC-AA57-DFCB3D505BFE}" presName="parTxOnly" presStyleLbl="node1" presStyleIdx="5" presStyleCnt="7">
        <dgm:presLayoutVars>
          <dgm:chMax val="0"/>
          <dgm:chPref val="0"/>
          <dgm:bulletEnabled val="1"/>
        </dgm:presLayoutVars>
      </dgm:prSet>
      <dgm:spPr/>
      <dgm:t>
        <a:bodyPr/>
        <a:lstStyle/>
        <a:p>
          <a:endParaRPr lang="en-US"/>
        </a:p>
      </dgm:t>
    </dgm:pt>
    <dgm:pt modelId="{6EF22F9B-EFEF-4478-8289-0F5F886D4C0D}" type="pres">
      <dgm:prSet presAssocID="{F3A05ECD-10F1-4B28-900E-EAE87CC5E2C7}" presName="parTxOnlySpace" presStyleCnt="0"/>
      <dgm:spPr/>
    </dgm:pt>
    <dgm:pt modelId="{0D212A3F-989D-458F-9DAB-A02CDEF4DA21}" type="pres">
      <dgm:prSet presAssocID="{1B7EFA56-EAD0-4FAD-A9D5-F631C29FA191}" presName="parTxOnly" presStyleLbl="node1" presStyleIdx="6" presStyleCnt="7">
        <dgm:presLayoutVars>
          <dgm:chMax val="0"/>
          <dgm:chPref val="0"/>
          <dgm:bulletEnabled val="1"/>
        </dgm:presLayoutVars>
      </dgm:prSet>
      <dgm:spPr/>
      <dgm:t>
        <a:bodyPr/>
        <a:lstStyle/>
        <a:p>
          <a:endParaRPr lang="en-US"/>
        </a:p>
      </dgm:t>
    </dgm:pt>
  </dgm:ptLst>
  <dgm:cxnLst>
    <dgm:cxn modelId="{9203D8AA-2CF5-433B-9D99-832325768A23}" type="presOf" srcId="{8D09D677-6F1E-6F4A-BA27-6FD5E2E02265}" destId="{EE3D5146-2432-9849-BE18-F29AC372DC29}" srcOrd="0" destOrd="0" presId="urn:microsoft.com/office/officeart/2005/8/layout/chevron1"/>
    <dgm:cxn modelId="{5AA03795-3F84-45B4-A053-5A352EEBDF01}" type="presOf" srcId="{88C83612-08AC-4ADC-AA57-DFCB3D505BFE}" destId="{575AD9F2-0955-4868-94F2-B960A2076FA1}"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DA819443-CBFF-4861-99E6-5F05E5CB9EEB}" type="presOf" srcId="{1B7EFA56-EAD0-4FAD-A9D5-F631C29FA191}" destId="{0D212A3F-989D-458F-9DAB-A02CDEF4DA21}" srcOrd="0" destOrd="0" presId="urn:microsoft.com/office/officeart/2005/8/layout/chevron1"/>
    <dgm:cxn modelId="{AEB7F4CF-AA2F-4CDA-AF06-F476C88154A3}" type="presOf" srcId="{0B3780B4-637A-264E-84EA-658DF8933B56}" destId="{00A189BC-5B53-B842-904C-2401E26A2148}"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A1BF449B-0BB8-41ED-BD97-B1FB4EF56F42}" srcId="{F2DCFE97-779F-6A41-8ED2-1BDB099A5133}" destId="{1B7EFA56-EAD0-4FAD-A9D5-F631C29FA191}" srcOrd="6" destOrd="0" parTransId="{3495A20D-9673-4886-B758-7E6CE5992D8A}" sibTransId="{57881D52-7DA1-4D99-9922-AB91268B09F1}"/>
    <dgm:cxn modelId="{481D4183-044C-E842-B550-F6F6C107A419}" srcId="{F2DCFE97-779F-6A41-8ED2-1BDB099A5133}" destId="{0B3780B4-637A-264E-84EA-658DF8933B56}" srcOrd="3" destOrd="0" parTransId="{E90D0C6E-31DC-C342-A036-352C74EB64D0}" sibTransId="{FC8F893D-3BE3-1249-B792-24E7198315F3}"/>
    <dgm:cxn modelId="{B52C2D2F-5FC5-454A-A66C-08B80F687B5D}" srcId="{F2DCFE97-779F-6A41-8ED2-1BDB099A5133}" destId="{BB63E339-9851-448A-968B-55170DB2017F}" srcOrd="4" destOrd="0" parTransId="{1B84B94D-A632-40B9-BDD3-31A26AE6042F}" sibTransId="{94563B0A-111E-45F1-BF9A-20EFC24D4951}"/>
    <dgm:cxn modelId="{A70B47CF-3007-47F4-9762-CEFD6CBC1AA9}" type="presOf" srcId="{F2DCFE97-779F-6A41-8ED2-1BDB099A5133}" destId="{D4B2B11B-9AB9-3943-8623-F7164377ECDF}" srcOrd="0" destOrd="0" presId="urn:microsoft.com/office/officeart/2005/8/layout/chevron1"/>
    <dgm:cxn modelId="{72B6847D-9728-4940-8C63-8FD5B2EA811B}" type="presOf" srcId="{908455C2-7BB7-414C-8D73-39903170C41C}" destId="{6517F152-5318-0C46-BEEE-7DF3548E3D4D}" srcOrd="0" destOrd="0" presId="urn:microsoft.com/office/officeart/2005/8/layout/chevron1"/>
    <dgm:cxn modelId="{F779B319-EF83-440C-A4B6-4AAFFDC2722B}" type="presOf" srcId="{BB63E339-9851-448A-968B-55170DB2017F}" destId="{78566EDC-5DA2-4354-8B28-D6298B99A907}" srcOrd="0" destOrd="0" presId="urn:microsoft.com/office/officeart/2005/8/layout/chevron1"/>
    <dgm:cxn modelId="{4061324C-1AC0-4EA3-B271-B5FE4682B57E}" type="presOf" srcId="{41F5640C-044B-304B-88C5-65B3F617B4A2}" destId="{689B1A44-DE28-FC4F-B476-7ED2D873ECE1}" srcOrd="0" destOrd="0" presId="urn:microsoft.com/office/officeart/2005/8/layout/chevron1"/>
    <dgm:cxn modelId="{E97F525F-BF44-45DA-9C70-1835D75283D9}" srcId="{F2DCFE97-779F-6A41-8ED2-1BDB099A5133}" destId="{88C83612-08AC-4ADC-AA57-DFCB3D505BFE}" srcOrd="5" destOrd="0" parTransId="{903A13A5-B161-4FB0-8745-F19CC544E814}" sibTransId="{F3A05ECD-10F1-4B28-900E-EAE87CC5E2C7}"/>
    <dgm:cxn modelId="{DE899491-E217-8644-9514-AC839A9F49EB}" srcId="{F2DCFE97-779F-6A41-8ED2-1BDB099A5133}" destId="{908455C2-7BB7-414C-8D73-39903170C41C}" srcOrd="1" destOrd="0" parTransId="{05E11BC1-2C90-3A4E-A67C-BFB14EE3FDAA}" sibTransId="{33EC2021-7C90-384C-9411-2CA7FB856E81}"/>
    <dgm:cxn modelId="{2D567679-5DD9-41E4-8566-430754DFD403}" type="presParOf" srcId="{D4B2B11B-9AB9-3943-8623-F7164377ECDF}" destId="{EE3D5146-2432-9849-BE18-F29AC372DC29}" srcOrd="0" destOrd="0" presId="urn:microsoft.com/office/officeart/2005/8/layout/chevron1"/>
    <dgm:cxn modelId="{3F8D707C-8B0C-48FC-B1C2-7841673D22A3}" type="presParOf" srcId="{D4B2B11B-9AB9-3943-8623-F7164377ECDF}" destId="{4FDF06F3-B835-BA48-8DD1-9793DF4E8419}" srcOrd="1" destOrd="0" presId="urn:microsoft.com/office/officeart/2005/8/layout/chevron1"/>
    <dgm:cxn modelId="{D12F5AF5-61AB-46C9-93F8-BEEF5254F4BE}" type="presParOf" srcId="{D4B2B11B-9AB9-3943-8623-F7164377ECDF}" destId="{6517F152-5318-0C46-BEEE-7DF3548E3D4D}" srcOrd="2" destOrd="0" presId="urn:microsoft.com/office/officeart/2005/8/layout/chevron1"/>
    <dgm:cxn modelId="{0ABCEE89-6897-40FE-A586-EDC2AF7D67A9}" type="presParOf" srcId="{D4B2B11B-9AB9-3943-8623-F7164377ECDF}" destId="{6070F80A-D0CB-B94A-B114-5392FC886E39}" srcOrd="3" destOrd="0" presId="urn:microsoft.com/office/officeart/2005/8/layout/chevron1"/>
    <dgm:cxn modelId="{3C1B0320-0D11-44AE-8AE4-1C23CB71C2B6}" type="presParOf" srcId="{D4B2B11B-9AB9-3943-8623-F7164377ECDF}" destId="{689B1A44-DE28-FC4F-B476-7ED2D873ECE1}" srcOrd="4" destOrd="0" presId="urn:microsoft.com/office/officeart/2005/8/layout/chevron1"/>
    <dgm:cxn modelId="{EEA225F2-B730-4CDF-A634-A4A722844B12}" type="presParOf" srcId="{D4B2B11B-9AB9-3943-8623-F7164377ECDF}" destId="{5A4CE7BB-376E-8749-8E0C-EFEDC2F534EB}" srcOrd="5" destOrd="0" presId="urn:microsoft.com/office/officeart/2005/8/layout/chevron1"/>
    <dgm:cxn modelId="{CF679912-BD23-4FE4-B408-9658FE78A04B}" type="presParOf" srcId="{D4B2B11B-9AB9-3943-8623-F7164377ECDF}" destId="{00A189BC-5B53-B842-904C-2401E26A2148}" srcOrd="6" destOrd="0" presId="urn:microsoft.com/office/officeart/2005/8/layout/chevron1"/>
    <dgm:cxn modelId="{9941258E-C16C-4D4A-A0B0-0576EC724553}" type="presParOf" srcId="{D4B2B11B-9AB9-3943-8623-F7164377ECDF}" destId="{A5C019CC-2B25-4B07-B1A4-60D75B57E1AD}" srcOrd="7" destOrd="0" presId="urn:microsoft.com/office/officeart/2005/8/layout/chevron1"/>
    <dgm:cxn modelId="{ECB8C2A8-DF6F-449B-BCA6-71C529826E77}" type="presParOf" srcId="{D4B2B11B-9AB9-3943-8623-F7164377ECDF}" destId="{78566EDC-5DA2-4354-8B28-D6298B99A907}" srcOrd="8" destOrd="0" presId="urn:microsoft.com/office/officeart/2005/8/layout/chevron1"/>
    <dgm:cxn modelId="{F5A76CDA-2C5A-4343-8D45-17EE3CE7A2B6}" type="presParOf" srcId="{D4B2B11B-9AB9-3943-8623-F7164377ECDF}" destId="{971C55ED-682F-438E-9585-843D6F6E7AEA}" srcOrd="9" destOrd="0" presId="urn:microsoft.com/office/officeart/2005/8/layout/chevron1"/>
    <dgm:cxn modelId="{682F6899-92E8-47E0-AC60-01135B5B2F87}" type="presParOf" srcId="{D4B2B11B-9AB9-3943-8623-F7164377ECDF}" destId="{575AD9F2-0955-4868-94F2-B960A2076FA1}" srcOrd="10" destOrd="0" presId="urn:microsoft.com/office/officeart/2005/8/layout/chevron1"/>
    <dgm:cxn modelId="{07733AA3-D6C8-4C7E-AD87-3CD1E5C2ABC1}" type="presParOf" srcId="{D4B2B11B-9AB9-3943-8623-F7164377ECDF}" destId="{6EF22F9B-EFEF-4478-8289-0F5F886D4C0D}" srcOrd="11" destOrd="0" presId="urn:microsoft.com/office/officeart/2005/8/layout/chevron1"/>
    <dgm:cxn modelId="{F1633CA1-8A70-4703-816B-2E9747D6CD91}" type="presParOf" srcId="{D4B2B11B-9AB9-3943-8623-F7164377ECDF}" destId="{0D212A3F-989D-458F-9DAB-A02CDEF4DA21}"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6"/>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6"/>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6"/>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rgbClr val="C00000"/>
        </a:solidFill>
        <a:ln>
          <a:noFill/>
        </a:ln>
        <a:effectLst>
          <a:outerShdw blurRad="152400" dist="38100" dir="2700000" algn="tl" rotWithShape="0">
            <a:schemeClr val="accent4">
              <a:alpha val="43000"/>
            </a:schemeClr>
          </a:outerShdw>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6"/>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6"/>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6"/>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952CF1AF-FC04-41F1-A0F7-5E0B0ECEEF6D}" type="presOf" srcId="{16CE3426-E4EB-461C-BFC7-B5991576ADA9}" destId="{57AB1905-A6B1-4FA8-A854-0906002A4DCE}" srcOrd="1"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C42CD812-42AC-4D62-96B5-C66DCB4EF00D}" type="presOf" srcId="{18643266-68D5-44CC-9F82-86F76BF7017F}" destId="{3333C0B9-5A71-49F4-B795-3AD2F7554B7A}" srcOrd="0" destOrd="0" presId="urn:microsoft.com/office/officeart/2005/8/layout/process2"/>
    <dgm:cxn modelId="{569027DB-ADBB-449E-8F06-548450F231D1}" type="presOf" srcId="{EDB041AA-5A3F-4229-A64E-5EF31B35402C}" destId="{4DBA97E3-559C-44E7-B919-F6ABF5FEEA53}" srcOrd="0" destOrd="0" presId="urn:microsoft.com/office/officeart/2005/8/layout/process2"/>
    <dgm:cxn modelId="{98D685A7-AD80-4418-B913-C1D784A585DB}" type="presOf" srcId="{7E5AC482-068B-4E46-A260-D79A9A9194EB}" destId="{FE223C93-EA79-4E6E-8FFB-07A33133C84D}" srcOrd="0" destOrd="0" presId="urn:microsoft.com/office/officeart/2005/8/layout/process2"/>
    <dgm:cxn modelId="{BD28CCF7-EAFE-43D6-87C3-99264775F460}" type="presOf" srcId="{F76BE744-9070-4685-AA20-1267B86A1D3F}" destId="{0F2F7FE5-89AE-40FF-91AD-16F953BAC9E0}" srcOrd="0" destOrd="0" presId="urn:microsoft.com/office/officeart/2005/8/layout/process2"/>
    <dgm:cxn modelId="{6EA32D4F-CC2B-4C51-805A-B8F17252E1E0}" type="presOf" srcId="{4ED5DEC9-C886-40E6-9514-AA8CA566B08D}" destId="{616519FC-990A-44C9-ACE9-D821A4563A1D}" srcOrd="0" destOrd="0" presId="urn:microsoft.com/office/officeart/2005/8/layout/process2"/>
    <dgm:cxn modelId="{11F60087-FB8D-41F6-B7F2-F2F4AA098F75}" type="presOf" srcId="{32120FC8-3E2A-4782-B959-CB9705CDA0F6}" destId="{182A8F57-A4AC-49AA-BA96-1559B53EC01A}"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D1910796-A812-44F1-8D11-D3E2E6342FEC}" type="presOf" srcId="{E12FB092-04E0-47E9-B65A-80B27DB39236}" destId="{1CDA3E5D-7B83-4DFE-9037-BC6B2CA3E36A}" srcOrd="1" destOrd="0" presId="urn:microsoft.com/office/officeart/2005/8/layout/process2"/>
    <dgm:cxn modelId="{2B79FB8C-C8A7-402F-B9C7-AA78BF9A5D33}" type="presOf" srcId="{58184CDC-2610-4F94-8BD2-572AF7DAB764}" destId="{DBD01C1B-A207-4665-8500-AC032F874EC2}"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406D35A5-8D51-474B-8B7A-52F97A0B916F}" type="presOf" srcId="{1E3674AE-DA8A-40DE-84AB-EC9298C6EAD6}" destId="{55558946-E439-4D9B-BD01-D28DCCE2A5D0}" srcOrd="0" destOrd="0" presId="urn:microsoft.com/office/officeart/2005/8/layout/process2"/>
    <dgm:cxn modelId="{8A0E8AF3-BE1E-49D7-86DD-CF2A4FDD8421}" type="presOf" srcId="{6B1CF5F9-4C5E-4147-A8C8-D5DC5DDCDB68}" destId="{13AD65FE-C366-4D9D-882F-06D94472A1FF}" srcOrd="1" destOrd="0" presId="urn:microsoft.com/office/officeart/2005/8/layout/process2"/>
    <dgm:cxn modelId="{B22D22AD-FE3F-4F05-B700-6A072170739D}" type="presOf" srcId="{EDB041AA-5A3F-4229-A64E-5EF31B35402C}" destId="{D2ACE4D5-D28F-4A7E-A992-1802586A35CD}" srcOrd="1" destOrd="0" presId="urn:microsoft.com/office/officeart/2005/8/layout/process2"/>
    <dgm:cxn modelId="{8AAA228B-A4F0-4FCA-8E3E-507AC17404A6}" type="presOf" srcId="{16CE3426-E4EB-461C-BFC7-B5991576ADA9}" destId="{32899468-02CB-434A-BC1F-9B7213193E97}" srcOrd="0" destOrd="0" presId="urn:microsoft.com/office/officeart/2005/8/layout/process2"/>
    <dgm:cxn modelId="{FBAB14DF-88A4-43CA-9500-9C0693F8D2A8}" type="presOf" srcId="{32120FC8-3E2A-4782-B959-CB9705CDA0F6}" destId="{491CD543-8636-486E-BE03-1D082DF7C818}" srcOrd="1" destOrd="0" presId="urn:microsoft.com/office/officeart/2005/8/layout/process2"/>
    <dgm:cxn modelId="{ED4CF98E-7F8E-4F5F-8B0C-50951D9D5207}" type="presOf" srcId="{ED38884B-001F-4C95-8DE4-37E087582E99}" destId="{6D706B17-3DB5-417E-8187-184A36CDD606}"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D02B6349-85FE-4C8D-B460-A399B0A040E8}" type="presOf" srcId="{1E3674AE-DA8A-40DE-84AB-EC9298C6EAD6}" destId="{AA5EE196-E533-4BC3-8526-CDA826735439}" srcOrd="1" destOrd="0" presId="urn:microsoft.com/office/officeart/2005/8/layout/process2"/>
    <dgm:cxn modelId="{3705BAD2-31EB-44DB-AB6B-C0BD291D5046}" type="presOf" srcId="{8B7DD4B4-2D09-428C-9443-D653FA4CAB7F}" destId="{9389665C-65BA-4D9B-BB99-504A50B50276}" srcOrd="0" destOrd="0" presId="urn:microsoft.com/office/officeart/2005/8/layout/process2"/>
    <dgm:cxn modelId="{58331B19-495D-4B10-9341-5A6D86729D8D}" type="presOf" srcId="{F0CA42C7-125F-4A45-AB53-0D7B0C1FB528}" destId="{5C7DC5C2-5F81-4A39-9006-A7CB049A832E}" srcOrd="0" destOrd="0" presId="urn:microsoft.com/office/officeart/2005/8/layout/process2"/>
    <dgm:cxn modelId="{E1A71A0B-F6A1-458F-BFBD-7B4DDE942F3E}" type="presOf" srcId="{6B1CF5F9-4C5E-4147-A8C8-D5DC5DDCDB68}" destId="{AF1B553F-D549-4E1E-92FC-3F7A5671989A}" srcOrd="0" destOrd="0" presId="urn:microsoft.com/office/officeart/2005/8/layout/process2"/>
    <dgm:cxn modelId="{96673FC5-6E77-4C6F-A745-51B56CCD7BEA}" type="presOf" srcId="{E12FB092-04E0-47E9-B65A-80B27DB39236}" destId="{181C85FC-D2C4-42A1-BB2C-DDC47B6A593C}" srcOrd="0" destOrd="0" presId="urn:microsoft.com/office/officeart/2005/8/layout/process2"/>
    <dgm:cxn modelId="{8D653DA0-C900-4A5F-85B3-52ED6F5FE76F}" type="presParOf" srcId="{6D706B17-3DB5-417E-8187-184A36CDD606}" destId="{9389665C-65BA-4D9B-BB99-504A50B50276}" srcOrd="0" destOrd="0" presId="urn:microsoft.com/office/officeart/2005/8/layout/process2"/>
    <dgm:cxn modelId="{114CA503-6F4B-4A2C-A511-E5222E54D5A3}" type="presParOf" srcId="{6D706B17-3DB5-417E-8187-184A36CDD606}" destId="{182A8F57-A4AC-49AA-BA96-1559B53EC01A}" srcOrd="1" destOrd="0" presId="urn:microsoft.com/office/officeart/2005/8/layout/process2"/>
    <dgm:cxn modelId="{1890E032-2560-4470-8BCD-0D3698864EF6}" type="presParOf" srcId="{182A8F57-A4AC-49AA-BA96-1559B53EC01A}" destId="{491CD543-8636-486E-BE03-1D082DF7C818}" srcOrd="0" destOrd="0" presId="urn:microsoft.com/office/officeart/2005/8/layout/process2"/>
    <dgm:cxn modelId="{C667BA84-DB9E-4B32-973C-96B983C3D665}" type="presParOf" srcId="{6D706B17-3DB5-417E-8187-184A36CDD606}" destId="{DBD01C1B-A207-4665-8500-AC032F874EC2}" srcOrd="2" destOrd="0" presId="urn:microsoft.com/office/officeart/2005/8/layout/process2"/>
    <dgm:cxn modelId="{628ECDDB-AC6D-486F-BEFD-B6F505A21454}" type="presParOf" srcId="{6D706B17-3DB5-417E-8187-184A36CDD606}" destId="{4DBA97E3-559C-44E7-B919-F6ABF5FEEA53}" srcOrd="3" destOrd="0" presId="urn:microsoft.com/office/officeart/2005/8/layout/process2"/>
    <dgm:cxn modelId="{AC64D3DF-E45A-427C-89F1-97FA57A92090}" type="presParOf" srcId="{4DBA97E3-559C-44E7-B919-F6ABF5FEEA53}" destId="{D2ACE4D5-D28F-4A7E-A992-1802586A35CD}" srcOrd="0" destOrd="0" presId="urn:microsoft.com/office/officeart/2005/8/layout/process2"/>
    <dgm:cxn modelId="{EA326468-F8B9-466A-B132-AF4CB33A011A}" type="presParOf" srcId="{6D706B17-3DB5-417E-8187-184A36CDD606}" destId="{0F2F7FE5-89AE-40FF-91AD-16F953BAC9E0}" srcOrd="4" destOrd="0" presId="urn:microsoft.com/office/officeart/2005/8/layout/process2"/>
    <dgm:cxn modelId="{49E99581-DB03-4DCB-A0A9-A47BC4BB8DE6}" type="presParOf" srcId="{6D706B17-3DB5-417E-8187-184A36CDD606}" destId="{181C85FC-D2C4-42A1-BB2C-DDC47B6A593C}" srcOrd="5" destOrd="0" presId="urn:microsoft.com/office/officeart/2005/8/layout/process2"/>
    <dgm:cxn modelId="{7BEF1A50-2B12-4699-8126-192E9EA12A6D}" type="presParOf" srcId="{181C85FC-D2C4-42A1-BB2C-DDC47B6A593C}" destId="{1CDA3E5D-7B83-4DFE-9037-BC6B2CA3E36A}" srcOrd="0" destOrd="0" presId="urn:microsoft.com/office/officeart/2005/8/layout/process2"/>
    <dgm:cxn modelId="{6662B4BE-E0FE-4DF7-92D4-F1915E8C6204}" type="presParOf" srcId="{6D706B17-3DB5-417E-8187-184A36CDD606}" destId="{616519FC-990A-44C9-ACE9-D821A4563A1D}" srcOrd="6" destOrd="0" presId="urn:microsoft.com/office/officeart/2005/8/layout/process2"/>
    <dgm:cxn modelId="{2A8B3775-20C5-4595-A940-261A9C343ED1}" type="presParOf" srcId="{6D706B17-3DB5-417E-8187-184A36CDD606}" destId="{55558946-E439-4D9B-BD01-D28DCCE2A5D0}" srcOrd="7" destOrd="0" presId="urn:microsoft.com/office/officeart/2005/8/layout/process2"/>
    <dgm:cxn modelId="{11C36EE9-5D81-4E62-B85A-3EBEFB17DA7B}" type="presParOf" srcId="{55558946-E439-4D9B-BD01-D28DCCE2A5D0}" destId="{AA5EE196-E533-4BC3-8526-CDA826735439}" srcOrd="0" destOrd="0" presId="urn:microsoft.com/office/officeart/2005/8/layout/process2"/>
    <dgm:cxn modelId="{B4BA9FD4-0C78-46B3-8783-81ADEED026ED}" type="presParOf" srcId="{6D706B17-3DB5-417E-8187-184A36CDD606}" destId="{3333C0B9-5A71-49F4-B795-3AD2F7554B7A}" srcOrd="8" destOrd="0" presId="urn:microsoft.com/office/officeart/2005/8/layout/process2"/>
    <dgm:cxn modelId="{4577BC29-24FA-43D1-A25E-A8367D501C2E}" type="presParOf" srcId="{6D706B17-3DB5-417E-8187-184A36CDD606}" destId="{AF1B553F-D549-4E1E-92FC-3F7A5671989A}" srcOrd="9" destOrd="0" presId="urn:microsoft.com/office/officeart/2005/8/layout/process2"/>
    <dgm:cxn modelId="{47567ECC-7987-49EA-8B1A-987F234BB93C}" type="presParOf" srcId="{AF1B553F-D549-4E1E-92FC-3F7A5671989A}" destId="{13AD65FE-C366-4D9D-882F-06D94472A1FF}" srcOrd="0" destOrd="0" presId="urn:microsoft.com/office/officeart/2005/8/layout/process2"/>
    <dgm:cxn modelId="{9B28C5BE-066C-4299-8656-55AC8EB7E939}" type="presParOf" srcId="{6D706B17-3DB5-417E-8187-184A36CDD606}" destId="{FE223C93-EA79-4E6E-8FFB-07A33133C84D}" srcOrd="10" destOrd="0" presId="urn:microsoft.com/office/officeart/2005/8/layout/process2"/>
    <dgm:cxn modelId="{6ED6426D-8AA8-4F3A-A8D4-650365B4D70B}" type="presParOf" srcId="{6D706B17-3DB5-417E-8187-184A36CDD606}" destId="{32899468-02CB-434A-BC1F-9B7213193E97}" srcOrd="11" destOrd="0" presId="urn:microsoft.com/office/officeart/2005/8/layout/process2"/>
    <dgm:cxn modelId="{2A37EEE3-010C-45F5-BED2-3A2CF3B7B2DB}" type="presParOf" srcId="{32899468-02CB-434A-BC1F-9B7213193E97}" destId="{57AB1905-A6B1-4FA8-A854-0906002A4DCE}" srcOrd="0" destOrd="0" presId="urn:microsoft.com/office/officeart/2005/8/layout/process2"/>
    <dgm:cxn modelId="{3454A162-7158-42E7-AE74-54C9337AD3A1}"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rgbClr val="C00000"/>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5F62692F-494B-4560-878D-B5D92B249CEC}" type="presOf" srcId="{EDB041AA-5A3F-4229-A64E-5EF31B35402C}" destId="{D2ACE4D5-D28F-4A7E-A992-1802586A35CD}" srcOrd="1"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32BCB221-45CD-468A-A4C1-DCFA6E44BF3E}" type="presOf" srcId="{16CE3426-E4EB-461C-BFC7-B5991576ADA9}" destId="{32899468-02CB-434A-BC1F-9B7213193E97}" srcOrd="0" destOrd="0" presId="urn:microsoft.com/office/officeart/2005/8/layout/process2"/>
    <dgm:cxn modelId="{918E8362-2B7B-4789-8741-0811BCD55584}" type="presOf" srcId="{32120FC8-3E2A-4782-B959-CB9705CDA0F6}" destId="{182A8F57-A4AC-49AA-BA96-1559B53EC01A}" srcOrd="0" destOrd="0" presId="urn:microsoft.com/office/officeart/2005/8/layout/process2"/>
    <dgm:cxn modelId="{D15DEF37-AF2F-4D40-8D96-B77F2F363E11}" type="presOf" srcId="{6B1CF5F9-4C5E-4147-A8C8-D5DC5DDCDB68}" destId="{AF1B553F-D549-4E1E-92FC-3F7A5671989A}"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5AAD515F-5CD4-4A8F-B03F-BFF76EF1C74A}" type="presOf" srcId="{E12FB092-04E0-47E9-B65A-80B27DB39236}" destId="{1CDA3E5D-7B83-4DFE-9037-BC6B2CA3E36A}" srcOrd="1"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B3E815B4-16E4-4CD2-B15F-2CCC4AB2160F}" type="presOf" srcId="{EDB041AA-5A3F-4229-A64E-5EF31B35402C}" destId="{4DBA97E3-559C-44E7-B919-F6ABF5FEEA53}" srcOrd="0" destOrd="0" presId="urn:microsoft.com/office/officeart/2005/8/layout/process2"/>
    <dgm:cxn modelId="{2E1BE308-C9C8-4CF0-9E12-CD372A3C9404}" type="presOf" srcId="{18643266-68D5-44CC-9F82-86F76BF7017F}" destId="{3333C0B9-5A71-49F4-B795-3AD2F7554B7A}" srcOrd="0" destOrd="0" presId="urn:microsoft.com/office/officeart/2005/8/layout/process2"/>
    <dgm:cxn modelId="{83452F42-5DB5-48ED-8D08-47A9695E3B82}" type="presOf" srcId="{16CE3426-E4EB-461C-BFC7-B5991576ADA9}" destId="{57AB1905-A6B1-4FA8-A854-0906002A4DCE}" srcOrd="1" destOrd="0" presId="urn:microsoft.com/office/officeart/2005/8/layout/process2"/>
    <dgm:cxn modelId="{0C423C1D-8157-4E84-8445-9A79AE595925}" type="presOf" srcId="{1E3674AE-DA8A-40DE-84AB-EC9298C6EAD6}" destId="{AA5EE196-E533-4BC3-8526-CDA826735439}" srcOrd="1" destOrd="0" presId="urn:microsoft.com/office/officeart/2005/8/layout/process2"/>
    <dgm:cxn modelId="{33FB392C-593D-46F9-8224-D6F078D6EAC0}" type="presOf" srcId="{F0CA42C7-125F-4A45-AB53-0D7B0C1FB528}" destId="{5C7DC5C2-5F81-4A39-9006-A7CB049A832E}" srcOrd="0" destOrd="0" presId="urn:microsoft.com/office/officeart/2005/8/layout/process2"/>
    <dgm:cxn modelId="{3C4A560F-B771-4FE9-B06E-19D230F8AA91}" type="presOf" srcId="{1E3674AE-DA8A-40DE-84AB-EC9298C6EAD6}" destId="{55558946-E439-4D9B-BD01-D28DCCE2A5D0}" srcOrd="0" destOrd="0" presId="urn:microsoft.com/office/officeart/2005/8/layout/process2"/>
    <dgm:cxn modelId="{37656BAE-AEC7-450B-B940-826E8ECCBEA5}" type="presOf" srcId="{32120FC8-3E2A-4782-B959-CB9705CDA0F6}" destId="{491CD543-8636-486E-BE03-1D082DF7C818}" srcOrd="1" destOrd="0" presId="urn:microsoft.com/office/officeart/2005/8/layout/process2"/>
    <dgm:cxn modelId="{6DCBA1F1-DE09-4ACB-8341-559334420EB6}" type="presOf" srcId="{58184CDC-2610-4F94-8BD2-572AF7DAB764}" destId="{DBD01C1B-A207-4665-8500-AC032F874EC2}" srcOrd="0" destOrd="0" presId="urn:microsoft.com/office/officeart/2005/8/layout/process2"/>
    <dgm:cxn modelId="{1903A61F-DB77-4821-8B14-56CC8475F105}" type="presOf" srcId="{F76BE744-9070-4685-AA20-1267B86A1D3F}" destId="{0F2F7FE5-89AE-40FF-91AD-16F953BAC9E0}" srcOrd="0" destOrd="0" presId="urn:microsoft.com/office/officeart/2005/8/layout/process2"/>
    <dgm:cxn modelId="{36F2A1C1-C77F-4A4B-938B-39E0CE0E54DE}" type="presOf" srcId="{ED38884B-001F-4C95-8DE4-37E087582E99}" destId="{6D706B17-3DB5-417E-8187-184A36CDD606}" srcOrd="0" destOrd="0" presId="urn:microsoft.com/office/officeart/2005/8/layout/process2"/>
    <dgm:cxn modelId="{837A3442-E2ED-496D-B084-944C0C66E179}" type="presOf" srcId="{7E5AC482-068B-4E46-A260-D79A9A9194EB}" destId="{FE223C93-EA79-4E6E-8FFB-07A33133C84D}" srcOrd="0" destOrd="0" presId="urn:microsoft.com/office/officeart/2005/8/layout/process2"/>
    <dgm:cxn modelId="{FA7B1405-79F1-4833-A1F6-53EAF5C283BE}" type="presOf" srcId="{E12FB092-04E0-47E9-B65A-80B27DB39236}" destId="{181C85FC-D2C4-42A1-BB2C-DDC47B6A593C}"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18858E2A-4B09-44A3-A40B-808EAB1FE00E}" type="presOf" srcId="{8B7DD4B4-2D09-428C-9443-D653FA4CAB7F}" destId="{9389665C-65BA-4D9B-BB99-504A50B50276}" srcOrd="0" destOrd="0" presId="urn:microsoft.com/office/officeart/2005/8/layout/process2"/>
    <dgm:cxn modelId="{22A20AA1-6A5D-404B-9DAE-04BAC1073168}" type="presOf" srcId="{6B1CF5F9-4C5E-4147-A8C8-D5DC5DDCDB68}" destId="{13AD65FE-C366-4D9D-882F-06D94472A1FF}" srcOrd="1" destOrd="0" presId="urn:microsoft.com/office/officeart/2005/8/layout/process2"/>
    <dgm:cxn modelId="{A430D898-0A03-4F87-8B57-C971BFDA26EF}" type="presOf" srcId="{4ED5DEC9-C886-40E6-9514-AA8CA566B08D}" destId="{616519FC-990A-44C9-ACE9-D821A4563A1D}" srcOrd="0" destOrd="0" presId="urn:microsoft.com/office/officeart/2005/8/layout/process2"/>
    <dgm:cxn modelId="{925574AD-974F-48CE-BE43-740E505558F1}" type="presParOf" srcId="{6D706B17-3DB5-417E-8187-184A36CDD606}" destId="{9389665C-65BA-4D9B-BB99-504A50B50276}" srcOrd="0" destOrd="0" presId="urn:microsoft.com/office/officeart/2005/8/layout/process2"/>
    <dgm:cxn modelId="{964731CF-0A39-422C-86C4-0F1A82F77280}" type="presParOf" srcId="{6D706B17-3DB5-417E-8187-184A36CDD606}" destId="{182A8F57-A4AC-49AA-BA96-1559B53EC01A}" srcOrd="1" destOrd="0" presId="urn:microsoft.com/office/officeart/2005/8/layout/process2"/>
    <dgm:cxn modelId="{DD9644C2-DEFC-44E0-A770-740D83532147}" type="presParOf" srcId="{182A8F57-A4AC-49AA-BA96-1559B53EC01A}" destId="{491CD543-8636-486E-BE03-1D082DF7C818}" srcOrd="0" destOrd="0" presId="urn:microsoft.com/office/officeart/2005/8/layout/process2"/>
    <dgm:cxn modelId="{369CA827-49A2-496D-B64B-774E33ECDACD}" type="presParOf" srcId="{6D706B17-3DB5-417E-8187-184A36CDD606}" destId="{DBD01C1B-A207-4665-8500-AC032F874EC2}" srcOrd="2" destOrd="0" presId="urn:microsoft.com/office/officeart/2005/8/layout/process2"/>
    <dgm:cxn modelId="{2BEA1DFB-4691-4F73-B60F-89B8EE6718DF}" type="presParOf" srcId="{6D706B17-3DB5-417E-8187-184A36CDD606}" destId="{4DBA97E3-559C-44E7-B919-F6ABF5FEEA53}" srcOrd="3" destOrd="0" presId="urn:microsoft.com/office/officeart/2005/8/layout/process2"/>
    <dgm:cxn modelId="{AA4CA524-BF43-409D-B5A6-578A16E715A2}" type="presParOf" srcId="{4DBA97E3-559C-44E7-B919-F6ABF5FEEA53}" destId="{D2ACE4D5-D28F-4A7E-A992-1802586A35CD}" srcOrd="0" destOrd="0" presId="urn:microsoft.com/office/officeart/2005/8/layout/process2"/>
    <dgm:cxn modelId="{695832A5-CDDD-458E-BE67-D5F384E31C67}" type="presParOf" srcId="{6D706B17-3DB5-417E-8187-184A36CDD606}" destId="{0F2F7FE5-89AE-40FF-91AD-16F953BAC9E0}" srcOrd="4" destOrd="0" presId="urn:microsoft.com/office/officeart/2005/8/layout/process2"/>
    <dgm:cxn modelId="{56DB6C04-9389-48FD-8D0C-FE9FF1F234F1}" type="presParOf" srcId="{6D706B17-3DB5-417E-8187-184A36CDD606}" destId="{181C85FC-D2C4-42A1-BB2C-DDC47B6A593C}" srcOrd="5" destOrd="0" presId="urn:microsoft.com/office/officeart/2005/8/layout/process2"/>
    <dgm:cxn modelId="{F9A5A675-FC04-4005-AF56-981944FBBD6B}" type="presParOf" srcId="{181C85FC-D2C4-42A1-BB2C-DDC47B6A593C}" destId="{1CDA3E5D-7B83-4DFE-9037-BC6B2CA3E36A}" srcOrd="0" destOrd="0" presId="urn:microsoft.com/office/officeart/2005/8/layout/process2"/>
    <dgm:cxn modelId="{9ABA1437-EB25-49F1-B897-413BCF6293C6}" type="presParOf" srcId="{6D706B17-3DB5-417E-8187-184A36CDD606}" destId="{616519FC-990A-44C9-ACE9-D821A4563A1D}" srcOrd="6" destOrd="0" presId="urn:microsoft.com/office/officeart/2005/8/layout/process2"/>
    <dgm:cxn modelId="{60BA6FA3-EABA-4EB5-B0AD-DA540054975F}" type="presParOf" srcId="{6D706B17-3DB5-417E-8187-184A36CDD606}" destId="{55558946-E439-4D9B-BD01-D28DCCE2A5D0}" srcOrd="7" destOrd="0" presId="urn:microsoft.com/office/officeart/2005/8/layout/process2"/>
    <dgm:cxn modelId="{4BB3D7C8-2147-43D8-9248-D3C7C1A29815}" type="presParOf" srcId="{55558946-E439-4D9B-BD01-D28DCCE2A5D0}" destId="{AA5EE196-E533-4BC3-8526-CDA826735439}" srcOrd="0" destOrd="0" presId="urn:microsoft.com/office/officeart/2005/8/layout/process2"/>
    <dgm:cxn modelId="{034BAB6A-6CE5-49D8-BDF1-ECE138477D80}" type="presParOf" srcId="{6D706B17-3DB5-417E-8187-184A36CDD606}" destId="{3333C0B9-5A71-49F4-B795-3AD2F7554B7A}" srcOrd="8" destOrd="0" presId="urn:microsoft.com/office/officeart/2005/8/layout/process2"/>
    <dgm:cxn modelId="{C89ACCD0-885D-4220-88B5-4195D3BAB24A}" type="presParOf" srcId="{6D706B17-3DB5-417E-8187-184A36CDD606}" destId="{AF1B553F-D549-4E1E-92FC-3F7A5671989A}" srcOrd="9" destOrd="0" presId="urn:microsoft.com/office/officeart/2005/8/layout/process2"/>
    <dgm:cxn modelId="{B34706B8-C328-437F-AD81-67DBBB7AE35D}" type="presParOf" srcId="{AF1B553F-D549-4E1E-92FC-3F7A5671989A}" destId="{13AD65FE-C366-4D9D-882F-06D94472A1FF}" srcOrd="0" destOrd="0" presId="urn:microsoft.com/office/officeart/2005/8/layout/process2"/>
    <dgm:cxn modelId="{13156A79-C92F-4DD3-BC39-0F0CEC0066E7}" type="presParOf" srcId="{6D706B17-3DB5-417E-8187-184A36CDD606}" destId="{FE223C93-EA79-4E6E-8FFB-07A33133C84D}" srcOrd="10" destOrd="0" presId="urn:microsoft.com/office/officeart/2005/8/layout/process2"/>
    <dgm:cxn modelId="{6DBBDD24-1A93-4A3E-A2BF-1F82498EA438}" type="presParOf" srcId="{6D706B17-3DB5-417E-8187-184A36CDD606}" destId="{32899468-02CB-434A-BC1F-9B7213193E97}" srcOrd="11" destOrd="0" presId="urn:microsoft.com/office/officeart/2005/8/layout/process2"/>
    <dgm:cxn modelId="{E82ACDE2-6000-4C87-B8D6-90777330711E}" type="presParOf" srcId="{32899468-02CB-434A-BC1F-9B7213193E97}" destId="{57AB1905-A6B1-4FA8-A854-0906002A4DCE}" srcOrd="0" destOrd="0" presId="urn:microsoft.com/office/officeart/2005/8/layout/process2"/>
    <dgm:cxn modelId="{3CF4ABA7-2707-48AC-9289-664404BBCFC6}"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lumMod val="50000"/>
          </a:schemeClr>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rgbClr val="C00000"/>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4094D687-865A-4496-8AE9-978B956D4EEC}" type="presOf" srcId="{EDB041AA-5A3F-4229-A64E-5EF31B35402C}" destId="{D2ACE4D5-D28F-4A7E-A992-1802586A35CD}" srcOrd="1" destOrd="0" presId="urn:microsoft.com/office/officeart/2005/8/layout/process2"/>
    <dgm:cxn modelId="{C958DA4E-F7A3-4F5B-A3C4-CC3CE9C10865}" type="presOf" srcId="{1E3674AE-DA8A-40DE-84AB-EC9298C6EAD6}" destId="{AA5EE196-E533-4BC3-8526-CDA826735439}" srcOrd="1" destOrd="0" presId="urn:microsoft.com/office/officeart/2005/8/layout/process2"/>
    <dgm:cxn modelId="{C84A986A-268B-40FB-A8C4-5C21B92DBFDA}" type="presOf" srcId="{7E5AC482-068B-4E46-A260-D79A9A9194EB}" destId="{FE223C93-EA79-4E6E-8FFB-07A33133C84D}" srcOrd="0" destOrd="0" presId="urn:microsoft.com/office/officeart/2005/8/layout/process2"/>
    <dgm:cxn modelId="{2B04649D-9B72-438A-B92B-073EBE6376C9}" type="presOf" srcId="{32120FC8-3E2A-4782-B959-CB9705CDA0F6}" destId="{491CD543-8636-486E-BE03-1D082DF7C818}" srcOrd="1" destOrd="0" presId="urn:microsoft.com/office/officeart/2005/8/layout/process2"/>
    <dgm:cxn modelId="{F7812DB9-3515-4BEB-B5ED-4C4D934F80E6}" type="presOf" srcId="{F0CA42C7-125F-4A45-AB53-0D7B0C1FB528}" destId="{5C7DC5C2-5F81-4A39-9006-A7CB049A832E}" srcOrd="0" destOrd="0" presId="urn:microsoft.com/office/officeart/2005/8/layout/process2"/>
    <dgm:cxn modelId="{406CCFD2-3FD2-4A4C-898C-594E356C3D74}" type="presOf" srcId="{18643266-68D5-44CC-9F82-86F76BF7017F}" destId="{3333C0B9-5A71-49F4-B795-3AD2F7554B7A}"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0F0366D9-EFD3-4310-856B-F9A998527017}" type="presOf" srcId="{1E3674AE-DA8A-40DE-84AB-EC9298C6EAD6}" destId="{55558946-E439-4D9B-BD01-D28DCCE2A5D0}"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E049BB44-A5CE-4329-B6EE-F9BF932D67BF}" type="presOf" srcId="{F76BE744-9070-4685-AA20-1267B86A1D3F}" destId="{0F2F7FE5-89AE-40FF-91AD-16F953BAC9E0}" srcOrd="0" destOrd="0" presId="urn:microsoft.com/office/officeart/2005/8/layout/process2"/>
    <dgm:cxn modelId="{CEA87FDB-F73B-4F7A-B1B0-79F994A4143F}" type="presOf" srcId="{16CE3426-E4EB-461C-BFC7-B5991576ADA9}" destId="{32899468-02CB-434A-BC1F-9B7213193E97}" srcOrd="0" destOrd="0" presId="urn:microsoft.com/office/officeart/2005/8/layout/process2"/>
    <dgm:cxn modelId="{9EDA26DC-F156-4A0A-B547-BEE65D9C98B9}" type="presOf" srcId="{32120FC8-3E2A-4782-B959-CB9705CDA0F6}" destId="{182A8F57-A4AC-49AA-BA96-1559B53EC01A}" srcOrd="0" destOrd="0" presId="urn:microsoft.com/office/officeart/2005/8/layout/process2"/>
    <dgm:cxn modelId="{B709DF68-8963-4246-9804-DCC4A8DC0562}" type="presOf" srcId="{58184CDC-2610-4F94-8BD2-572AF7DAB764}" destId="{DBD01C1B-A207-4665-8500-AC032F874EC2}" srcOrd="0" destOrd="0" presId="urn:microsoft.com/office/officeart/2005/8/layout/process2"/>
    <dgm:cxn modelId="{4B6E71E2-5AB4-4000-9B5A-DD3FE508AE99}" type="presOf" srcId="{E12FB092-04E0-47E9-B65A-80B27DB39236}" destId="{181C85FC-D2C4-42A1-BB2C-DDC47B6A593C}" srcOrd="0" destOrd="0" presId="urn:microsoft.com/office/officeart/2005/8/layout/process2"/>
    <dgm:cxn modelId="{48AFF58C-CA60-4295-8835-20EBE801A433}" type="presOf" srcId="{6B1CF5F9-4C5E-4147-A8C8-D5DC5DDCDB68}" destId="{13AD65FE-C366-4D9D-882F-06D94472A1FF}" srcOrd="1" destOrd="0" presId="urn:microsoft.com/office/officeart/2005/8/layout/process2"/>
    <dgm:cxn modelId="{5A4B848A-12C4-45FE-BA05-E8D9FEB0B979}" type="presOf" srcId="{ED38884B-001F-4C95-8DE4-37E087582E99}" destId="{6D706B17-3DB5-417E-8187-184A36CDD606}" srcOrd="0" destOrd="0" presId="urn:microsoft.com/office/officeart/2005/8/layout/process2"/>
    <dgm:cxn modelId="{DEA401C0-4526-4D41-824D-168C31A6E95F}" type="presOf" srcId="{E12FB092-04E0-47E9-B65A-80B27DB39236}" destId="{1CDA3E5D-7B83-4DFE-9037-BC6B2CA3E36A}"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53CE0CCF-C4F1-449E-8B50-5AC69C54296D}" type="presOf" srcId="{16CE3426-E4EB-461C-BFC7-B5991576ADA9}" destId="{57AB1905-A6B1-4FA8-A854-0906002A4DCE}" srcOrd="1" destOrd="0" presId="urn:microsoft.com/office/officeart/2005/8/layout/process2"/>
    <dgm:cxn modelId="{EEB4B23D-EEC7-443E-BEB5-1969B2F2C090}" srcId="{ED38884B-001F-4C95-8DE4-37E087582E99}" destId="{18643266-68D5-44CC-9F82-86F76BF7017F}" srcOrd="4" destOrd="0" parTransId="{699BC353-0402-48E2-893D-048F349CB9B2}" sibTransId="{6B1CF5F9-4C5E-4147-A8C8-D5DC5DDCDB68}"/>
    <dgm:cxn modelId="{2C6B4A66-1536-4C1A-BE46-86C9BCB6E112}" type="presOf" srcId="{6B1CF5F9-4C5E-4147-A8C8-D5DC5DDCDB68}" destId="{AF1B553F-D549-4E1E-92FC-3F7A5671989A}" srcOrd="0" destOrd="0" presId="urn:microsoft.com/office/officeart/2005/8/layout/process2"/>
    <dgm:cxn modelId="{59F744F4-9267-48C4-B2B8-55A05189F184}" type="presOf" srcId="{EDB041AA-5A3F-4229-A64E-5EF31B35402C}" destId="{4DBA97E3-559C-44E7-B919-F6ABF5FEEA53}" srcOrd="0" destOrd="0" presId="urn:microsoft.com/office/officeart/2005/8/layout/process2"/>
    <dgm:cxn modelId="{74E13563-FD44-4E1D-A83A-A7C7D8D03A8F}" type="presOf" srcId="{4ED5DEC9-C886-40E6-9514-AA8CA566B08D}" destId="{616519FC-990A-44C9-ACE9-D821A4563A1D}" srcOrd="0" destOrd="0" presId="urn:microsoft.com/office/officeart/2005/8/layout/process2"/>
    <dgm:cxn modelId="{F14A82DB-F075-4192-AC4E-A3DB7ACDC83C}" type="presOf" srcId="{8B7DD4B4-2D09-428C-9443-D653FA4CAB7F}" destId="{9389665C-65BA-4D9B-BB99-504A50B50276}" srcOrd="0" destOrd="0" presId="urn:microsoft.com/office/officeart/2005/8/layout/process2"/>
    <dgm:cxn modelId="{4A70BF21-C7DD-4780-89B1-1D21575FA09F}" type="presParOf" srcId="{6D706B17-3DB5-417E-8187-184A36CDD606}" destId="{9389665C-65BA-4D9B-BB99-504A50B50276}" srcOrd="0" destOrd="0" presId="urn:microsoft.com/office/officeart/2005/8/layout/process2"/>
    <dgm:cxn modelId="{A180C0CB-A213-4F49-BD08-F5D060F05AEE}" type="presParOf" srcId="{6D706B17-3DB5-417E-8187-184A36CDD606}" destId="{182A8F57-A4AC-49AA-BA96-1559B53EC01A}" srcOrd="1" destOrd="0" presId="urn:microsoft.com/office/officeart/2005/8/layout/process2"/>
    <dgm:cxn modelId="{259348B3-C082-424D-94D3-FE5E46776632}" type="presParOf" srcId="{182A8F57-A4AC-49AA-BA96-1559B53EC01A}" destId="{491CD543-8636-486E-BE03-1D082DF7C818}" srcOrd="0" destOrd="0" presId="urn:microsoft.com/office/officeart/2005/8/layout/process2"/>
    <dgm:cxn modelId="{26E0A14D-DC9C-46F8-9C64-ACC39337D208}" type="presParOf" srcId="{6D706B17-3DB5-417E-8187-184A36CDD606}" destId="{DBD01C1B-A207-4665-8500-AC032F874EC2}" srcOrd="2" destOrd="0" presId="urn:microsoft.com/office/officeart/2005/8/layout/process2"/>
    <dgm:cxn modelId="{6EC68CE2-102C-4EDE-8DE0-EFF773454500}" type="presParOf" srcId="{6D706B17-3DB5-417E-8187-184A36CDD606}" destId="{4DBA97E3-559C-44E7-B919-F6ABF5FEEA53}" srcOrd="3" destOrd="0" presId="urn:microsoft.com/office/officeart/2005/8/layout/process2"/>
    <dgm:cxn modelId="{DE1C4D1C-DC23-46B7-A897-A7A7C0673E77}" type="presParOf" srcId="{4DBA97E3-559C-44E7-B919-F6ABF5FEEA53}" destId="{D2ACE4D5-D28F-4A7E-A992-1802586A35CD}" srcOrd="0" destOrd="0" presId="urn:microsoft.com/office/officeart/2005/8/layout/process2"/>
    <dgm:cxn modelId="{BA381CC8-EF18-4D92-A2EC-E0DFCAE20EB8}" type="presParOf" srcId="{6D706B17-3DB5-417E-8187-184A36CDD606}" destId="{0F2F7FE5-89AE-40FF-91AD-16F953BAC9E0}" srcOrd="4" destOrd="0" presId="urn:microsoft.com/office/officeart/2005/8/layout/process2"/>
    <dgm:cxn modelId="{C46818B1-A928-4342-B74B-E8C92A7FE34F}" type="presParOf" srcId="{6D706B17-3DB5-417E-8187-184A36CDD606}" destId="{181C85FC-D2C4-42A1-BB2C-DDC47B6A593C}" srcOrd="5" destOrd="0" presId="urn:microsoft.com/office/officeart/2005/8/layout/process2"/>
    <dgm:cxn modelId="{283461E3-CF14-4B39-980C-993C3D6F23E5}" type="presParOf" srcId="{181C85FC-D2C4-42A1-BB2C-DDC47B6A593C}" destId="{1CDA3E5D-7B83-4DFE-9037-BC6B2CA3E36A}" srcOrd="0" destOrd="0" presId="urn:microsoft.com/office/officeart/2005/8/layout/process2"/>
    <dgm:cxn modelId="{EE0CC2D0-9F17-46A8-A1E9-30E08096016D}" type="presParOf" srcId="{6D706B17-3DB5-417E-8187-184A36CDD606}" destId="{616519FC-990A-44C9-ACE9-D821A4563A1D}" srcOrd="6" destOrd="0" presId="urn:microsoft.com/office/officeart/2005/8/layout/process2"/>
    <dgm:cxn modelId="{84C5ADC9-4AF9-4EAA-9690-EB63911314AE}" type="presParOf" srcId="{6D706B17-3DB5-417E-8187-184A36CDD606}" destId="{55558946-E439-4D9B-BD01-D28DCCE2A5D0}" srcOrd="7" destOrd="0" presId="urn:microsoft.com/office/officeart/2005/8/layout/process2"/>
    <dgm:cxn modelId="{C511A5DF-F2DA-4CF0-A981-B9DEB4C04BF3}" type="presParOf" srcId="{55558946-E439-4D9B-BD01-D28DCCE2A5D0}" destId="{AA5EE196-E533-4BC3-8526-CDA826735439}" srcOrd="0" destOrd="0" presId="urn:microsoft.com/office/officeart/2005/8/layout/process2"/>
    <dgm:cxn modelId="{E1A33661-E5C2-41BD-8231-DA9200A0E815}" type="presParOf" srcId="{6D706B17-3DB5-417E-8187-184A36CDD606}" destId="{3333C0B9-5A71-49F4-B795-3AD2F7554B7A}" srcOrd="8" destOrd="0" presId="urn:microsoft.com/office/officeart/2005/8/layout/process2"/>
    <dgm:cxn modelId="{F2A4D351-E122-43DD-AA2C-BAB6F7166731}" type="presParOf" srcId="{6D706B17-3DB5-417E-8187-184A36CDD606}" destId="{AF1B553F-D549-4E1E-92FC-3F7A5671989A}" srcOrd="9" destOrd="0" presId="urn:microsoft.com/office/officeart/2005/8/layout/process2"/>
    <dgm:cxn modelId="{7BC05378-30E8-424B-AADC-73D5119B4CD7}" type="presParOf" srcId="{AF1B553F-D549-4E1E-92FC-3F7A5671989A}" destId="{13AD65FE-C366-4D9D-882F-06D94472A1FF}" srcOrd="0" destOrd="0" presId="urn:microsoft.com/office/officeart/2005/8/layout/process2"/>
    <dgm:cxn modelId="{F288C8A3-256A-4CEA-AEA7-C9FCC9752A32}" type="presParOf" srcId="{6D706B17-3DB5-417E-8187-184A36CDD606}" destId="{FE223C93-EA79-4E6E-8FFB-07A33133C84D}" srcOrd="10" destOrd="0" presId="urn:microsoft.com/office/officeart/2005/8/layout/process2"/>
    <dgm:cxn modelId="{D1DEEF9C-73B2-437F-873B-A91E4FB6EE8D}" type="presParOf" srcId="{6D706B17-3DB5-417E-8187-184A36CDD606}" destId="{32899468-02CB-434A-BC1F-9B7213193E97}" srcOrd="11" destOrd="0" presId="urn:microsoft.com/office/officeart/2005/8/layout/process2"/>
    <dgm:cxn modelId="{F2C90F3D-2E81-4756-A135-FDEBD08CCA16}" type="presParOf" srcId="{32899468-02CB-434A-BC1F-9B7213193E97}" destId="{57AB1905-A6B1-4FA8-A854-0906002A4DCE}" srcOrd="0" destOrd="0" presId="urn:microsoft.com/office/officeart/2005/8/layout/process2"/>
    <dgm:cxn modelId="{4DF4BAEB-2D0D-43F4-84EE-90C94355B1EF}"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0035C8D1-9F13-4424-9C3F-0ED7E8A239E6}">
      <dgm:prSet/>
      <dgm:spPr>
        <a:solidFill>
          <a:srgbClr val="FF0000"/>
        </a:solidFill>
      </dgm:spPr>
      <dgm:t>
        <a:bodyPr/>
        <a:lstStyle/>
        <a:p>
          <a:r>
            <a:rPr lang="en-US" dirty="0" smtClean="0"/>
            <a:t>5</a:t>
          </a:r>
          <a:endParaRPr lang="en-US" dirty="0"/>
        </a:p>
      </dgm:t>
    </dgm:pt>
    <dgm:pt modelId="{AA83B67B-1FF6-45F3-9A50-72A916797785}" type="parTrans" cxnId="{E10323B4-5DA6-46D7-917F-775CCA5F98F4}">
      <dgm:prSet/>
      <dgm:spPr/>
      <dgm:t>
        <a:bodyPr/>
        <a:lstStyle/>
        <a:p>
          <a:endParaRPr lang="en-US"/>
        </a:p>
      </dgm:t>
    </dgm:pt>
    <dgm:pt modelId="{24E6AAB2-1584-40D2-9CA1-BB44CE59ED30}" type="sibTrans" cxnId="{E10323B4-5DA6-46D7-917F-775CCA5F98F4}">
      <dgm:prSet/>
      <dgm:spPr/>
      <dgm:t>
        <a:bodyPr/>
        <a:lstStyle/>
        <a:p>
          <a:endParaRPr lang="en-US"/>
        </a:p>
      </dgm:t>
    </dgm:pt>
    <dgm:pt modelId="{869308FE-66DC-46C0-AC0F-5C9918EFBEFD}">
      <dgm:prSet/>
      <dgm:spPr>
        <a:solidFill>
          <a:srgbClr val="FF0000"/>
        </a:solidFill>
      </dgm:spPr>
      <dgm:t>
        <a:bodyPr/>
        <a:lstStyle/>
        <a:p>
          <a:r>
            <a:rPr lang="en-US" dirty="0" smtClean="0"/>
            <a:t>6</a:t>
          </a:r>
          <a:endParaRPr lang="en-US" dirty="0"/>
        </a:p>
      </dgm:t>
    </dgm:pt>
    <dgm:pt modelId="{3746CFBF-22A9-461D-82D1-2ADB994D89C8}" type="parTrans" cxnId="{2D16F4EF-0E54-449B-A2CF-9B7DCCD1BD13}">
      <dgm:prSet/>
      <dgm:spPr/>
      <dgm:t>
        <a:bodyPr/>
        <a:lstStyle/>
        <a:p>
          <a:endParaRPr lang="en-US"/>
        </a:p>
      </dgm:t>
    </dgm:pt>
    <dgm:pt modelId="{D30FA681-EB6A-4260-B414-147F533866B7}" type="sibTrans" cxnId="{2D16F4EF-0E54-449B-A2CF-9B7DCCD1BD13}">
      <dgm:prSet/>
      <dgm:spPr/>
      <dgm:t>
        <a:bodyPr/>
        <a:lstStyle/>
        <a:p>
          <a:endParaRPr lang="en-US"/>
        </a:p>
      </dgm:t>
    </dgm:pt>
    <dgm:pt modelId="{80B4569D-9304-43FB-821F-0BE447A5A1C1}">
      <dgm:prSet/>
      <dgm:spPr/>
      <dgm:t>
        <a:bodyPr/>
        <a:lstStyle/>
        <a:p>
          <a:endParaRPr lang="en-US" dirty="0"/>
        </a:p>
      </dgm:t>
    </dgm:pt>
    <dgm:pt modelId="{BA3D6C6A-2977-4CCF-A204-7C3EE34A0E23}" type="parTrans" cxnId="{10D828DD-9EDB-4CF1-BC41-90347730FB9C}">
      <dgm:prSet/>
      <dgm:spPr/>
      <dgm:t>
        <a:bodyPr/>
        <a:lstStyle/>
        <a:p>
          <a:endParaRPr lang="en-US"/>
        </a:p>
      </dgm:t>
    </dgm:pt>
    <dgm:pt modelId="{B456C30C-9FDA-4CEB-AC00-600EECD724C4}" type="sibTrans" cxnId="{10D828DD-9EDB-4CF1-BC41-90347730FB9C}">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7">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7">
        <dgm:presLayoutVars>
          <dgm:chMax val="0"/>
          <dgm:chPref val="0"/>
          <dgm:bulletEnabled val="1"/>
        </dgm:presLayoutVars>
      </dgm:prSet>
      <dgm:spPr/>
      <dgm:t>
        <a:bodyPr/>
        <a:lstStyle/>
        <a:p>
          <a:endParaRPr lang="en-US"/>
        </a:p>
      </dgm:t>
    </dgm:pt>
    <dgm:pt modelId="{DFA284B7-C240-D147-A144-4432FB50D30B}" type="pres">
      <dgm:prSet presAssocID="{FC8F893D-3BE3-1249-B792-24E7198315F3}" presName="parTxOnlySpace" presStyleCnt="0"/>
      <dgm:spPr/>
    </dgm:pt>
    <dgm:pt modelId="{4234D6E4-E8C4-4440-B69C-F0F955AF1729}" type="pres">
      <dgm:prSet presAssocID="{0035C8D1-9F13-4424-9C3F-0ED7E8A239E6}" presName="parTxOnly" presStyleLbl="node1" presStyleIdx="4" presStyleCnt="7">
        <dgm:presLayoutVars>
          <dgm:chMax val="0"/>
          <dgm:chPref val="0"/>
          <dgm:bulletEnabled val="1"/>
        </dgm:presLayoutVars>
      </dgm:prSet>
      <dgm:spPr/>
      <dgm:t>
        <a:bodyPr/>
        <a:lstStyle/>
        <a:p>
          <a:endParaRPr lang="en-US"/>
        </a:p>
      </dgm:t>
    </dgm:pt>
    <dgm:pt modelId="{8F70E6B0-0EB0-4272-9F46-70EB3080BC1F}" type="pres">
      <dgm:prSet presAssocID="{24E6AAB2-1584-40D2-9CA1-BB44CE59ED30}" presName="parTxOnlySpace" presStyleCnt="0"/>
      <dgm:spPr/>
    </dgm:pt>
    <dgm:pt modelId="{093BEACC-0E06-471A-B4E4-9956901DF3DB}" type="pres">
      <dgm:prSet presAssocID="{869308FE-66DC-46C0-AC0F-5C9918EFBEFD}" presName="parTxOnly" presStyleLbl="node1" presStyleIdx="5" presStyleCnt="7">
        <dgm:presLayoutVars>
          <dgm:chMax val="0"/>
          <dgm:chPref val="0"/>
          <dgm:bulletEnabled val="1"/>
        </dgm:presLayoutVars>
      </dgm:prSet>
      <dgm:spPr/>
      <dgm:t>
        <a:bodyPr/>
        <a:lstStyle/>
        <a:p>
          <a:endParaRPr lang="en-US"/>
        </a:p>
      </dgm:t>
    </dgm:pt>
    <dgm:pt modelId="{3499DE59-F519-4FD5-A2E8-306204C7EA1C}" type="pres">
      <dgm:prSet presAssocID="{D30FA681-EB6A-4260-B414-147F533866B7}" presName="parTxOnlySpace" presStyleCnt="0"/>
      <dgm:spPr/>
    </dgm:pt>
    <dgm:pt modelId="{A04E3B98-F365-4B5C-B7C6-6CB3DB24F63D}" type="pres">
      <dgm:prSet presAssocID="{80B4569D-9304-43FB-821F-0BE447A5A1C1}" presName="parTxOnly" presStyleLbl="node1" presStyleIdx="6" presStyleCnt="7">
        <dgm:presLayoutVars>
          <dgm:chMax val="0"/>
          <dgm:chPref val="0"/>
          <dgm:bulletEnabled val="1"/>
        </dgm:presLayoutVars>
      </dgm:prSet>
      <dgm:spPr/>
      <dgm:t>
        <a:bodyPr/>
        <a:lstStyle/>
        <a:p>
          <a:endParaRPr lang="en-US"/>
        </a:p>
      </dgm:t>
    </dgm:pt>
  </dgm:ptLst>
  <dgm:cxnLst>
    <dgm:cxn modelId="{16DA0BE4-16B1-4AF8-AA6B-A4D2BA18C664}" type="presOf" srcId="{0B3780B4-637A-264E-84EA-658DF8933B56}" destId="{00A189BC-5B53-B842-904C-2401E26A2148}" srcOrd="0" destOrd="0" presId="urn:microsoft.com/office/officeart/2005/8/layout/chevron1"/>
    <dgm:cxn modelId="{5D9DE49E-B459-4FED-86F8-059C56C6732D}" type="presOf" srcId="{0035C8D1-9F13-4424-9C3F-0ED7E8A239E6}" destId="{4234D6E4-E8C4-4440-B69C-F0F955AF1729}" srcOrd="0" destOrd="0" presId="urn:microsoft.com/office/officeart/2005/8/layout/chevron1"/>
    <dgm:cxn modelId="{22DA8F98-8EB5-47B2-AF11-8ECFC80A2C11}" type="presOf" srcId="{908455C2-7BB7-414C-8D73-39903170C41C}" destId="{6517F152-5318-0C46-BEEE-7DF3548E3D4D}" srcOrd="0" destOrd="0" presId="urn:microsoft.com/office/officeart/2005/8/layout/chevron1"/>
    <dgm:cxn modelId="{6083630D-0F0F-4DF1-A079-375E1E3020B6}" type="presOf" srcId="{8D09D677-6F1E-6F4A-BA27-6FD5E2E02265}" destId="{EE3D5146-2432-9849-BE18-F29AC372DC29}" srcOrd="0" destOrd="0" presId="urn:microsoft.com/office/officeart/2005/8/layout/chevron1"/>
    <dgm:cxn modelId="{E10323B4-5DA6-46D7-917F-775CCA5F98F4}" srcId="{F2DCFE97-779F-6A41-8ED2-1BDB099A5133}" destId="{0035C8D1-9F13-4424-9C3F-0ED7E8A239E6}" srcOrd="4" destOrd="0" parTransId="{AA83B67B-1FF6-45F3-9A50-72A916797785}" sibTransId="{24E6AAB2-1584-40D2-9CA1-BB44CE59ED30}"/>
    <dgm:cxn modelId="{0CC6C962-5B37-7F45-810A-61CB0E128F50}" srcId="{F2DCFE97-779F-6A41-8ED2-1BDB099A5133}" destId="{41F5640C-044B-304B-88C5-65B3F617B4A2}" srcOrd="2" destOrd="0" parTransId="{AAAFDE8F-F4BA-4B41-AF43-78AFBC2517E0}" sibTransId="{6740F4D3-9F68-144B-B0A6-08A76594D321}"/>
    <dgm:cxn modelId="{CEB346D7-5A8C-491F-B650-A8C9A23A9E4E}" type="presOf" srcId="{41F5640C-044B-304B-88C5-65B3F617B4A2}" destId="{689B1A44-DE28-FC4F-B476-7ED2D873ECE1}"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10D828DD-9EDB-4CF1-BC41-90347730FB9C}" srcId="{F2DCFE97-779F-6A41-8ED2-1BDB099A5133}" destId="{80B4569D-9304-43FB-821F-0BE447A5A1C1}" srcOrd="6" destOrd="0" parTransId="{BA3D6C6A-2977-4CCF-A204-7C3EE34A0E23}" sibTransId="{B456C30C-9FDA-4CEB-AC00-600EECD724C4}"/>
    <dgm:cxn modelId="{67417486-1BF4-41E9-8EB0-963AC8D0AFBF}" type="presOf" srcId="{80B4569D-9304-43FB-821F-0BE447A5A1C1}" destId="{A04E3B98-F365-4B5C-B7C6-6CB3DB24F63D}"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2D16F4EF-0E54-449B-A2CF-9B7DCCD1BD13}" srcId="{F2DCFE97-779F-6A41-8ED2-1BDB099A5133}" destId="{869308FE-66DC-46C0-AC0F-5C9918EFBEFD}" srcOrd="5" destOrd="0" parTransId="{3746CFBF-22A9-461D-82D1-2ADB994D89C8}" sibTransId="{D30FA681-EB6A-4260-B414-147F533866B7}"/>
    <dgm:cxn modelId="{5703080F-097E-E247-A73C-DDF9689670DD}" srcId="{F2DCFE97-779F-6A41-8ED2-1BDB099A5133}" destId="{8D09D677-6F1E-6F4A-BA27-6FD5E2E02265}" srcOrd="0" destOrd="0" parTransId="{0F4531C1-4CF9-0A43-8A90-10837FD3A809}" sibTransId="{8C060338-14AA-D34B-9D85-3AE10EECA1C5}"/>
    <dgm:cxn modelId="{8861CA57-65A0-48C6-B794-B840F0F154C5}" type="presOf" srcId="{F2DCFE97-779F-6A41-8ED2-1BDB099A5133}" destId="{D4B2B11B-9AB9-3943-8623-F7164377ECDF}" srcOrd="0" destOrd="0" presId="urn:microsoft.com/office/officeart/2005/8/layout/chevron1"/>
    <dgm:cxn modelId="{EE842182-E898-402C-B989-726F8AC5509D}" type="presOf" srcId="{869308FE-66DC-46C0-AC0F-5C9918EFBEFD}" destId="{093BEACC-0E06-471A-B4E4-9956901DF3DB}" srcOrd="0" destOrd="0" presId="urn:microsoft.com/office/officeart/2005/8/layout/chevron1"/>
    <dgm:cxn modelId="{640D6558-691A-44E6-A629-F8B7940543D1}" type="presParOf" srcId="{D4B2B11B-9AB9-3943-8623-F7164377ECDF}" destId="{EE3D5146-2432-9849-BE18-F29AC372DC29}" srcOrd="0" destOrd="0" presId="urn:microsoft.com/office/officeart/2005/8/layout/chevron1"/>
    <dgm:cxn modelId="{10C2E06B-FF3B-40A8-A577-ECE66D066BEF}" type="presParOf" srcId="{D4B2B11B-9AB9-3943-8623-F7164377ECDF}" destId="{4FDF06F3-B835-BA48-8DD1-9793DF4E8419}" srcOrd="1" destOrd="0" presId="urn:microsoft.com/office/officeart/2005/8/layout/chevron1"/>
    <dgm:cxn modelId="{B27B8EE2-992D-4922-9058-0FB4B7DDEA86}" type="presParOf" srcId="{D4B2B11B-9AB9-3943-8623-F7164377ECDF}" destId="{6517F152-5318-0C46-BEEE-7DF3548E3D4D}" srcOrd="2" destOrd="0" presId="urn:microsoft.com/office/officeart/2005/8/layout/chevron1"/>
    <dgm:cxn modelId="{B8CE6CFB-5847-49AA-882F-8018C854BF15}" type="presParOf" srcId="{D4B2B11B-9AB9-3943-8623-F7164377ECDF}" destId="{6070F80A-D0CB-B94A-B114-5392FC886E39}" srcOrd="3" destOrd="0" presId="urn:microsoft.com/office/officeart/2005/8/layout/chevron1"/>
    <dgm:cxn modelId="{2A3ABB46-278C-4ECC-8D4F-C9299CDB5D66}" type="presParOf" srcId="{D4B2B11B-9AB9-3943-8623-F7164377ECDF}" destId="{689B1A44-DE28-FC4F-B476-7ED2D873ECE1}" srcOrd="4" destOrd="0" presId="urn:microsoft.com/office/officeart/2005/8/layout/chevron1"/>
    <dgm:cxn modelId="{128AE7E8-EA59-4C19-8F08-E626522270A3}" type="presParOf" srcId="{D4B2B11B-9AB9-3943-8623-F7164377ECDF}" destId="{5A4CE7BB-376E-8749-8E0C-EFEDC2F534EB}" srcOrd="5" destOrd="0" presId="urn:microsoft.com/office/officeart/2005/8/layout/chevron1"/>
    <dgm:cxn modelId="{4772D3E9-2EA4-40C3-AA0C-BB2D026317FE}" type="presParOf" srcId="{D4B2B11B-9AB9-3943-8623-F7164377ECDF}" destId="{00A189BC-5B53-B842-904C-2401E26A2148}" srcOrd="6" destOrd="0" presId="urn:microsoft.com/office/officeart/2005/8/layout/chevron1"/>
    <dgm:cxn modelId="{9B45454A-B382-441E-8167-DFFDB310E8F0}" type="presParOf" srcId="{D4B2B11B-9AB9-3943-8623-F7164377ECDF}" destId="{DFA284B7-C240-D147-A144-4432FB50D30B}" srcOrd="7" destOrd="0" presId="urn:microsoft.com/office/officeart/2005/8/layout/chevron1"/>
    <dgm:cxn modelId="{9E09260B-C698-4176-8B57-3A0EDF4738CF}" type="presParOf" srcId="{D4B2B11B-9AB9-3943-8623-F7164377ECDF}" destId="{4234D6E4-E8C4-4440-B69C-F0F955AF1729}" srcOrd="8" destOrd="0" presId="urn:microsoft.com/office/officeart/2005/8/layout/chevron1"/>
    <dgm:cxn modelId="{7E929917-28FE-4377-9342-C271D53C7064}" type="presParOf" srcId="{D4B2B11B-9AB9-3943-8623-F7164377ECDF}" destId="{8F70E6B0-0EB0-4272-9F46-70EB3080BC1F}" srcOrd="9" destOrd="0" presId="urn:microsoft.com/office/officeart/2005/8/layout/chevron1"/>
    <dgm:cxn modelId="{8E05D73D-452A-4FB0-B66B-5916C51E1EBC}" type="presParOf" srcId="{D4B2B11B-9AB9-3943-8623-F7164377ECDF}" destId="{093BEACC-0E06-471A-B4E4-9956901DF3DB}" srcOrd="10" destOrd="0" presId="urn:microsoft.com/office/officeart/2005/8/layout/chevron1"/>
    <dgm:cxn modelId="{0E8B8CFB-EC3E-46C0-8703-D8FA779D4EFE}" type="presParOf" srcId="{D4B2B11B-9AB9-3943-8623-F7164377ECDF}" destId="{3499DE59-F519-4FD5-A2E8-306204C7EA1C}" srcOrd="11" destOrd="0" presId="urn:microsoft.com/office/officeart/2005/8/layout/chevron1"/>
    <dgm:cxn modelId="{3B4D49F8-0410-433A-8CD7-A91F064291C7}" type="presParOf" srcId="{D4B2B11B-9AB9-3943-8623-F7164377ECDF}" destId="{A04E3B98-F365-4B5C-B7C6-6CB3DB24F63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9862353D-45DC-EA48-B140-1E7B9667C62E}">
      <dgm:prSet/>
      <dgm:spPr>
        <a:solidFill>
          <a:srgbClr val="FF0000"/>
        </a:solidFill>
      </dgm:spPr>
      <dgm:t>
        <a:bodyPr/>
        <a:lstStyle/>
        <a:p>
          <a:r>
            <a:rPr lang="en-US" dirty="0" smtClean="0"/>
            <a:t>5</a:t>
          </a:r>
          <a:endParaRPr lang="en-US" dirty="0"/>
        </a:p>
      </dgm:t>
    </dgm:pt>
    <dgm:pt modelId="{9CAB2A7C-4B63-694F-A129-88512EFE73DF}" type="parTrans" cxnId="{63C8AD65-B234-1145-9876-66F32A16CF43}">
      <dgm:prSet/>
      <dgm:spPr/>
      <dgm:t>
        <a:bodyPr/>
        <a:lstStyle/>
        <a:p>
          <a:endParaRPr lang="en-US"/>
        </a:p>
      </dgm:t>
    </dgm:pt>
    <dgm:pt modelId="{5E0613D8-9A9D-9B41-86B7-FC7737D998CD}" type="sibTrans" cxnId="{63C8AD65-B234-1145-9876-66F32A16CF43}">
      <dgm:prSet/>
      <dgm:spPr/>
      <dgm:t>
        <a:bodyPr/>
        <a:lstStyle/>
        <a:p>
          <a:endParaRPr lang="en-US"/>
        </a:p>
      </dgm:t>
    </dgm:pt>
    <dgm:pt modelId="{0E48BC9E-1BB0-47B6-AA4D-B7BBFB44262D}">
      <dgm:prSet/>
      <dgm:spPr>
        <a:solidFill>
          <a:srgbClr val="FF0000"/>
        </a:solidFill>
      </dgm:spPr>
      <dgm:t>
        <a:bodyPr/>
        <a:lstStyle/>
        <a:p>
          <a:r>
            <a:rPr lang="en-US" dirty="0" smtClean="0"/>
            <a:t>7</a:t>
          </a:r>
          <a:endParaRPr lang="en-US" dirty="0"/>
        </a:p>
      </dgm:t>
    </dgm:pt>
    <dgm:pt modelId="{BEDD3115-7724-440C-B295-F84028B69385}" type="parTrans" cxnId="{1B7B2817-7F4B-4761-B9AA-27FBD92BB2EA}">
      <dgm:prSet/>
      <dgm:spPr/>
      <dgm:t>
        <a:bodyPr/>
        <a:lstStyle/>
        <a:p>
          <a:endParaRPr lang="en-US"/>
        </a:p>
      </dgm:t>
    </dgm:pt>
    <dgm:pt modelId="{6B665ECC-AC57-42C1-B3BE-0D10F468FFAD}" type="sibTrans" cxnId="{1B7B2817-7F4B-4761-B9AA-27FBD92BB2EA}">
      <dgm:prSet/>
      <dgm:spPr/>
      <dgm:t>
        <a:bodyPr/>
        <a:lstStyle/>
        <a:p>
          <a:endParaRPr lang="en-US"/>
        </a:p>
      </dgm:t>
    </dgm:pt>
    <dgm:pt modelId="{014BD9D1-1106-4CDF-8F03-149430E8C185}">
      <dgm:prSet/>
      <dgm:spPr>
        <a:solidFill>
          <a:srgbClr val="FF0000"/>
        </a:solidFill>
      </dgm:spPr>
      <dgm:t>
        <a:bodyPr/>
        <a:lstStyle/>
        <a:p>
          <a:r>
            <a:rPr lang="en-US" dirty="0" smtClean="0"/>
            <a:t>6</a:t>
          </a:r>
          <a:endParaRPr lang="en-US" dirty="0"/>
        </a:p>
      </dgm:t>
    </dgm:pt>
    <dgm:pt modelId="{A87E30ED-3537-4BAE-96A1-600A40274443}" type="parTrans" cxnId="{F8920117-3352-47EA-91DF-826F3D26D7B6}">
      <dgm:prSet/>
      <dgm:spPr/>
      <dgm:t>
        <a:bodyPr/>
        <a:lstStyle/>
        <a:p>
          <a:endParaRPr lang="en-US"/>
        </a:p>
      </dgm:t>
    </dgm:pt>
    <dgm:pt modelId="{5ACF5EE8-3142-49C4-9920-1C9DFC09CE99}" type="sibTrans" cxnId="{F8920117-3352-47EA-91DF-826F3D26D7B6}">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7">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7" custLinFactNeighborX="-19325" custLinFactNeighborY="-2734">
        <dgm:presLayoutVars>
          <dgm:chMax val="0"/>
          <dgm:chPref val="0"/>
          <dgm:bulletEnabled val="1"/>
        </dgm:presLayoutVars>
      </dgm:prSet>
      <dgm:spPr/>
      <dgm:t>
        <a:bodyPr/>
        <a:lstStyle/>
        <a:p>
          <a:endParaRPr lang="en-US"/>
        </a:p>
      </dgm:t>
    </dgm:pt>
    <dgm:pt modelId="{F2844B77-E98A-D34C-BD0E-A6370BB1EDE8}" type="pres">
      <dgm:prSet presAssocID="{FC8F893D-3BE3-1249-B792-24E7198315F3}" presName="parTxOnlySpace" presStyleCnt="0"/>
      <dgm:spPr/>
    </dgm:pt>
    <dgm:pt modelId="{EE1C89E9-6713-444E-A83C-6FB7E0BCED65}" type="pres">
      <dgm:prSet presAssocID="{9862353D-45DC-EA48-B140-1E7B9667C62E}" presName="parTxOnly" presStyleLbl="node1" presStyleIdx="4" presStyleCnt="7">
        <dgm:presLayoutVars>
          <dgm:chMax val="0"/>
          <dgm:chPref val="0"/>
          <dgm:bulletEnabled val="1"/>
        </dgm:presLayoutVars>
      </dgm:prSet>
      <dgm:spPr/>
      <dgm:t>
        <a:bodyPr/>
        <a:lstStyle/>
        <a:p>
          <a:endParaRPr lang="en-US"/>
        </a:p>
      </dgm:t>
    </dgm:pt>
    <dgm:pt modelId="{202519B5-052D-479B-B513-C2DE204AF659}" type="pres">
      <dgm:prSet presAssocID="{5E0613D8-9A9D-9B41-86B7-FC7737D998CD}" presName="parTxOnlySpace" presStyleCnt="0"/>
      <dgm:spPr/>
    </dgm:pt>
    <dgm:pt modelId="{B7543DBF-8D9D-4F92-B2F7-A4ABF8DEEA7B}" type="pres">
      <dgm:prSet presAssocID="{014BD9D1-1106-4CDF-8F03-149430E8C185}" presName="parTxOnly" presStyleLbl="node1" presStyleIdx="5" presStyleCnt="7">
        <dgm:presLayoutVars>
          <dgm:chMax val="0"/>
          <dgm:chPref val="0"/>
          <dgm:bulletEnabled val="1"/>
        </dgm:presLayoutVars>
      </dgm:prSet>
      <dgm:spPr/>
      <dgm:t>
        <a:bodyPr/>
        <a:lstStyle/>
        <a:p>
          <a:endParaRPr lang="en-US"/>
        </a:p>
      </dgm:t>
    </dgm:pt>
    <dgm:pt modelId="{E682DDA3-8B98-413F-9894-AD0DE2BD828C}" type="pres">
      <dgm:prSet presAssocID="{5ACF5EE8-3142-49C4-9920-1C9DFC09CE99}" presName="parTxOnlySpace" presStyleCnt="0"/>
      <dgm:spPr/>
    </dgm:pt>
    <dgm:pt modelId="{2CC65F88-7E9C-47F4-AEA4-C20575F356EE}" type="pres">
      <dgm:prSet presAssocID="{0E48BC9E-1BB0-47B6-AA4D-B7BBFB44262D}" presName="parTxOnly" presStyleLbl="node1" presStyleIdx="6" presStyleCnt="7">
        <dgm:presLayoutVars>
          <dgm:chMax val="0"/>
          <dgm:chPref val="0"/>
          <dgm:bulletEnabled val="1"/>
        </dgm:presLayoutVars>
      </dgm:prSet>
      <dgm:spPr/>
      <dgm:t>
        <a:bodyPr/>
        <a:lstStyle/>
        <a:p>
          <a:endParaRPr lang="en-US"/>
        </a:p>
      </dgm:t>
    </dgm:pt>
  </dgm:ptLst>
  <dgm:cxnLst>
    <dgm:cxn modelId="{251D0E01-445F-4E6F-9635-A191B2670865}" type="presOf" srcId="{014BD9D1-1106-4CDF-8F03-149430E8C185}" destId="{B7543DBF-8D9D-4F92-B2F7-A4ABF8DEEA7B}" srcOrd="0" destOrd="0" presId="urn:microsoft.com/office/officeart/2005/8/layout/chevron1"/>
    <dgm:cxn modelId="{72E7A468-08C5-494F-8E8D-D7B6A3FB9395}" type="presOf" srcId="{8D09D677-6F1E-6F4A-BA27-6FD5E2E02265}" destId="{EE3D5146-2432-9849-BE18-F29AC372DC29}" srcOrd="0" destOrd="0" presId="urn:microsoft.com/office/officeart/2005/8/layout/chevron1"/>
    <dgm:cxn modelId="{A431A326-6771-4C66-87EC-FECD5351843E}" type="presOf" srcId="{F2DCFE97-779F-6A41-8ED2-1BDB099A5133}" destId="{D4B2B11B-9AB9-3943-8623-F7164377ECDF}" srcOrd="0" destOrd="0" presId="urn:microsoft.com/office/officeart/2005/8/layout/chevron1"/>
    <dgm:cxn modelId="{F8920117-3352-47EA-91DF-826F3D26D7B6}" srcId="{F2DCFE97-779F-6A41-8ED2-1BDB099A5133}" destId="{014BD9D1-1106-4CDF-8F03-149430E8C185}" srcOrd="5" destOrd="0" parTransId="{A87E30ED-3537-4BAE-96A1-600A40274443}" sibTransId="{5ACF5EE8-3142-49C4-9920-1C9DFC09CE99}"/>
    <dgm:cxn modelId="{1B7B2817-7F4B-4761-B9AA-27FBD92BB2EA}" srcId="{F2DCFE97-779F-6A41-8ED2-1BDB099A5133}" destId="{0E48BC9E-1BB0-47B6-AA4D-B7BBFB44262D}" srcOrd="6" destOrd="0" parTransId="{BEDD3115-7724-440C-B295-F84028B69385}" sibTransId="{6B665ECC-AC57-42C1-B3BE-0D10F468FFAD}"/>
    <dgm:cxn modelId="{0CC6C962-5B37-7F45-810A-61CB0E128F50}" srcId="{F2DCFE97-779F-6A41-8ED2-1BDB099A5133}" destId="{41F5640C-044B-304B-88C5-65B3F617B4A2}" srcOrd="2" destOrd="0" parTransId="{AAAFDE8F-F4BA-4B41-AF43-78AFBC2517E0}" sibTransId="{6740F4D3-9F68-144B-B0A6-08A76594D321}"/>
    <dgm:cxn modelId="{B10593E1-A4D2-413F-8724-C4C41B9BB8CC}" type="presOf" srcId="{0E48BC9E-1BB0-47B6-AA4D-B7BBFB44262D}" destId="{2CC65F88-7E9C-47F4-AEA4-C20575F356EE}"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DE899491-E217-8644-9514-AC839A9F49EB}" srcId="{F2DCFE97-779F-6A41-8ED2-1BDB099A5133}" destId="{908455C2-7BB7-414C-8D73-39903170C41C}" srcOrd="1" destOrd="0" parTransId="{05E11BC1-2C90-3A4E-A67C-BFB14EE3FDAA}" sibTransId="{33EC2021-7C90-384C-9411-2CA7FB856E81}"/>
    <dgm:cxn modelId="{63C8AD65-B234-1145-9876-66F32A16CF43}" srcId="{F2DCFE97-779F-6A41-8ED2-1BDB099A5133}" destId="{9862353D-45DC-EA48-B140-1E7B9667C62E}" srcOrd="4" destOrd="0" parTransId="{9CAB2A7C-4B63-694F-A129-88512EFE73DF}" sibTransId="{5E0613D8-9A9D-9B41-86B7-FC7737D998CD}"/>
    <dgm:cxn modelId="{4D210F5C-AE03-4214-9B5B-4F7841580BFC}" type="presOf" srcId="{9862353D-45DC-EA48-B140-1E7B9667C62E}" destId="{EE1C89E9-6713-444E-A83C-6FB7E0BCED65}" srcOrd="0" destOrd="0" presId="urn:microsoft.com/office/officeart/2005/8/layout/chevron1"/>
    <dgm:cxn modelId="{813027DF-CCC0-42B7-BEBB-06B973786404}" type="presOf" srcId="{0B3780B4-637A-264E-84EA-658DF8933B56}" destId="{00A189BC-5B53-B842-904C-2401E26A2148}" srcOrd="0" destOrd="0" presId="urn:microsoft.com/office/officeart/2005/8/layout/chevron1"/>
    <dgm:cxn modelId="{CEE43A1B-63DC-4371-A210-A59FD4CD150F}" type="presOf" srcId="{41F5640C-044B-304B-88C5-65B3F617B4A2}" destId="{689B1A44-DE28-FC4F-B476-7ED2D873ECE1}"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82518A90-844D-4353-A29D-400E48D337BD}" type="presOf" srcId="{908455C2-7BB7-414C-8D73-39903170C41C}" destId="{6517F152-5318-0C46-BEEE-7DF3548E3D4D}" srcOrd="0" destOrd="0" presId="urn:microsoft.com/office/officeart/2005/8/layout/chevron1"/>
    <dgm:cxn modelId="{2F70426D-E14F-493E-8762-2D1790B54563}" type="presParOf" srcId="{D4B2B11B-9AB9-3943-8623-F7164377ECDF}" destId="{EE3D5146-2432-9849-BE18-F29AC372DC29}" srcOrd="0" destOrd="0" presId="urn:microsoft.com/office/officeart/2005/8/layout/chevron1"/>
    <dgm:cxn modelId="{5A0A508F-8F47-4D07-81D5-FEA262B2B744}" type="presParOf" srcId="{D4B2B11B-9AB9-3943-8623-F7164377ECDF}" destId="{4FDF06F3-B835-BA48-8DD1-9793DF4E8419}" srcOrd="1" destOrd="0" presId="urn:microsoft.com/office/officeart/2005/8/layout/chevron1"/>
    <dgm:cxn modelId="{28E9D39C-CF3C-4B2A-BDB5-EDE94E3FE3C6}" type="presParOf" srcId="{D4B2B11B-9AB9-3943-8623-F7164377ECDF}" destId="{6517F152-5318-0C46-BEEE-7DF3548E3D4D}" srcOrd="2" destOrd="0" presId="urn:microsoft.com/office/officeart/2005/8/layout/chevron1"/>
    <dgm:cxn modelId="{96D4B1E9-90ED-45B1-8006-D336683E182E}" type="presParOf" srcId="{D4B2B11B-9AB9-3943-8623-F7164377ECDF}" destId="{6070F80A-D0CB-B94A-B114-5392FC886E39}" srcOrd="3" destOrd="0" presId="urn:microsoft.com/office/officeart/2005/8/layout/chevron1"/>
    <dgm:cxn modelId="{22A5404A-584D-4CB8-A6E8-51ED5D654FF4}" type="presParOf" srcId="{D4B2B11B-9AB9-3943-8623-F7164377ECDF}" destId="{689B1A44-DE28-FC4F-B476-7ED2D873ECE1}" srcOrd="4" destOrd="0" presId="urn:microsoft.com/office/officeart/2005/8/layout/chevron1"/>
    <dgm:cxn modelId="{018EA79C-B641-491A-A954-59E0A1584605}" type="presParOf" srcId="{D4B2B11B-9AB9-3943-8623-F7164377ECDF}" destId="{5A4CE7BB-376E-8749-8E0C-EFEDC2F534EB}" srcOrd="5" destOrd="0" presId="urn:microsoft.com/office/officeart/2005/8/layout/chevron1"/>
    <dgm:cxn modelId="{35B95871-072D-48E4-8BA3-CAC232DE3875}" type="presParOf" srcId="{D4B2B11B-9AB9-3943-8623-F7164377ECDF}" destId="{00A189BC-5B53-B842-904C-2401E26A2148}" srcOrd="6" destOrd="0" presId="urn:microsoft.com/office/officeart/2005/8/layout/chevron1"/>
    <dgm:cxn modelId="{2626CC02-A7FE-4EAE-8F8B-E3231EC01A1A}" type="presParOf" srcId="{D4B2B11B-9AB9-3943-8623-F7164377ECDF}" destId="{F2844B77-E98A-D34C-BD0E-A6370BB1EDE8}" srcOrd="7" destOrd="0" presId="urn:microsoft.com/office/officeart/2005/8/layout/chevron1"/>
    <dgm:cxn modelId="{2168315F-49AF-47F1-9A14-12A87837BE48}" type="presParOf" srcId="{D4B2B11B-9AB9-3943-8623-F7164377ECDF}" destId="{EE1C89E9-6713-444E-A83C-6FB7E0BCED65}" srcOrd="8" destOrd="0" presId="urn:microsoft.com/office/officeart/2005/8/layout/chevron1"/>
    <dgm:cxn modelId="{B6D369B7-2316-41B5-AF2C-11BAB465D957}" type="presParOf" srcId="{D4B2B11B-9AB9-3943-8623-F7164377ECDF}" destId="{202519B5-052D-479B-B513-C2DE204AF659}" srcOrd="9" destOrd="0" presId="urn:microsoft.com/office/officeart/2005/8/layout/chevron1"/>
    <dgm:cxn modelId="{1B6E233E-9DC8-4FF6-BCF2-65C839C2EC62}" type="presParOf" srcId="{D4B2B11B-9AB9-3943-8623-F7164377ECDF}" destId="{B7543DBF-8D9D-4F92-B2F7-A4ABF8DEEA7B}" srcOrd="10" destOrd="0" presId="urn:microsoft.com/office/officeart/2005/8/layout/chevron1"/>
    <dgm:cxn modelId="{873112CD-20F0-4592-A43D-BFB0E8FB66D7}" type="presParOf" srcId="{D4B2B11B-9AB9-3943-8623-F7164377ECDF}" destId="{E682DDA3-8B98-413F-9894-AD0DE2BD828C}" srcOrd="11" destOrd="0" presId="urn:microsoft.com/office/officeart/2005/8/layout/chevron1"/>
    <dgm:cxn modelId="{FEB2B8EA-9D9F-49C6-BBA3-68A7D98CB55F}" type="presParOf" srcId="{D4B2B11B-9AB9-3943-8623-F7164377ECDF}" destId="{2CC65F88-7E9C-47F4-AEA4-C20575F356EE}"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phldr="1"/>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EF65FE46-836A-4466-9FC9-6205E851318B}">
      <dgm:prSet phldrT="[Text]"/>
      <dgm:spPr/>
      <dgm:t>
        <a:bodyPr/>
        <a:lstStyle/>
        <a:p>
          <a:endParaRPr lang="en-US" dirty="0"/>
        </a:p>
      </dgm:t>
    </dgm:pt>
    <dgm:pt modelId="{8D26CEDF-DB1E-4BEA-B77F-4C0FF2E49004}" type="parTrans" cxnId="{E51AADDA-B77A-4CB8-89DD-491D7AEB77A1}">
      <dgm:prSet/>
      <dgm:spPr/>
      <dgm:t>
        <a:bodyPr/>
        <a:lstStyle/>
        <a:p>
          <a:endParaRPr lang="en-US"/>
        </a:p>
      </dgm:t>
    </dgm:pt>
    <dgm:pt modelId="{B4FD8827-CA98-4420-926A-F491BC59357E}" type="sibTrans" cxnId="{E51AADDA-B77A-4CB8-89DD-491D7AEB77A1}">
      <dgm:prSet/>
      <dgm:spPr/>
      <dgm:t>
        <a:bodyPr/>
        <a:lstStyle/>
        <a:p>
          <a:endParaRPr lang="en-US"/>
        </a:p>
      </dgm:t>
    </dgm:pt>
    <dgm:pt modelId="{C7076970-E886-4B99-99A2-8EBECE9130A9}">
      <dgm:prSet phldrT="[Text]"/>
      <dgm:spPr/>
      <dgm:t>
        <a:bodyPr/>
        <a:lstStyle/>
        <a:p>
          <a:endParaRPr lang="en-US" dirty="0"/>
        </a:p>
      </dgm:t>
    </dgm:pt>
    <dgm:pt modelId="{C11540EA-C3F7-4B97-A2ED-B1DDBEF2A1E0}" type="parTrans" cxnId="{7E88FE76-EA5F-4373-B3DF-6F4398EF1854}">
      <dgm:prSet/>
      <dgm:spPr/>
      <dgm:t>
        <a:bodyPr/>
        <a:lstStyle/>
        <a:p>
          <a:endParaRPr lang="en-US"/>
        </a:p>
      </dgm:t>
    </dgm:pt>
    <dgm:pt modelId="{5BF12373-CCD9-4459-9484-31D91A58F9E7}" type="sibTrans" cxnId="{7E88FE76-EA5F-4373-B3DF-6F4398EF1854}">
      <dgm:prSet/>
      <dgm:spPr/>
      <dgm:t>
        <a:bodyPr/>
        <a:lstStyle/>
        <a:p>
          <a:endParaRPr lang="en-US"/>
        </a:p>
      </dgm:t>
    </dgm:pt>
    <dgm:pt modelId="{F8C2D5EE-42AC-4A76-BCE2-BCEE2A100695}">
      <dgm:prSet phldrT="[Text]"/>
      <dgm:spPr/>
      <dgm:t>
        <a:bodyPr/>
        <a:lstStyle/>
        <a:p>
          <a:endParaRPr lang="en-US" dirty="0"/>
        </a:p>
      </dgm:t>
    </dgm:pt>
    <dgm:pt modelId="{7AE603A8-2D05-4FEA-AECF-B402D0D4EDE7}" type="parTrans" cxnId="{9B8ACD4A-7BF4-40FA-8CDE-D968FB0C7A57}">
      <dgm:prSet/>
      <dgm:spPr/>
      <dgm:t>
        <a:bodyPr/>
        <a:lstStyle/>
        <a:p>
          <a:endParaRPr lang="en-US"/>
        </a:p>
      </dgm:t>
    </dgm:pt>
    <dgm:pt modelId="{37C4A555-DA30-4EFD-B04D-593BE5F96A29}" type="sibTrans" cxnId="{9B8ACD4A-7BF4-40FA-8CDE-D968FB0C7A57}">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7">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BBC041DB-2659-43FE-9443-A848798EB78B}" type="pres">
      <dgm:prSet presAssocID="{EF65FE46-836A-4466-9FC9-6205E851318B}" presName="parTxOnly" presStyleLbl="node1" presStyleIdx="3" presStyleCnt="7">
        <dgm:presLayoutVars>
          <dgm:chMax val="0"/>
          <dgm:chPref val="0"/>
          <dgm:bulletEnabled val="1"/>
        </dgm:presLayoutVars>
      </dgm:prSet>
      <dgm:spPr/>
      <dgm:t>
        <a:bodyPr/>
        <a:lstStyle/>
        <a:p>
          <a:endParaRPr lang="en-US"/>
        </a:p>
      </dgm:t>
    </dgm:pt>
    <dgm:pt modelId="{A37AC78B-131A-4F18-88BE-B5EA3E5E82E8}" type="pres">
      <dgm:prSet presAssocID="{B4FD8827-CA98-4420-926A-F491BC59357E}" presName="parTxOnlySpace" presStyleCnt="0"/>
      <dgm:spPr/>
    </dgm:pt>
    <dgm:pt modelId="{ECE26F99-39AA-4B71-AE70-B5BC0064CD8A}" type="pres">
      <dgm:prSet presAssocID="{C7076970-E886-4B99-99A2-8EBECE9130A9}" presName="parTxOnly" presStyleLbl="node1" presStyleIdx="4" presStyleCnt="7">
        <dgm:presLayoutVars>
          <dgm:chMax val="0"/>
          <dgm:chPref val="0"/>
          <dgm:bulletEnabled val="1"/>
        </dgm:presLayoutVars>
      </dgm:prSet>
      <dgm:spPr/>
      <dgm:t>
        <a:bodyPr/>
        <a:lstStyle/>
        <a:p>
          <a:endParaRPr lang="en-US"/>
        </a:p>
      </dgm:t>
    </dgm:pt>
    <dgm:pt modelId="{3F230FA2-3567-4012-A580-9C7E55D53713}" type="pres">
      <dgm:prSet presAssocID="{5BF12373-CCD9-4459-9484-31D91A58F9E7}" presName="parTxOnlySpace" presStyleCnt="0"/>
      <dgm:spPr/>
    </dgm:pt>
    <dgm:pt modelId="{3453EEA5-A580-4794-9885-6A4DC1D822AA}" type="pres">
      <dgm:prSet presAssocID="{F8C2D5EE-42AC-4A76-BCE2-BCEE2A100695}" presName="parTxOnly" presStyleLbl="node1" presStyleIdx="5" presStyleCnt="7">
        <dgm:presLayoutVars>
          <dgm:chMax val="0"/>
          <dgm:chPref val="0"/>
          <dgm:bulletEnabled val="1"/>
        </dgm:presLayoutVars>
      </dgm:prSet>
      <dgm:spPr/>
      <dgm:t>
        <a:bodyPr/>
        <a:lstStyle/>
        <a:p>
          <a:endParaRPr lang="en-US"/>
        </a:p>
      </dgm:t>
    </dgm:pt>
    <dgm:pt modelId="{5B16AFC5-905E-47DA-B65A-895CBE9456D8}" type="pres">
      <dgm:prSet presAssocID="{37C4A555-DA30-4EFD-B04D-593BE5F96A29}" presName="parTxOnlySpace" presStyleCnt="0"/>
      <dgm:spPr/>
    </dgm:pt>
    <dgm:pt modelId="{00A189BC-5B53-B842-904C-2401E26A2148}" type="pres">
      <dgm:prSet presAssocID="{0B3780B4-637A-264E-84EA-658DF8933B56}" presName="parTxOnly" presStyleLbl="node1" presStyleIdx="6" presStyleCnt="7">
        <dgm:presLayoutVars>
          <dgm:chMax val="0"/>
          <dgm:chPref val="0"/>
          <dgm:bulletEnabled val="1"/>
        </dgm:presLayoutVars>
      </dgm:prSet>
      <dgm:spPr/>
      <dgm:t>
        <a:bodyPr/>
        <a:lstStyle/>
        <a:p>
          <a:endParaRPr lang="en-US"/>
        </a:p>
      </dgm:t>
    </dgm:pt>
  </dgm:ptLst>
  <dgm:cxnLst>
    <dgm:cxn modelId="{A392E43C-B8C0-49EB-B75A-504E2411E1CC}" type="presOf" srcId="{0B3780B4-637A-264E-84EA-658DF8933B56}" destId="{00A189BC-5B53-B842-904C-2401E26A2148}"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7E88FE76-EA5F-4373-B3DF-6F4398EF1854}" srcId="{F2DCFE97-779F-6A41-8ED2-1BDB099A5133}" destId="{C7076970-E886-4B99-99A2-8EBECE9130A9}" srcOrd="4" destOrd="0" parTransId="{C11540EA-C3F7-4B97-A2ED-B1DDBEF2A1E0}" sibTransId="{5BF12373-CCD9-4459-9484-31D91A58F9E7}"/>
    <dgm:cxn modelId="{9B8ACD4A-7BF4-40FA-8CDE-D968FB0C7A57}" srcId="{F2DCFE97-779F-6A41-8ED2-1BDB099A5133}" destId="{F8C2D5EE-42AC-4A76-BCE2-BCEE2A100695}" srcOrd="5" destOrd="0" parTransId="{7AE603A8-2D05-4FEA-AECF-B402D0D4EDE7}" sibTransId="{37C4A555-DA30-4EFD-B04D-593BE5F96A29}"/>
    <dgm:cxn modelId="{2203285D-AC39-4273-BDB4-4F0E24EEFE5A}" type="presOf" srcId="{908455C2-7BB7-414C-8D73-39903170C41C}" destId="{6517F152-5318-0C46-BEEE-7DF3548E3D4D}" srcOrd="0" destOrd="0" presId="urn:microsoft.com/office/officeart/2005/8/layout/chevron1"/>
    <dgm:cxn modelId="{2AFE5EA4-F59F-4B57-93F5-14DCD247174B}" type="presOf" srcId="{F8C2D5EE-42AC-4A76-BCE2-BCEE2A100695}" destId="{3453EEA5-A580-4794-9885-6A4DC1D822AA}" srcOrd="0" destOrd="0" presId="urn:microsoft.com/office/officeart/2005/8/layout/chevron1"/>
    <dgm:cxn modelId="{481D4183-044C-E842-B550-F6F6C107A419}" srcId="{F2DCFE97-779F-6A41-8ED2-1BDB099A5133}" destId="{0B3780B4-637A-264E-84EA-658DF8933B56}" srcOrd="6" destOrd="0" parTransId="{E90D0C6E-31DC-C342-A036-352C74EB64D0}" sibTransId="{FC8F893D-3BE3-1249-B792-24E7198315F3}"/>
    <dgm:cxn modelId="{4B9D136F-189E-4B73-B4C9-68AEEE2C4707}" type="presOf" srcId="{8D09D677-6F1E-6F4A-BA27-6FD5E2E02265}" destId="{EE3D5146-2432-9849-BE18-F29AC372DC29}" srcOrd="0" destOrd="0" presId="urn:microsoft.com/office/officeart/2005/8/layout/chevron1"/>
    <dgm:cxn modelId="{CDACB2D2-29D7-4713-8B1B-DEC2A6D2CE0D}" type="presOf" srcId="{41F5640C-044B-304B-88C5-65B3F617B4A2}" destId="{689B1A44-DE28-FC4F-B476-7ED2D873ECE1}" srcOrd="0" destOrd="0" presId="urn:microsoft.com/office/officeart/2005/8/layout/chevron1"/>
    <dgm:cxn modelId="{2CC6C8FD-D5EF-4790-BFAD-15381D457271}" type="presOf" srcId="{C7076970-E886-4B99-99A2-8EBECE9130A9}" destId="{ECE26F99-39AA-4B71-AE70-B5BC0064CD8A}" srcOrd="0" destOrd="0" presId="urn:microsoft.com/office/officeart/2005/8/layout/chevron1"/>
    <dgm:cxn modelId="{E51AADDA-B77A-4CB8-89DD-491D7AEB77A1}" srcId="{F2DCFE97-779F-6A41-8ED2-1BDB099A5133}" destId="{EF65FE46-836A-4466-9FC9-6205E851318B}" srcOrd="3" destOrd="0" parTransId="{8D26CEDF-DB1E-4BEA-B77F-4C0FF2E49004}" sibTransId="{B4FD8827-CA98-4420-926A-F491BC59357E}"/>
    <dgm:cxn modelId="{31EE817C-5491-457F-A348-AC20D0B51D92}" type="presOf" srcId="{EF65FE46-836A-4466-9FC9-6205E851318B}" destId="{BBC041DB-2659-43FE-9443-A848798EB78B}"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21CF29A2-EDA2-472D-9CF7-91C45E8CB60B}" type="presOf" srcId="{F2DCFE97-779F-6A41-8ED2-1BDB099A5133}" destId="{D4B2B11B-9AB9-3943-8623-F7164377ECDF}" srcOrd="0" destOrd="0" presId="urn:microsoft.com/office/officeart/2005/8/layout/chevron1"/>
    <dgm:cxn modelId="{FFE7E948-2163-4360-ABE9-C14A404C9502}" type="presParOf" srcId="{D4B2B11B-9AB9-3943-8623-F7164377ECDF}" destId="{EE3D5146-2432-9849-BE18-F29AC372DC29}" srcOrd="0" destOrd="0" presId="urn:microsoft.com/office/officeart/2005/8/layout/chevron1"/>
    <dgm:cxn modelId="{8256DEDB-4663-4AB1-9694-89048905308B}" type="presParOf" srcId="{D4B2B11B-9AB9-3943-8623-F7164377ECDF}" destId="{4FDF06F3-B835-BA48-8DD1-9793DF4E8419}" srcOrd="1" destOrd="0" presId="urn:microsoft.com/office/officeart/2005/8/layout/chevron1"/>
    <dgm:cxn modelId="{62537E53-A07E-408C-BF1D-1822C7EDFC87}" type="presParOf" srcId="{D4B2B11B-9AB9-3943-8623-F7164377ECDF}" destId="{6517F152-5318-0C46-BEEE-7DF3548E3D4D}" srcOrd="2" destOrd="0" presId="urn:microsoft.com/office/officeart/2005/8/layout/chevron1"/>
    <dgm:cxn modelId="{C497779B-DB32-4E62-8D95-CC31F8858988}" type="presParOf" srcId="{D4B2B11B-9AB9-3943-8623-F7164377ECDF}" destId="{6070F80A-D0CB-B94A-B114-5392FC886E39}" srcOrd="3" destOrd="0" presId="urn:microsoft.com/office/officeart/2005/8/layout/chevron1"/>
    <dgm:cxn modelId="{9E011B90-227A-4693-A7EB-3AB5EC09E557}" type="presParOf" srcId="{D4B2B11B-9AB9-3943-8623-F7164377ECDF}" destId="{689B1A44-DE28-FC4F-B476-7ED2D873ECE1}" srcOrd="4" destOrd="0" presId="urn:microsoft.com/office/officeart/2005/8/layout/chevron1"/>
    <dgm:cxn modelId="{368B3DF6-4738-49A4-95F8-533FB5791F85}" type="presParOf" srcId="{D4B2B11B-9AB9-3943-8623-F7164377ECDF}" destId="{5A4CE7BB-376E-8749-8E0C-EFEDC2F534EB}" srcOrd="5" destOrd="0" presId="urn:microsoft.com/office/officeart/2005/8/layout/chevron1"/>
    <dgm:cxn modelId="{A8AF003B-28D9-4728-A237-B7020F75FF1F}" type="presParOf" srcId="{D4B2B11B-9AB9-3943-8623-F7164377ECDF}" destId="{BBC041DB-2659-43FE-9443-A848798EB78B}" srcOrd="6" destOrd="0" presId="urn:microsoft.com/office/officeart/2005/8/layout/chevron1"/>
    <dgm:cxn modelId="{8F7E0CD1-1D2A-4279-A6D7-188D514EAE9B}" type="presParOf" srcId="{D4B2B11B-9AB9-3943-8623-F7164377ECDF}" destId="{A37AC78B-131A-4F18-88BE-B5EA3E5E82E8}" srcOrd="7" destOrd="0" presId="urn:microsoft.com/office/officeart/2005/8/layout/chevron1"/>
    <dgm:cxn modelId="{E113CC01-7E8E-4804-A268-25CD94CFC35E}" type="presParOf" srcId="{D4B2B11B-9AB9-3943-8623-F7164377ECDF}" destId="{ECE26F99-39AA-4B71-AE70-B5BC0064CD8A}" srcOrd="8" destOrd="0" presId="urn:microsoft.com/office/officeart/2005/8/layout/chevron1"/>
    <dgm:cxn modelId="{82EB2781-E127-4D01-9498-5BEADECB2223}" type="presParOf" srcId="{D4B2B11B-9AB9-3943-8623-F7164377ECDF}" destId="{3F230FA2-3567-4012-A580-9C7E55D53713}" srcOrd="9" destOrd="0" presId="urn:microsoft.com/office/officeart/2005/8/layout/chevron1"/>
    <dgm:cxn modelId="{4C2BE68D-1A06-4600-8337-CAA4D46B8B16}" type="presParOf" srcId="{D4B2B11B-9AB9-3943-8623-F7164377ECDF}" destId="{3453EEA5-A580-4794-9885-6A4DC1D822AA}" srcOrd="10" destOrd="0" presId="urn:microsoft.com/office/officeart/2005/8/layout/chevron1"/>
    <dgm:cxn modelId="{52D6F0CE-C076-463D-83A0-20FEE280722E}" type="presParOf" srcId="{D4B2B11B-9AB9-3943-8623-F7164377ECDF}" destId="{5B16AFC5-905E-47DA-B65A-895CBE9456D8}" srcOrd="11" destOrd="0" presId="urn:microsoft.com/office/officeart/2005/8/layout/chevron1"/>
    <dgm:cxn modelId="{4078EC71-93C2-4465-B573-5D3064FD25CC}" type="presParOf" srcId="{D4B2B11B-9AB9-3943-8623-F7164377ECDF}" destId="{00A189BC-5B53-B842-904C-2401E26A2148}"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2400" dirty="0" smtClean="0"/>
            <a:t>1</a:t>
          </a:r>
          <a:endParaRPr lang="en-US" sz="2400"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1800" dirty="0" smtClean="0"/>
            <a:t>2</a:t>
          </a:r>
          <a:endParaRPr lang="en-US" sz="1800"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0B3780B4-637A-264E-84EA-658DF8933B56}">
      <dgm:prSet phldrT="[Text]"/>
      <dgm:spPr/>
      <dgm:t>
        <a:bodyPr/>
        <a:lstStyle/>
        <a:p>
          <a:r>
            <a:rPr lang="en-US" dirty="0" smtClean="0"/>
            <a:t> 	</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207EB399-A531-CB4F-8FEE-5BF6AAC00885}">
      <dgm:prSet/>
      <dgm:spPr/>
      <dgm:t>
        <a:bodyPr/>
        <a:lstStyle/>
        <a:p>
          <a:r>
            <a:rPr lang="en-US" dirty="0" smtClean="0"/>
            <a:t> </a:t>
          </a:r>
        </a:p>
        <a:p>
          <a:endParaRPr lang="en-US" dirty="0" smtClean="0"/>
        </a:p>
        <a:p>
          <a:r>
            <a:rPr lang="en-US" dirty="0" smtClean="0"/>
            <a:t>	</a:t>
          </a:r>
          <a:endParaRPr lang="en-US" dirty="0"/>
        </a:p>
      </dgm:t>
    </dgm:pt>
    <dgm:pt modelId="{0F782735-EE64-E244-8B9E-55F0FA4E0CDB}" type="sibTrans" cxnId="{74E8F79E-3D74-0749-A35F-ABB5A1F8E784}">
      <dgm:prSet/>
      <dgm:spPr/>
      <dgm:t>
        <a:bodyPr/>
        <a:lstStyle/>
        <a:p>
          <a:endParaRPr lang="en-US"/>
        </a:p>
      </dgm:t>
    </dgm:pt>
    <dgm:pt modelId="{99902DF6-7182-6E4B-A6B9-2FD513360678}" type="parTrans" cxnId="{74E8F79E-3D74-0749-A35F-ABB5A1F8E784}">
      <dgm:prSet/>
      <dgm:spPr/>
      <dgm:t>
        <a:bodyPr/>
        <a:lstStyle/>
        <a:p>
          <a:endParaRPr lang="en-US"/>
        </a:p>
      </dgm:t>
    </dgm:pt>
    <dgm:pt modelId="{1305B9A6-7F2F-4EB0-B87D-3C9C19B82423}">
      <dgm:prSet/>
      <dgm:spPr/>
      <dgm:t>
        <a:bodyPr/>
        <a:lstStyle/>
        <a:p>
          <a:r>
            <a:rPr lang="en-US" dirty="0" smtClean="0"/>
            <a:t> </a:t>
          </a:r>
        </a:p>
        <a:p>
          <a:endParaRPr lang="en-US" dirty="0" smtClean="0"/>
        </a:p>
        <a:p>
          <a:r>
            <a:rPr lang="en-US" dirty="0" smtClean="0"/>
            <a:t>	</a:t>
          </a:r>
          <a:endParaRPr lang="en-US" dirty="0"/>
        </a:p>
      </dgm:t>
    </dgm:pt>
    <dgm:pt modelId="{54FBE70C-A781-4CD5-BC5B-924ABA0B77E5}" type="parTrans" cxnId="{EAAE5C2E-5A08-4FBB-B4D8-A33074C2C9A2}">
      <dgm:prSet/>
      <dgm:spPr/>
      <dgm:t>
        <a:bodyPr/>
        <a:lstStyle/>
        <a:p>
          <a:endParaRPr lang="en-US"/>
        </a:p>
      </dgm:t>
    </dgm:pt>
    <dgm:pt modelId="{60AA6767-C3C2-4CEE-ADCF-0537E2C7112F}" type="sibTrans" cxnId="{EAAE5C2E-5A08-4FBB-B4D8-A33074C2C9A2}">
      <dgm:prSet/>
      <dgm:spPr/>
      <dgm:t>
        <a:bodyPr/>
        <a:lstStyle/>
        <a:p>
          <a:endParaRPr lang="en-US"/>
        </a:p>
      </dgm:t>
    </dgm:pt>
    <dgm:pt modelId="{E32C8A46-2823-4414-A5DE-3C85C9EE149D}">
      <dgm:prSet/>
      <dgm:spPr/>
      <dgm:t>
        <a:bodyPr/>
        <a:lstStyle/>
        <a:p>
          <a:r>
            <a:rPr lang="en-US" dirty="0" smtClean="0"/>
            <a:t> </a:t>
          </a:r>
        </a:p>
        <a:p>
          <a:endParaRPr lang="en-US" dirty="0" smtClean="0"/>
        </a:p>
        <a:p>
          <a:r>
            <a:rPr lang="en-US" dirty="0" smtClean="0"/>
            <a:t>	</a:t>
          </a:r>
          <a:endParaRPr lang="en-US" dirty="0"/>
        </a:p>
      </dgm:t>
    </dgm:pt>
    <dgm:pt modelId="{A6D6A23D-03AE-4D66-804D-F50D4E38D53E}" type="parTrans" cxnId="{2EC9994F-5113-484F-A4FF-7A46CB88A5D6}">
      <dgm:prSet/>
      <dgm:spPr/>
      <dgm:t>
        <a:bodyPr/>
        <a:lstStyle/>
        <a:p>
          <a:endParaRPr lang="en-US"/>
        </a:p>
      </dgm:t>
    </dgm:pt>
    <dgm:pt modelId="{3B7289FF-52D7-48D8-9E6F-955228D3A2B6}" type="sibTrans" cxnId="{2EC9994F-5113-484F-A4FF-7A46CB88A5D6}">
      <dgm:prSet/>
      <dgm:spPr/>
      <dgm:t>
        <a:bodyPr/>
        <a:lstStyle/>
        <a:p>
          <a:endParaRPr lang="en-US"/>
        </a:p>
      </dgm:t>
    </dgm:pt>
    <dgm:pt modelId="{8F3ADBDE-EE64-469B-81F5-37BD9F4A5AC9}">
      <dgm:prSet/>
      <dgm:spPr/>
      <dgm:t>
        <a:bodyPr/>
        <a:lstStyle/>
        <a:p>
          <a:r>
            <a:rPr lang="en-US" dirty="0" smtClean="0"/>
            <a:t> </a:t>
          </a:r>
        </a:p>
        <a:p>
          <a:endParaRPr lang="en-US" dirty="0" smtClean="0"/>
        </a:p>
        <a:p>
          <a:r>
            <a:rPr lang="en-US" dirty="0" smtClean="0"/>
            <a:t>	</a:t>
          </a:r>
          <a:endParaRPr lang="en-US" dirty="0"/>
        </a:p>
      </dgm:t>
    </dgm:pt>
    <dgm:pt modelId="{220106BA-687F-40B6-85B6-21FE0DCFE630}" type="parTrans" cxnId="{7F57EDBA-0711-4644-9ABC-664917889C05}">
      <dgm:prSet/>
      <dgm:spPr/>
      <dgm:t>
        <a:bodyPr/>
        <a:lstStyle/>
        <a:p>
          <a:endParaRPr lang="en-US"/>
        </a:p>
      </dgm:t>
    </dgm:pt>
    <dgm:pt modelId="{B2F857E0-DB8F-4D6D-AE32-825D8409CD0B}" type="sibTrans" cxnId="{7F57EDBA-0711-4644-9ABC-664917889C05}">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00A189BC-5B53-B842-904C-2401E26A2148}" type="pres">
      <dgm:prSet presAssocID="{0B3780B4-637A-264E-84EA-658DF8933B56}" presName="parTxOnly" presStyleLbl="node1" presStyleIdx="2" presStyleCnt="7" custLinFactNeighborX="22152">
        <dgm:presLayoutVars>
          <dgm:chMax val="0"/>
          <dgm:chPref val="0"/>
          <dgm:bulletEnabled val="1"/>
        </dgm:presLayoutVars>
      </dgm:prSet>
      <dgm:spPr/>
      <dgm:t>
        <a:bodyPr/>
        <a:lstStyle/>
        <a:p>
          <a:endParaRPr lang="en-US"/>
        </a:p>
      </dgm:t>
    </dgm:pt>
    <dgm:pt modelId="{B3154D85-7C92-F248-B42F-795AA614CDCE}" type="pres">
      <dgm:prSet presAssocID="{FC8F893D-3BE3-1249-B792-24E7198315F3}" presName="parTxOnlySpace" presStyleCnt="0"/>
      <dgm:spPr/>
    </dgm:pt>
    <dgm:pt modelId="{FBE68818-4DAC-184A-A229-0DFF274F651E}" type="pres">
      <dgm:prSet presAssocID="{207EB399-A531-CB4F-8FEE-5BF6AAC00885}" presName="parTxOnly" presStyleLbl="node1" presStyleIdx="3" presStyleCnt="7" custLinFactNeighborX="48011">
        <dgm:presLayoutVars>
          <dgm:chMax val="0"/>
          <dgm:chPref val="0"/>
          <dgm:bulletEnabled val="1"/>
        </dgm:presLayoutVars>
      </dgm:prSet>
      <dgm:spPr/>
      <dgm:t>
        <a:bodyPr/>
        <a:lstStyle/>
        <a:p>
          <a:endParaRPr lang="en-US"/>
        </a:p>
      </dgm:t>
    </dgm:pt>
    <dgm:pt modelId="{4949BE46-8E9A-44BC-A4E1-04FF267AB5DD}" type="pres">
      <dgm:prSet presAssocID="{0F782735-EE64-E244-8B9E-55F0FA4E0CDB}" presName="parTxOnlySpace" presStyleCnt="0"/>
      <dgm:spPr/>
    </dgm:pt>
    <dgm:pt modelId="{6F69B7A9-4CB6-4BC3-89F9-E77C6ACBDE76}" type="pres">
      <dgm:prSet presAssocID="{1305B9A6-7F2F-4EB0-B87D-3C9C19B82423}" presName="parTxOnly" presStyleLbl="node1" presStyleIdx="4" presStyleCnt="7" custLinFactNeighborX="48011">
        <dgm:presLayoutVars>
          <dgm:chMax val="0"/>
          <dgm:chPref val="0"/>
          <dgm:bulletEnabled val="1"/>
        </dgm:presLayoutVars>
      </dgm:prSet>
      <dgm:spPr/>
      <dgm:t>
        <a:bodyPr/>
        <a:lstStyle/>
        <a:p>
          <a:endParaRPr lang="en-US"/>
        </a:p>
      </dgm:t>
    </dgm:pt>
    <dgm:pt modelId="{19980995-FC31-4AD3-A845-518491F9444E}" type="pres">
      <dgm:prSet presAssocID="{60AA6767-C3C2-4CEE-ADCF-0537E2C7112F}" presName="parTxOnlySpace" presStyleCnt="0"/>
      <dgm:spPr/>
    </dgm:pt>
    <dgm:pt modelId="{BD77B064-3E68-4FEC-A371-EE0D46B91709}" type="pres">
      <dgm:prSet presAssocID="{E32C8A46-2823-4414-A5DE-3C85C9EE149D}" presName="parTxOnly" presStyleLbl="node1" presStyleIdx="5" presStyleCnt="7" custLinFactNeighborX="48011">
        <dgm:presLayoutVars>
          <dgm:chMax val="0"/>
          <dgm:chPref val="0"/>
          <dgm:bulletEnabled val="1"/>
        </dgm:presLayoutVars>
      </dgm:prSet>
      <dgm:spPr/>
      <dgm:t>
        <a:bodyPr/>
        <a:lstStyle/>
        <a:p>
          <a:endParaRPr lang="en-US"/>
        </a:p>
      </dgm:t>
    </dgm:pt>
    <dgm:pt modelId="{348B89C8-12C6-440A-A0B9-B6314EA66D59}" type="pres">
      <dgm:prSet presAssocID="{3B7289FF-52D7-48D8-9E6F-955228D3A2B6}" presName="parTxOnlySpace" presStyleCnt="0"/>
      <dgm:spPr/>
    </dgm:pt>
    <dgm:pt modelId="{527341CB-20E1-4959-B425-15E075D45EC9}" type="pres">
      <dgm:prSet presAssocID="{8F3ADBDE-EE64-469B-81F5-37BD9F4A5AC9}" presName="parTxOnly" presStyleLbl="node1" presStyleIdx="6" presStyleCnt="7" custLinFactNeighborX="48011">
        <dgm:presLayoutVars>
          <dgm:chMax val="0"/>
          <dgm:chPref val="0"/>
          <dgm:bulletEnabled val="1"/>
        </dgm:presLayoutVars>
      </dgm:prSet>
      <dgm:spPr/>
      <dgm:t>
        <a:bodyPr/>
        <a:lstStyle/>
        <a:p>
          <a:endParaRPr lang="en-US"/>
        </a:p>
      </dgm:t>
    </dgm:pt>
  </dgm:ptLst>
  <dgm:cxnLst>
    <dgm:cxn modelId="{74E8F79E-3D74-0749-A35F-ABB5A1F8E784}" srcId="{F2DCFE97-779F-6A41-8ED2-1BDB099A5133}" destId="{207EB399-A531-CB4F-8FEE-5BF6AAC00885}" srcOrd="3" destOrd="0" parTransId="{99902DF6-7182-6E4B-A6B9-2FD513360678}" sibTransId="{0F782735-EE64-E244-8B9E-55F0FA4E0CDB}"/>
    <dgm:cxn modelId="{C90AAE3E-1475-423C-84E7-8FA54436F8CB}" type="presOf" srcId="{8D09D677-6F1E-6F4A-BA27-6FD5E2E02265}" destId="{EE3D5146-2432-9849-BE18-F29AC372DC29}" srcOrd="0" destOrd="0" presId="urn:microsoft.com/office/officeart/2005/8/layout/chevron1"/>
    <dgm:cxn modelId="{545C13AB-619A-4E79-BAE8-73C24310CA0A}" type="presOf" srcId="{8F3ADBDE-EE64-469B-81F5-37BD9F4A5AC9}" destId="{527341CB-20E1-4959-B425-15E075D45EC9}" srcOrd="0" destOrd="0" presId="urn:microsoft.com/office/officeart/2005/8/layout/chevron1"/>
    <dgm:cxn modelId="{3A55E502-70EA-48BD-AA4E-1E68F45108EF}" type="presOf" srcId="{0B3780B4-637A-264E-84EA-658DF8933B56}" destId="{00A189BC-5B53-B842-904C-2401E26A2148}" srcOrd="0" destOrd="0" presId="urn:microsoft.com/office/officeart/2005/8/layout/chevron1"/>
    <dgm:cxn modelId="{7F57EDBA-0711-4644-9ABC-664917889C05}" srcId="{F2DCFE97-779F-6A41-8ED2-1BDB099A5133}" destId="{8F3ADBDE-EE64-469B-81F5-37BD9F4A5AC9}" srcOrd="6" destOrd="0" parTransId="{220106BA-687F-40B6-85B6-21FE0DCFE630}" sibTransId="{B2F857E0-DB8F-4D6D-AE32-825D8409CD0B}"/>
    <dgm:cxn modelId="{0394CC05-F682-4A9B-9F50-1E030D6C9580}" type="presOf" srcId="{F2DCFE97-779F-6A41-8ED2-1BDB099A5133}" destId="{D4B2B11B-9AB9-3943-8623-F7164377ECDF}" srcOrd="0" destOrd="0" presId="urn:microsoft.com/office/officeart/2005/8/layout/chevron1"/>
    <dgm:cxn modelId="{92E67177-92F9-451C-98B1-B83137AC50A8}" type="presOf" srcId="{1305B9A6-7F2F-4EB0-B87D-3C9C19B82423}" destId="{6F69B7A9-4CB6-4BC3-89F9-E77C6ACBDE76}" srcOrd="0" destOrd="0" presId="urn:microsoft.com/office/officeart/2005/8/layout/chevron1"/>
    <dgm:cxn modelId="{EFD99A45-FAB3-4797-BA1F-4C539C2162F5}" type="presOf" srcId="{207EB399-A531-CB4F-8FEE-5BF6AAC00885}" destId="{FBE68818-4DAC-184A-A229-0DFF274F651E}" srcOrd="0" destOrd="0" presId="urn:microsoft.com/office/officeart/2005/8/layout/chevron1"/>
    <dgm:cxn modelId="{481D4183-044C-E842-B550-F6F6C107A419}" srcId="{F2DCFE97-779F-6A41-8ED2-1BDB099A5133}" destId="{0B3780B4-637A-264E-84EA-658DF8933B56}" srcOrd="2" destOrd="0" parTransId="{E90D0C6E-31DC-C342-A036-352C74EB64D0}" sibTransId="{FC8F893D-3BE3-1249-B792-24E7198315F3}"/>
    <dgm:cxn modelId="{DE899491-E217-8644-9514-AC839A9F49EB}" srcId="{F2DCFE97-779F-6A41-8ED2-1BDB099A5133}" destId="{908455C2-7BB7-414C-8D73-39903170C41C}" srcOrd="1" destOrd="0" parTransId="{05E11BC1-2C90-3A4E-A67C-BFB14EE3FDAA}" sibTransId="{33EC2021-7C90-384C-9411-2CA7FB856E81}"/>
    <dgm:cxn modelId="{EAAE5C2E-5A08-4FBB-B4D8-A33074C2C9A2}" srcId="{F2DCFE97-779F-6A41-8ED2-1BDB099A5133}" destId="{1305B9A6-7F2F-4EB0-B87D-3C9C19B82423}" srcOrd="4" destOrd="0" parTransId="{54FBE70C-A781-4CD5-BC5B-924ABA0B77E5}" sibTransId="{60AA6767-C3C2-4CEE-ADCF-0537E2C7112F}"/>
    <dgm:cxn modelId="{2AFD3DA4-C53F-4FA2-BE77-ADA66A361A04}" type="presOf" srcId="{E32C8A46-2823-4414-A5DE-3C85C9EE149D}" destId="{BD77B064-3E68-4FEC-A371-EE0D46B91709}" srcOrd="0" destOrd="0" presId="urn:microsoft.com/office/officeart/2005/8/layout/chevron1"/>
    <dgm:cxn modelId="{FE6CA93C-1193-44C5-B60D-47841493CF5C}" type="presOf" srcId="{908455C2-7BB7-414C-8D73-39903170C41C}" destId="{6517F152-5318-0C46-BEEE-7DF3548E3D4D}"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2EC9994F-5113-484F-A4FF-7A46CB88A5D6}" srcId="{F2DCFE97-779F-6A41-8ED2-1BDB099A5133}" destId="{E32C8A46-2823-4414-A5DE-3C85C9EE149D}" srcOrd="5" destOrd="0" parTransId="{A6D6A23D-03AE-4D66-804D-F50D4E38D53E}" sibTransId="{3B7289FF-52D7-48D8-9E6F-955228D3A2B6}"/>
    <dgm:cxn modelId="{3280BAD4-9759-4F4E-B28A-6F2AA4A201D8}" type="presParOf" srcId="{D4B2B11B-9AB9-3943-8623-F7164377ECDF}" destId="{EE3D5146-2432-9849-BE18-F29AC372DC29}" srcOrd="0" destOrd="0" presId="urn:microsoft.com/office/officeart/2005/8/layout/chevron1"/>
    <dgm:cxn modelId="{8EE36681-E6E5-44E9-B78F-66B06449D3DA}" type="presParOf" srcId="{D4B2B11B-9AB9-3943-8623-F7164377ECDF}" destId="{4FDF06F3-B835-BA48-8DD1-9793DF4E8419}" srcOrd="1" destOrd="0" presId="urn:microsoft.com/office/officeart/2005/8/layout/chevron1"/>
    <dgm:cxn modelId="{85D44A6F-EFC5-45F8-A423-E4AF049D1B91}" type="presParOf" srcId="{D4B2B11B-9AB9-3943-8623-F7164377ECDF}" destId="{6517F152-5318-0C46-BEEE-7DF3548E3D4D}" srcOrd="2" destOrd="0" presId="urn:microsoft.com/office/officeart/2005/8/layout/chevron1"/>
    <dgm:cxn modelId="{8F520DCF-289E-4985-94BD-5C955C4EB6DD}" type="presParOf" srcId="{D4B2B11B-9AB9-3943-8623-F7164377ECDF}" destId="{6070F80A-D0CB-B94A-B114-5392FC886E39}" srcOrd="3" destOrd="0" presId="urn:microsoft.com/office/officeart/2005/8/layout/chevron1"/>
    <dgm:cxn modelId="{FE606D64-D403-4B80-B926-2AD6BC86A813}" type="presParOf" srcId="{D4B2B11B-9AB9-3943-8623-F7164377ECDF}" destId="{00A189BC-5B53-B842-904C-2401E26A2148}" srcOrd="4" destOrd="0" presId="urn:microsoft.com/office/officeart/2005/8/layout/chevron1"/>
    <dgm:cxn modelId="{91FA3520-E8D9-4946-991C-72795FFA993E}" type="presParOf" srcId="{D4B2B11B-9AB9-3943-8623-F7164377ECDF}" destId="{B3154D85-7C92-F248-B42F-795AA614CDCE}" srcOrd="5" destOrd="0" presId="urn:microsoft.com/office/officeart/2005/8/layout/chevron1"/>
    <dgm:cxn modelId="{CA17485A-560A-4B09-8E4B-33E4A365607E}" type="presParOf" srcId="{D4B2B11B-9AB9-3943-8623-F7164377ECDF}" destId="{FBE68818-4DAC-184A-A229-0DFF274F651E}" srcOrd="6" destOrd="0" presId="urn:microsoft.com/office/officeart/2005/8/layout/chevron1"/>
    <dgm:cxn modelId="{3248EE7C-B241-4ED6-B39F-3824DCF0EF0E}" type="presParOf" srcId="{D4B2B11B-9AB9-3943-8623-F7164377ECDF}" destId="{4949BE46-8E9A-44BC-A4E1-04FF267AB5DD}" srcOrd="7" destOrd="0" presId="urn:microsoft.com/office/officeart/2005/8/layout/chevron1"/>
    <dgm:cxn modelId="{DBFF354E-DE40-4C9D-B73D-A130F18576D1}" type="presParOf" srcId="{D4B2B11B-9AB9-3943-8623-F7164377ECDF}" destId="{6F69B7A9-4CB6-4BC3-89F9-E77C6ACBDE76}" srcOrd="8" destOrd="0" presId="urn:microsoft.com/office/officeart/2005/8/layout/chevron1"/>
    <dgm:cxn modelId="{3C17090F-ACA9-4872-A12D-0BF0AA69C2E8}" type="presParOf" srcId="{D4B2B11B-9AB9-3943-8623-F7164377ECDF}" destId="{19980995-FC31-4AD3-A845-518491F9444E}" srcOrd="9" destOrd="0" presId="urn:microsoft.com/office/officeart/2005/8/layout/chevron1"/>
    <dgm:cxn modelId="{E772B593-B1FB-4CEA-A9A5-40A7449C1AA2}" type="presParOf" srcId="{D4B2B11B-9AB9-3943-8623-F7164377ECDF}" destId="{BD77B064-3E68-4FEC-A371-EE0D46B91709}" srcOrd="10" destOrd="0" presId="urn:microsoft.com/office/officeart/2005/8/layout/chevron1"/>
    <dgm:cxn modelId="{BA888099-3D17-4493-99D3-535E117CC957}" type="presParOf" srcId="{D4B2B11B-9AB9-3943-8623-F7164377ECDF}" destId="{348B89C8-12C6-440A-A0B9-B6314EA66D59}" srcOrd="11" destOrd="0" presId="urn:microsoft.com/office/officeart/2005/8/layout/chevron1"/>
    <dgm:cxn modelId="{754F97B6-03B4-44BC-A4DF-661ACEA66677}" type="presParOf" srcId="{D4B2B11B-9AB9-3943-8623-F7164377ECDF}" destId="{527341CB-20E1-4959-B425-15E075D45EC9}"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2400" b="1" dirty="0" smtClean="0"/>
            <a:t>1</a:t>
          </a:r>
          <a:endParaRPr lang="en-US" sz="2400" b="1"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1800" b="1" dirty="0" smtClean="0"/>
            <a:t>2</a:t>
          </a:r>
          <a:endParaRPr lang="en-US" sz="1800" b="1"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custT="1"/>
      <dgm:spPr>
        <a:solidFill>
          <a:srgbClr val="FF0000"/>
        </a:solidFill>
      </dgm:spPr>
      <dgm:t>
        <a:bodyPr/>
        <a:lstStyle/>
        <a:p>
          <a:r>
            <a:rPr lang="en-US" sz="1800" b="1" dirty="0" smtClean="0"/>
            <a:t>3</a:t>
          </a:r>
          <a:endParaRPr lang="en-US" sz="1800" b="1"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90B48AA4-136B-6C46-9E11-2E31F1FFE7B2}">
      <dgm:prSet/>
      <dgm:spPr/>
      <dgm:t>
        <a:bodyPr/>
        <a:lstStyle/>
        <a:p>
          <a:endParaRPr lang="en-US"/>
        </a:p>
      </dgm:t>
    </dgm:pt>
    <dgm:pt modelId="{6DFDFD38-17DA-314B-8153-04B15B0A8D3A}" type="parTrans" cxnId="{C0B0BC3D-E62E-9F41-B11B-2DFFF18FB464}">
      <dgm:prSet/>
      <dgm:spPr/>
      <dgm:t>
        <a:bodyPr/>
        <a:lstStyle/>
        <a:p>
          <a:endParaRPr lang="en-US"/>
        </a:p>
      </dgm:t>
    </dgm:pt>
    <dgm:pt modelId="{7C82EFB3-42E0-CD45-9B7C-75E163DAF06F}" type="sibTrans" cxnId="{C0B0BC3D-E62E-9F41-B11B-2DFFF18FB464}">
      <dgm:prSet/>
      <dgm:spPr/>
      <dgm:t>
        <a:bodyPr/>
        <a:lstStyle/>
        <a:p>
          <a:endParaRPr lang="en-US"/>
        </a:p>
      </dgm:t>
    </dgm:pt>
    <dgm:pt modelId="{0C081279-930F-428C-8792-F97398E798A0}">
      <dgm:prSet/>
      <dgm:spPr/>
      <dgm:t>
        <a:bodyPr/>
        <a:lstStyle/>
        <a:p>
          <a:endParaRPr lang="en-US"/>
        </a:p>
      </dgm:t>
    </dgm:pt>
    <dgm:pt modelId="{E46FE7AA-93AB-467C-B217-1ED3D53F28A3}" type="parTrans" cxnId="{3EAF4D7F-9FC0-4700-A1C0-31EAA6437A16}">
      <dgm:prSet/>
      <dgm:spPr/>
      <dgm:t>
        <a:bodyPr/>
        <a:lstStyle/>
        <a:p>
          <a:endParaRPr lang="en-US"/>
        </a:p>
      </dgm:t>
    </dgm:pt>
    <dgm:pt modelId="{DB2B75A5-8101-4D70-9D3A-4DC5513C43BE}" type="sibTrans" cxnId="{3EAF4D7F-9FC0-4700-A1C0-31EAA6437A16}">
      <dgm:prSet/>
      <dgm:spPr/>
      <dgm:t>
        <a:bodyPr/>
        <a:lstStyle/>
        <a:p>
          <a:endParaRPr lang="en-US"/>
        </a:p>
      </dgm:t>
    </dgm:pt>
    <dgm:pt modelId="{819502E6-4932-4C38-AEA0-F855A0EFF414}">
      <dgm:prSet/>
      <dgm:spPr/>
      <dgm:t>
        <a:bodyPr/>
        <a:lstStyle/>
        <a:p>
          <a:endParaRPr lang="en-US"/>
        </a:p>
      </dgm:t>
    </dgm:pt>
    <dgm:pt modelId="{BCBFE029-B3F0-4755-855E-9CDAE5A4976B}" type="parTrans" cxnId="{30FBA66B-1B28-4B35-836A-6198F6ACF484}">
      <dgm:prSet/>
      <dgm:spPr/>
      <dgm:t>
        <a:bodyPr/>
        <a:lstStyle/>
        <a:p>
          <a:endParaRPr lang="en-US"/>
        </a:p>
      </dgm:t>
    </dgm:pt>
    <dgm:pt modelId="{DB585DC0-90D3-49ED-B46A-47F4CDCB8048}" type="sibTrans" cxnId="{30FBA66B-1B28-4B35-836A-6198F6ACF484}">
      <dgm:prSet/>
      <dgm:spPr/>
      <dgm:t>
        <a:bodyPr/>
        <a:lstStyle/>
        <a:p>
          <a:endParaRPr lang="en-US"/>
        </a:p>
      </dgm:t>
    </dgm:pt>
    <dgm:pt modelId="{F4E10C9D-7E5D-4CB3-A139-8EF5E4538401}">
      <dgm:prSet/>
      <dgm:spPr/>
      <dgm:t>
        <a:bodyPr/>
        <a:lstStyle/>
        <a:p>
          <a:endParaRPr lang="en-US"/>
        </a:p>
      </dgm:t>
    </dgm:pt>
    <dgm:pt modelId="{46C1CD1D-95B6-45E2-BAF4-9B548BBF1E8B}" type="parTrans" cxnId="{62B416C6-FAB3-498C-974B-CE25101AA614}">
      <dgm:prSet/>
      <dgm:spPr/>
      <dgm:t>
        <a:bodyPr/>
        <a:lstStyle/>
        <a:p>
          <a:endParaRPr lang="en-US"/>
        </a:p>
      </dgm:t>
    </dgm:pt>
    <dgm:pt modelId="{A4F2ED2D-3013-4E78-9ACD-013DCF58B49D}" type="sibTrans" cxnId="{62B416C6-FAB3-498C-974B-CE25101AA614}">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7">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FC1ABF44-F620-934D-8593-564689CE4760}" type="pres">
      <dgm:prSet presAssocID="{90B48AA4-136B-6C46-9E11-2E31F1FFE7B2}" presName="parTxOnly" presStyleLbl="node1" presStyleIdx="3" presStyleCnt="7">
        <dgm:presLayoutVars>
          <dgm:chMax val="0"/>
          <dgm:chPref val="0"/>
          <dgm:bulletEnabled val="1"/>
        </dgm:presLayoutVars>
      </dgm:prSet>
      <dgm:spPr/>
      <dgm:t>
        <a:bodyPr/>
        <a:lstStyle/>
        <a:p>
          <a:endParaRPr lang="en-US"/>
        </a:p>
      </dgm:t>
    </dgm:pt>
    <dgm:pt modelId="{98E277C1-99C8-4D50-B5DE-9F95B187010A}" type="pres">
      <dgm:prSet presAssocID="{7C82EFB3-42E0-CD45-9B7C-75E163DAF06F}" presName="parTxOnlySpace" presStyleCnt="0"/>
      <dgm:spPr/>
    </dgm:pt>
    <dgm:pt modelId="{4E5C8D81-AEB2-430A-8104-818AE1A70A97}" type="pres">
      <dgm:prSet presAssocID="{0C081279-930F-428C-8792-F97398E798A0}" presName="parTxOnly" presStyleLbl="node1" presStyleIdx="4" presStyleCnt="7">
        <dgm:presLayoutVars>
          <dgm:chMax val="0"/>
          <dgm:chPref val="0"/>
          <dgm:bulletEnabled val="1"/>
        </dgm:presLayoutVars>
      </dgm:prSet>
      <dgm:spPr/>
      <dgm:t>
        <a:bodyPr/>
        <a:lstStyle/>
        <a:p>
          <a:endParaRPr lang="en-US"/>
        </a:p>
      </dgm:t>
    </dgm:pt>
    <dgm:pt modelId="{2CBA1B45-7CBA-4C37-A287-2BD5C100751D}" type="pres">
      <dgm:prSet presAssocID="{DB2B75A5-8101-4D70-9D3A-4DC5513C43BE}" presName="parTxOnlySpace" presStyleCnt="0"/>
      <dgm:spPr/>
    </dgm:pt>
    <dgm:pt modelId="{8851D7FC-E71A-4233-A30D-86A5957CD295}" type="pres">
      <dgm:prSet presAssocID="{819502E6-4932-4C38-AEA0-F855A0EFF414}" presName="parTxOnly" presStyleLbl="node1" presStyleIdx="5" presStyleCnt="7">
        <dgm:presLayoutVars>
          <dgm:chMax val="0"/>
          <dgm:chPref val="0"/>
          <dgm:bulletEnabled val="1"/>
        </dgm:presLayoutVars>
      </dgm:prSet>
      <dgm:spPr/>
      <dgm:t>
        <a:bodyPr/>
        <a:lstStyle/>
        <a:p>
          <a:endParaRPr lang="en-US"/>
        </a:p>
      </dgm:t>
    </dgm:pt>
    <dgm:pt modelId="{D817AB83-03A8-4ADF-9AE3-3F078BE90D66}" type="pres">
      <dgm:prSet presAssocID="{DB585DC0-90D3-49ED-B46A-47F4CDCB8048}" presName="parTxOnlySpace" presStyleCnt="0"/>
      <dgm:spPr/>
    </dgm:pt>
    <dgm:pt modelId="{ADFA461B-2FBF-49C0-803D-14CBB342101D}" type="pres">
      <dgm:prSet presAssocID="{F4E10C9D-7E5D-4CB3-A139-8EF5E4538401}" presName="parTxOnly" presStyleLbl="node1" presStyleIdx="6" presStyleCnt="7">
        <dgm:presLayoutVars>
          <dgm:chMax val="0"/>
          <dgm:chPref val="0"/>
          <dgm:bulletEnabled val="1"/>
        </dgm:presLayoutVars>
      </dgm:prSet>
      <dgm:spPr/>
      <dgm:t>
        <a:bodyPr/>
        <a:lstStyle/>
        <a:p>
          <a:endParaRPr lang="en-US"/>
        </a:p>
      </dgm:t>
    </dgm:pt>
  </dgm:ptLst>
  <dgm:cxnLst>
    <dgm:cxn modelId="{4F0C0B5D-A23B-4CF0-BB00-6BC425AA9610}" type="presOf" srcId="{41F5640C-044B-304B-88C5-65B3F617B4A2}" destId="{689B1A44-DE28-FC4F-B476-7ED2D873ECE1}"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62B416C6-FAB3-498C-974B-CE25101AA614}" srcId="{F2DCFE97-779F-6A41-8ED2-1BDB099A5133}" destId="{F4E10C9D-7E5D-4CB3-A139-8EF5E4538401}" srcOrd="6" destOrd="0" parTransId="{46C1CD1D-95B6-45E2-BAF4-9B548BBF1E8B}" sibTransId="{A4F2ED2D-3013-4E78-9ACD-013DCF58B49D}"/>
    <dgm:cxn modelId="{0CC6C962-5B37-7F45-810A-61CB0E128F50}" srcId="{F2DCFE97-779F-6A41-8ED2-1BDB099A5133}" destId="{41F5640C-044B-304B-88C5-65B3F617B4A2}" srcOrd="2" destOrd="0" parTransId="{AAAFDE8F-F4BA-4B41-AF43-78AFBC2517E0}" sibTransId="{6740F4D3-9F68-144B-B0A6-08A76594D321}"/>
    <dgm:cxn modelId="{3EAF4D7F-9FC0-4700-A1C0-31EAA6437A16}" srcId="{F2DCFE97-779F-6A41-8ED2-1BDB099A5133}" destId="{0C081279-930F-428C-8792-F97398E798A0}" srcOrd="4" destOrd="0" parTransId="{E46FE7AA-93AB-467C-B217-1ED3D53F28A3}" sibTransId="{DB2B75A5-8101-4D70-9D3A-4DC5513C43BE}"/>
    <dgm:cxn modelId="{30FBA66B-1B28-4B35-836A-6198F6ACF484}" srcId="{F2DCFE97-779F-6A41-8ED2-1BDB099A5133}" destId="{819502E6-4932-4C38-AEA0-F855A0EFF414}" srcOrd="5" destOrd="0" parTransId="{BCBFE029-B3F0-4755-855E-9CDAE5A4976B}" sibTransId="{DB585DC0-90D3-49ED-B46A-47F4CDCB8048}"/>
    <dgm:cxn modelId="{1FC568C6-0DE8-4568-BF25-C7F2590E0F57}" type="presOf" srcId="{F2DCFE97-779F-6A41-8ED2-1BDB099A5133}" destId="{D4B2B11B-9AB9-3943-8623-F7164377ECDF}" srcOrd="0" destOrd="0" presId="urn:microsoft.com/office/officeart/2005/8/layout/chevron1"/>
    <dgm:cxn modelId="{C0B0BC3D-E62E-9F41-B11B-2DFFF18FB464}" srcId="{F2DCFE97-779F-6A41-8ED2-1BDB099A5133}" destId="{90B48AA4-136B-6C46-9E11-2E31F1FFE7B2}" srcOrd="3" destOrd="0" parTransId="{6DFDFD38-17DA-314B-8153-04B15B0A8D3A}" sibTransId="{7C82EFB3-42E0-CD45-9B7C-75E163DAF06F}"/>
    <dgm:cxn modelId="{9E6DC527-0F0E-476C-95F3-953E9F25713A}" type="presOf" srcId="{8D09D677-6F1E-6F4A-BA27-6FD5E2E02265}" destId="{EE3D5146-2432-9849-BE18-F29AC372DC29}" srcOrd="0" destOrd="0" presId="urn:microsoft.com/office/officeart/2005/8/layout/chevron1"/>
    <dgm:cxn modelId="{CF06A287-DED4-4197-A942-CE9F4031187D}" type="presOf" srcId="{908455C2-7BB7-414C-8D73-39903170C41C}" destId="{6517F152-5318-0C46-BEEE-7DF3548E3D4D}" srcOrd="0" destOrd="0" presId="urn:microsoft.com/office/officeart/2005/8/layout/chevron1"/>
    <dgm:cxn modelId="{F9B4FD2C-130F-4709-A8EA-AB9B9D1EC23A}" type="presOf" srcId="{90B48AA4-136B-6C46-9E11-2E31F1FFE7B2}" destId="{FC1ABF44-F620-934D-8593-564689CE4760}" srcOrd="0" destOrd="0" presId="urn:microsoft.com/office/officeart/2005/8/layout/chevron1"/>
    <dgm:cxn modelId="{4D5C71CA-911C-4D4E-87C0-D01BCEBD1A94}" type="presOf" srcId="{0C081279-930F-428C-8792-F97398E798A0}" destId="{4E5C8D81-AEB2-430A-8104-818AE1A70A97}" srcOrd="0" destOrd="0" presId="urn:microsoft.com/office/officeart/2005/8/layout/chevron1"/>
    <dgm:cxn modelId="{09C004A4-8DCC-44E0-94DD-01F1236CB194}" type="presOf" srcId="{819502E6-4932-4C38-AEA0-F855A0EFF414}" destId="{8851D7FC-E71A-4233-A30D-86A5957CD295}"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AB3D7DA9-8D9C-49A7-BF75-AFED62EEC2D5}" type="presOf" srcId="{F4E10C9D-7E5D-4CB3-A139-8EF5E4538401}" destId="{ADFA461B-2FBF-49C0-803D-14CBB342101D}" srcOrd="0" destOrd="0" presId="urn:microsoft.com/office/officeart/2005/8/layout/chevron1"/>
    <dgm:cxn modelId="{781CFBDA-B8A8-497A-B70E-060A5EBC9624}" type="presParOf" srcId="{D4B2B11B-9AB9-3943-8623-F7164377ECDF}" destId="{EE3D5146-2432-9849-BE18-F29AC372DC29}" srcOrd="0" destOrd="0" presId="urn:microsoft.com/office/officeart/2005/8/layout/chevron1"/>
    <dgm:cxn modelId="{526CA26C-C7A4-4833-B984-06CFC64634B4}" type="presParOf" srcId="{D4B2B11B-9AB9-3943-8623-F7164377ECDF}" destId="{4FDF06F3-B835-BA48-8DD1-9793DF4E8419}" srcOrd="1" destOrd="0" presId="urn:microsoft.com/office/officeart/2005/8/layout/chevron1"/>
    <dgm:cxn modelId="{230AB4ED-254B-422A-86A6-174B91082B98}" type="presParOf" srcId="{D4B2B11B-9AB9-3943-8623-F7164377ECDF}" destId="{6517F152-5318-0C46-BEEE-7DF3548E3D4D}" srcOrd="2" destOrd="0" presId="urn:microsoft.com/office/officeart/2005/8/layout/chevron1"/>
    <dgm:cxn modelId="{28AB9FE3-0ACD-4DD2-9FE0-A05A80F28ADB}" type="presParOf" srcId="{D4B2B11B-9AB9-3943-8623-F7164377ECDF}" destId="{6070F80A-D0CB-B94A-B114-5392FC886E39}" srcOrd="3" destOrd="0" presId="urn:microsoft.com/office/officeart/2005/8/layout/chevron1"/>
    <dgm:cxn modelId="{32B1B01B-467A-454E-9F5D-7BC27252E559}" type="presParOf" srcId="{D4B2B11B-9AB9-3943-8623-F7164377ECDF}" destId="{689B1A44-DE28-FC4F-B476-7ED2D873ECE1}" srcOrd="4" destOrd="0" presId="urn:microsoft.com/office/officeart/2005/8/layout/chevron1"/>
    <dgm:cxn modelId="{5DE7EBDA-7072-465D-AA76-3D51D101BD5F}" type="presParOf" srcId="{D4B2B11B-9AB9-3943-8623-F7164377ECDF}" destId="{5A4CE7BB-376E-8749-8E0C-EFEDC2F534EB}" srcOrd="5" destOrd="0" presId="urn:microsoft.com/office/officeart/2005/8/layout/chevron1"/>
    <dgm:cxn modelId="{22E7272C-AEA0-4770-9E98-9EA82680121B}" type="presParOf" srcId="{D4B2B11B-9AB9-3943-8623-F7164377ECDF}" destId="{FC1ABF44-F620-934D-8593-564689CE4760}" srcOrd="6" destOrd="0" presId="urn:microsoft.com/office/officeart/2005/8/layout/chevron1"/>
    <dgm:cxn modelId="{B32D2E65-DE18-4FDC-ABE9-5C4C154C8D74}" type="presParOf" srcId="{D4B2B11B-9AB9-3943-8623-F7164377ECDF}" destId="{98E277C1-99C8-4D50-B5DE-9F95B187010A}" srcOrd="7" destOrd="0" presId="urn:microsoft.com/office/officeart/2005/8/layout/chevron1"/>
    <dgm:cxn modelId="{8656D47D-50E5-40A7-8519-40D5359E37A2}" type="presParOf" srcId="{D4B2B11B-9AB9-3943-8623-F7164377ECDF}" destId="{4E5C8D81-AEB2-430A-8104-818AE1A70A97}" srcOrd="8" destOrd="0" presId="urn:microsoft.com/office/officeart/2005/8/layout/chevron1"/>
    <dgm:cxn modelId="{A39EC710-F975-41E5-A123-B00A535304B3}" type="presParOf" srcId="{D4B2B11B-9AB9-3943-8623-F7164377ECDF}" destId="{2CBA1B45-7CBA-4C37-A287-2BD5C100751D}" srcOrd="9" destOrd="0" presId="urn:microsoft.com/office/officeart/2005/8/layout/chevron1"/>
    <dgm:cxn modelId="{9C7F5BB7-7075-4376-B785-1085B557EC62}" type="presParOf" srcId="{D4B2B11B-9AB9-3943-8623-F7164377ECDF}" destId="{8851D7FC-E71A-4233-A30D-86A5957CD295}" srcOrd="10" destOrd="0" presId="urn:microsoft.com/office/officeart/2005/8/layout/chevron1"/>
    <dgm:cxn modelId="{10FFE2A7-AB97-4E0A-8C2B-B9B01B8009E5}" type="presParOf" srcId="{D4B2B11B-9AB9-3943-8623-F7164377ECDF}" destId="{D817AB83-03A8-4ADF-9AE3-3F078BE90D66}" srcOrd="11" destOrd="0" presId="urn:microsoft.com/office/officeart/2005/8/layout/chevron1"/>
    <dgm:cxn modelId="{60D5F41E-84D0-4F3F-A088-BED874AA17DB}" type="presParOf" srcId="{D4B2B11B-9AB9-3943-8623-F7164377ECDF}" destId="{ADFA461B-2FBF-49C0-803D-14CBB342101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2400" b="1" dirty="0" smtClean="0"/>
            <a:t>1</a:t>
          </a:r>
          <a:endParaRPr lang="en-US" sz="2400" b="1"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1800" b="1" dirty="0" smtClean="0"/>
            <a:t>2</a:t>
          </a:r>
          <a:endParaRPr lang="en-US" sz="1800" b="1"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custT="1"/>
      <dgm:spPr>
        <a:solidFill>
          <a:srgbClr val="FF0000"/>
        </a:solidFill>
      </dgm:spPr>
      <dgm:t>
        <a:bodyPr/>
        <a:lstStyle/>
        <a:p>
          <a:r>
            <a:rPr lang="en-US" sz="1800" b="1" dirty="0" smtClean="0"/>
            <a:t>3</a:t>
          </a:r>
          <a:endParaRPr lang="en-US" sz="1800" b="1"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C081279-930F-428C-8792-F97398E798A0}">
      <dgm:prSet/>
      <dgm:spPr/>
      <dgm:t>
        <a:bodyPr/>
        <a:lstStyle/>
        <a:p>
          <a:endParaRPr lang="en-US"/>
        </a:p>
      </dgm:t>
    </dgm:pt>
    <dgm:pt modelId="{E46FE7AA-93AB-467C-B217-1ED3D53F28A3}" type="parTrans" cxnId="{3EAF4D7F-9FC0-4700-A1C0-31EAA6437A16}">
      <dgm:prSet/>
      <dgm:spPr/>
      <dgm:t>
        <a:bodyPr/>
        <a:lstStyle/>
        <a:p>
          <a:endParaRPr lang="en-US"/>
        </a:p>
      </dgm:t>
    </dgm:pt>
    <dgm:pt modelId="{DB2B75A5-8101-4D70-9D3A-4DC5513C43BE}" type="sibTrans" cxnId="{3EAF4D7F-9FC0-4700-A1C0-31EAA6437A16}">
      <dgm:prSet/>
      <dgm:spPr/>
      <dgm:t>
        <a:bodyPr/>
        <a:lstStyle/>
        <a:p>
          <a:endParaRPr lang="en-US"/>
        </a:p>
      </dgm:t>
    </dgm:pt>
    <dgm:pt modelId="{819502E6-4932-4C38-AEA0-F855A0EFF414}">
      <dgm:prSet/>
      <dgm:spPr/>
      <dgm:t>
        <a:bodyPr/>
        <a:lstStyle/>
        <a:p>
          <a:endParaRPr lang="en-US"/>
        </a:p>
      </dgm:t>
    </dgm:pt>
    <dgm:pt modelId="{BCBFE029-B3F0-4755-855E-9CDAE5A4976B}" type="parTrans" cxnId="{30FBA66B-1B28-4B35-836A-6198F6ACF484}">
      <dgm:prSet/>
      <dgm:spPr/>
      <dgm:t>
        <a:bodyPr/>
        <a:lstStyle/>
        <a:p>
          <a:endParaRPr lang="en-US"/>
        </a:p>
      </dgm:t>
    </dgm:pt>
    <dgm:pt modelId="{DB585DC0-90D3-49ED-B46A-47F4CDCB8048}" type="sibTrans" cxnId="{30FBA66B-1B28-4B35-836A-6198F6ACF484}">
      <dgm:prSet/>
      <dgm:spPr/>
      <dgm:t>
        <a:bodyPr/>
        <a:lstStyle/>
        <a:p>
          <a:endParaRPr lang="en-US"/>
        </a:p>
      </dgm:t>
    </dgm:pt>
    <dgm:pt modelId="{F4E10C9D-7E5D-4CB3-A139-8EF5E4538401}">
      <dgm:prSet/>
      <dgm:spPr/>
      <dgm:t>
        <a:bodyPr/>
        <a:lstStyle/>
        <a:p>
          <a:endParaRPr lang="en-US"/>
        </a:p>
      </dgm:t>
    </dgm:pt>
    <dgm:pt modelId="{46C1CD1D-95B6-45E2-BAF4-9B548BBF1E8B}" type="parTrans" cxnId="{62B416C6-FAB3-498C-974B-CE25101AA614}">
      <dgm:prSet/>
      <dgm:spPr/>
      <dgm:t>
        <a:bodyPr/>
        <a:lstStyle/>
        <a:p>
          <a:endParaRPr lang="en-US"/>
        </a:p>
      </dgm:t>
    </dgm:pt>
    <dgm:pt modelId="{A4F2ED2D-3013-4E78-9ACD-013DCF58B49D}" type="sibTrans" cxnId="{62B416C6-FAB3-498C-974B-CE25101AA614}">
      <dgm:prSet/>
      <dgm:spPr/>
      <dgm:t>
        <a:bodyPr/>
        <a:lstStyle/>
        <a:p>
          <a:endParaRPr lang="en-US"/>
        </a:p>
      </dgm:t>
    </dgm:pt>
    <dgm:pt modelId="{1F9207D6-19BC-4127-85D0-AB853A7C298C}">
      <dgm:prSet phldrT="[Text]"/>
      <dgm:spPr>
        <a:solidFill>
          <a:srgbClr val="FF0000"/>
        </a:solidFill>
      </dgm:spPr>
      <dgm:t>
        <a:bodyPr/>
        <a:lstStyle/>
        <a:p>
          <a:r>
            <a:rPr lang="en-US" dirty="0" smtClean="0"/>
            <a:t>4</a:t>
          </a:r>
          <a:endParaRPr lang="en-US" dirty="0"/>
        </a:p>
      </dgm:t>
    </dgm:pt>
    <dgm:pt modelId="{8B4A4B93-D72D-438B-ACBA-EE1179553F4D}" type="parTrans" cxnId="{575B8E60-5CB7-4C7C-BDFC-337A05C7653E}">
      <dgm:prSet/>
      <dgm:spPr/>
      <dgm:t>
        <a:bodyPr/>
        <a:lstStyle/>
        <a:p>
          <a:endParaRPr lang="en-US"/>
        </a:p>
      </dgm:t>
    </dgm:pt>
    <dgm:pt modelId="{E78EAE84-93CB-4245-9D28-62AD8B4AD838}" type="sibTrans" cxnId="{575B8E60-5CB7-4C7C-BDFC-337A05C7653E}">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7">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7">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7">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F7170C6F-AC78-4542-B550-2A30CC5ECF68}" type="pres">
      <dgm:prSet presAssocID="{1F9207D6-19BC-4127-85D0-AB853A7C298C}" presName="parTxOnly" presStyleLbl="node1" presStyleIdx="3" presStyleCnt="7">
        <dgm:presLayoutVars>
          <dgm:chMax val="0"/>
          <dgm:chPref val="0"/>
          <dgm:bulletEnabled val="1"/>
        </dgm:presLayoutVars>
      </dgm:prSet>
      <dgm:spPr/>
      <dgm:t>
        <a:bodyPr/>
        <a:lstStyle/>
        <a:p>
          <a:endParaRPr lang="en-US"/>
        </a:p>
      </dgm:t>
    </dgm:pt>
    <dgm:pt modelId="{F057D122-D40A-42F8-9FB1-01644F4ECC6E}" type="pres">
      <dgm:prSet presAssocID="{E78EAE84-93CB-4245-9D28-62AD8B4AD838}" presName="parTxOnlySpace" presStyleCnt="0"/>
      <dgm:spPr/>
    </dgm:pt>
    <dgm:pt modelId="{4E5C8D81-AEB2-430A-8104-818AE1A70A97}" type="pres">
      <dgm:prSet presAssocID="{0C081279-930F-428C-8792-F97398E798A0}" presName="parTxOnly" presStyleLbl="node1" presStyleIdx="4" presStyleCnt="7">
        <dgm:presLayoutVars>
          <dgm:chMax val="0"/>
          <dgm:chPref val="0"/>
          <dgm:bulletEnabled val="1"/>
        </dgm:presLayoutVars>
      </dgm:prSet>
      <dgm:spPr/>
      <dgm:t>
        <a:bodyPr/>
        <a:lstStyle/>
        <a:p>
          <a:endParaRPr lang="en-US"/>
        </a:p>
      </dgm:t>
    </dgm:pt>
    <dgm:pt modelId="{2CBA1B45-7CBA-4C37-A287-2BD5C100751D}" type="pres">
      <dgm:prSet presAssocID="{DB2B75A5-8101-4D70-9D3A-4DC5513C43BE}" presName="parTxOnlySpace" presStyleCnt="0"/>
      <dgm:spPr/>
    </dgm:pt>
    <dgm:pt modelId="{8851D7FC-E71A-4233-A30D-86A5957CD295}" type="pres">
      <dgm:prSet presAssocID="{819502E6-4932-4C38-AEA0-F855A0EFF414}" presName="parTxOnly" presStyleLbl="node1" presStyleIdx="5" presStyleCnt="7">
        <dgm:presLayoutVars>
          <dgm:chMax val="0"/>
          <dgm:chPref val="0"/>
          <dgm:bulletEnabled val="1"/>
        </dgm:presLayoutVars>
      </dgm:prSet>
      <dgm:spPr/>
      <dgm:t>
        <a:bodyPr/>
        <a:lstStyle/>
        <a:p>
          <a:endParaRPr lang="en-US"/>
        </a:p>
      </dgm:t>
    </dgm:pt>
    <dgm:pt modelId="{D817AB83-03A8-4ADF-9AE3-3F078BE90D66}" type="pres">
      <dgm:prSet presAssocID="{DB585DC0-90D3-49ED-B46A-47F4CDCB8048}" presName="parTxOnlySpace" presStyleCnt="0"/>
      <dgm:spPr/>
    </dgm:pt>
    <dgm:pt modelId="{ADFA461B-2FBF-49C0-803D-14CBB342101D}" type="pres">
      <dgm:prSet presAssocID="{F4E10C9D-7E5D-4CB3-A139-8EF5E4538401}" presName="parTxOnly" presStyleLbl="node1" presStyleIdx="6" presStyleCnt="7">
        <dgm:presLayoutVars>
          <dgm:chMax val="0"/>
          <dgm:chPref val="0"/>
          <dgm:bulletEnabled val="1"/>
        </dgm:presLayoutVars>
      </dgm:prSet>
      <dgm:spPr/>
      <dgm:t>
        <a:bodyPr/>
        <a:lstStyle/>
        <a:p>
          <a:endParaRPr lang="en-US"/>
        </a:p>
      </dgm:t>
    </dgm:pt>
  </dgm:ptLst>
  <dgm:cxnLst>
    <dgm:cxn modelId="{2C6C4086-F459-407F-AB61-BAD546430CDA}" type="presOf" srcId="{8D09D677-6F1E-6F4A-BA27-6FD5E2E02265}" destId="{EE3D5146-2432-9849-BE18-F29AC372DC29}" srcOrd="0" destOrd="0" presId="urn:microsoft.com/office/officeart/2005/8/layout/chevron1"/>
    <dgm:cxn modelId="{E2710F8E-2E09-4DB3-AC0E-545E2E78CDE0}" type="presOf" srcId="{F2DCFE97-779F-6A41-8ED2-1BDB099A5133}" destId="{D4B2B11B-9AB9-3943-8623-F7164377ECDF}"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62B416C6-FAB3-498C-974B-CE25101AA614}" srcId="{F2DCFE97-779F-6A41-8ED2-1BDB099A5133}" destId="{F4E10C9D-7E5D-4CB3-A139-8EF5E4538401}" srcOrd="6" destOrd="0" parTransId="{46C1CD1D-95B6-45E2-BAF4-9B548BBF1E8B}" sibTransId="{A4F2ED2D-3013-4E78-9ACD-013DCF58B49D}"/>
    <dgm:cxn modelId="{CF54B432-6984-448A-9706-040D0889A0BE}" type="presOf" srcId="{1F9207D6-19BC-4127-85D0-AB853A7C298C}" destId="{F7170C6F-AC78-4542-B550-2A30CC5ECF68}"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3EAF4D7F-9FC0-4700-A1C0-31EAA6437A16}" srcId="{F2DCFE97-779F-6A41-8ED2-1BDB099A5133}" destId="{0C081279-930F-428C-8792-F97398E798A0}" srcOrd="4" destOrd="0" parTransId="{E46FE7AA-93AB-467C-B217-1ED3D53F28A3}" sibTransId="{DB2B75A5-8101-4D70-9D3A-4DC5513C43BE}"/>
    <dgm:cxn modelId="{30FBA66B-1B28-4B35-836A-6198F6ACF484}" srcId="{F2DCFE97-779F-6A41-8ED2-1BDB099A5133}" destId="{819502E6-4932-4C38-AEA0-F855A0EFF414}" srcOrd="5" destOrd="0" parTransId="{BCBFE029-B3F0-4755-855E-9CDAE5A4976B}" sibTransId="{DB585DC0-90D3-49ED-B46A-47F4CDCB8048}"/>
    <dgm:cxn modelId="{1E72D508-DC31-4EDB-A602-2DE8D64B72AD}" type="presOf" srcId="{908455C2-7BB7-414C-8D73-39903170C41C}" destId="{6517F152-5318-0C46-BEEE-7DF3548E3D4D}" srcOrd="0" destOrd="0" presId="urn:microsoft.com/office/officeart/2005/8/layout/chevron1"/>
    <dgm:cxn modelId="{D702846D-9031-4F06-BD02-4550B6811605}" type="presOf" srcId="{819502E6-4932-4C38-AEA0-F855A0EFF414}" destId="{8851D7FC-E71A-4233-A30D-86A5957CD295}" srcOrd="0" destOrd="0" presId="urn:microsoft.com/office/officeart/2005/8/layout/chevron1"/>
    <dgm:cxn modelId="{5BD3BEFD-6EFF-4AE8-BA6D-F15F23DD1287}" type="presOf" srcId="{0C081279-930F-428C-8792-F97398E798A0}" destId="{4E5C8D81-AEB2-430A-8104-818AE1A70A97}" srcOrd="0" destOrd="0" presId="urn:microsoft.com/office/officeart/2005/8/layout/chevron1"/>
    <dgm:cxn modelId="{575B8E60-5CB7-4C7C-BDFC-337A05C7653E}" srcId="{F2DCFE97-779F-6A41-8ED2-1BDB099A5133}" destId="{1F9207D6-19BC-4127-85D0-AB853A7C298C}" srcOrd="3" destOrd="0" parTransId="{8B4A4B93-D72D-438B-ACBA-EE1179553F4D}" sibTransId="{E78EAE84-93CB-4245-9D28-62AD8B4AD838}"/>
    <dgm:cxn modelId="{77137F5E-EA6C-480E-812A-EA4B0AE30B95}" type="presOf" srcId="{F4E10C9D-7E5D-4CB3-A139-8EF5E4538401}" destId="{ADFA461B-2FBF-49C0-803D-14CBB342101D}"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41DC83F4-6CB8-47A0-845D-DF6A2F175CDF}" type="presOf" srcId="{41F5640C-044B-304B-88C5-65B3F617B4A2}" destId="{689B1A44-DE28-FC4F-B476-7ED2D873ECE1}" srcOrd="0" destOrd="0" presId="urn:microsoft.com/office/officeart/2005/8/layout/chevron1"/>
    <dgm:cxn modelId="{722E00FF-459B-416A-A4DC-372A929C73E4}" type="presParOf" srcId="{D4B2B11B-9AB9-3943-8623-F7164377ECDF}" destId="{EE3D5146-2432-9849-BE18-F29AC372DC29}" srcOrd="0" destOrd="0" presId="urn:microsoft.com/office/officeart/2005/8/layout/chevron1"/>
    <dgm:cxn modelId="{9EE4DC4A-42EF-4FCE-A873-CD7DCD1AAF9A}" type="presParOf" srcId="{D4B2B11B-9AB9-3943-8623-F7164377ECDF}" destId="{4FDF06F3-B835-BA48-8DD1-9793DF4E8419}" srcOrd="1" destOrd="0" presId="urn:microsoft.com/office/officeart/2005/8/layout/chevron1"/>
    <dgm:cxn modelId="{0392B4D9-064E-4C95-A7F3-11FBE4E52120}" type="presParOf" srcId="{D4B2B11B-9AB9-3943-8623-F7164377ECDF}" destId="{6517F152-5318-0C46-BEEE-7DF3548E3D4D}" srcOrd="2" destOrd="0" presId="urn:microsoft.com/office/officeart/2005/8/layout/chevron1"/>
    <dgm:cxn modelId="{3237AEC7-8E79-4D1E-B4AF-A1FB903A4717}" type="presParOf" srcId="{D4B2B11B-9AB9-3943-8623-F7164377ECDF}" destId="{6070F80A-D0CB-B94A-B114-5392FC886E39}" srcOrd="3" destOrd="0" presId="urn:microsoft.com/office/officeart/2005/8/layout/chevron1"/>
    <dgm:cxn modelId="{A501821D-3F13-485E-B331-279F83B5B912}" type="presParOf" srcId="{D4B2B11B-9AB9-3943-8623-F7164377ECDF}" destId="{689B1A44-DE28-FC4F-B476-7ED2D873ECE1}" srcOrd="4" destOrd="0" presId="urn:microsoft.com/office/officeart/2005/8/layout/chevron1"/>
    <dgm:cxn modelId="{1C9CEE62-9F1C-46C3-B34D-AA83259300C8}" type="presParOf" srcId="{D4B2B11B-9AB9-3943-8623-F7164377ECDF}" destId="{5A4CE7BB-376E-8749-8E0C-EFEDC2F534EB}" srcOrd="5" destOrd="0" presId="urn:microsoft.com/office/officeart/2005/8/layout/chevron1"/>
    <dgm:cxn modelId="{D068BD4E-B06C-4B3D-9139-3E9F4817FCDF}" type="presParOf" srcId="{D4B2B11B-9AB9-3943-8623-F7164377ECDF}" destId="{F7170C6F-AC78-4542-B550-2A30CC5ECF68}" srcOrd="6" destOrd="0" presId="urn:microsoft.com/office/officeart/2005/8/layout/chevron1"/>
    <dgm:cxn modelId="{B7F128DA-60D3-4BC9-9DD9-88B2747B5D63}" type="presParOf" srcId="{D4B2B11B-9AB9-3943-8623-F7164377ECDF}" destId="{F057D122-D40A-42F8-9FB1-01644F4ECC6E}" srcOrd="7" destOrd="0" presId="urn:microsoft.com/office/officeart/2005/8/layout/chevron1"/>
    <dgm:cxn modelId="{3EC9B9C7-5733-4F7D-AE3A-3FE82886C90B}" type="presParOf" srcId="{D4B2B11B-9AB9-3943-8623-F7164377ECDF}" destId="{4E5C8D81-AEB2-430A-8104-818AE1A70A97}" srcOrd="8" destOrd="0" presId="urn:microsoft.com/office/officeart/2005/8/layout/chevron1"/>
    <dgm:cxn modelId="{0CE2A5AC-472C-4B21-A63C-F3D066520E7D}" type="presParOf" srcId="{D4B2B11B-9AB9-3943-8623-F7164377ECDF}" destId="{2CBA1B45-7CBA-4C37-A287-2BD5C100751D}" srcOrd="9" destOrd="0" presId="urn:microsoft.com/office/officeart/2005/8/layout/chevron1"/>
    <dgm:cxn modelId="{1EE80B5A-3C6C-4997-A37C-9BAD2BFE20F2}" type="presParOf" srcId="{D4B2B11B-9AB9-3943-8623-F7164377ECDF}" destId="{8851D7FC-E71A-4233-A30D-86A5957CD295}" srcOrd="10" destOrd="0" presId="urn:microsoft.com/office/officeart/2005/8/layout/chevron1"/>
    <dgm:cxn modelId="{9DE29F86-1250-4FCA-B0C6-BBDA4223DE87}" type="presParOf" srcId="{D4B2B11B-9AB9-3943-8623-F7164377ECDF}" destId="{D817AB83-03A8-4ADF-9AE3-3F078BE90D66}" srcOrd="11" destOrd="0" presId="urn:microsoft.com/office/officeart/2005/8/layout/chevron1"/>
    <dgm:cxn modelId="{17239CD5-F243-4DAE-AF39-B29FB9D6D54E}" type="presParOf" srcId="{D4B2B11B-9AB9-3943-8623-F7164377ECDF}" destId="{ADFA461B-2FBF-49C0-803D-14CBB342101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lumMod val="75000"/>
          </a:schemeClr>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lumMod val="75000"/>
          </a:schemeClr>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rgbClr val="C00000"/>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rgbClr val="C00000"/>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rgbClr val="C00000"/>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lumMod val="75000"/>
          </a:schemeClr>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lumMod val="75000"/>
          </a:schemeClr>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custLinFactNeighborY="-10556">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custLinFactNeighborY="-28951">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93F7EEA7-1941-4E65-80FA-8CAB1901EC4C}" type="presOf" srcId="{F76BE744-9070-4685-AA20-1267B86A1D3F}" destId="{0F2F7FE5-89AE-40FF-91AD-16F953BAC9E0}" srcOrd="0" destOrd="0" presId="urn:microsoft.com/office/officeart/2005/8/layout/process2"/>
    <dgm:cxn modelId="{A5468D3E-32BF-4262-AA92-FAE3B7D72A56}" type="presOf" srcId="{6B1CF5F9-4C5E-4147-A8C8-D5DC5DDCDB68}" destId="{13AD65FE-C366-4D9D-882F-06D94472A1FF}" srcOrd="1" destOrd="0" presId="urn:microsoft.com/office/officeart/2005/8/layout/process2"/>
    <dgm:cxn modelId="{84F981BC-4398-492A-B416-60E8372AD5E2}" type="presOf" srcId="{1E3674AE-DA8A-40DE-84AB-EC9298C6EAD6}" destId="{AA5EE196-E533-4BC3-8526-CDA826735439}"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69FAEA13-B6FA-4202-9B7F-741FDB1D6B23}" type="presOf" srcId="{E12FB092-04E0-47E9-B65A-80B27DB39236}" destId="{1CDA3E5D-7B83-4DFE-9037-BC6B2CA3E36A}" srcOrd="1" destOrd="0" presId="urn:microsoft.com/office/officeart/2005/8/layout/process2"/>
    <dgm:cxn modelId="{BD3DA63F-4E07-456F-AE18-8FF0867FC8CB}" type="presOf" srcId="{32120FC8-3E2A-4782-B959-CB9705CDA0F6}" destId="{491CD543-8636-486E-BE03-1D082DF7C818}" srcOrd="1" destOrd="0" presId="urn:microsoft.com/office/officeart/2005/8/layout/process2"/>
    <dgm:cxn modelId="{1DE6A1B0-D19D-4835-B34B-3B84F8EFDF5C}" type="presOf" srcId="{58184CDC-2610-4F94-8BD2-572AF7DAB764}" destId="{DBD01C1B-A207-4665-8500-AC032F874EC2}" srcOrd="0" destOrd="0" presId="urn:microsoft.com/office/officeart/2005/8/layout/process2"/>
    <dgm:cxn modelId="{0D98BA7F-8065-4CBD-A43E-242A4BD62EBC}" type="presOf" srcId="{16CE3426-E4EB-461C-BFC7-B5991576ADA9}" destId="{57AB1905-A6B1-4FA8-A854-0906002A4DCE}" srcOrd="1" destOrd="0" presId="urn:microsoft.com/office/officeart/2005/8/layout/process2"/>
    <dgm:cxn modelId="{D638C280-83B9-4CDF-A74C-2FE3DE02B06D}" type="presOf" srcId="{6B1CF5F9-4C5E-4147-A8C8-D5DC5DDCDB68}" destId="{AF1B553F-D549-4E1E-92FC-3F7A5671989A}" srcOrd="0" destOrd="0" presId="urn:microsoft.com/office/officeart/2005/8/layout/process2"/>
    <dgm:cxn modelId="{BC0881F6-366D-4C16-B4EC-73B67BE5A34B}" type="presOf" srcId="{E12FB092-04E0-47E9-B65A-80B27DB39236}" destId="{181C85FC-D2C4-42A1-BB2C-DDC47B6A593C}" srcOrd="0" destOrd="0" presId="urn:microsoft.com/office/officeart/2005/8/layout/process2"/>
    <dgm:cxn modelId="{8D467995-BB54-407A-95F4-CE86662DD0DD}" type="presOf" srcId="{1E3674AE-DA8A-40DE-84AB-EC9298C6EAD6}" destId="{55558946-E439-4D9B-BD01-D28DCCE2A5D0}"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DAF8CD00-E074-4721-8103-BB0BDE81F0F4}" type="presOf" srcId="{4ED5DEC9-C886-40E6-9514-AA8CA566B08D}" destId="{616519FC-990A-44C9-ACE9-D821A4563A1D}" srcOrd="0" destOrd="0" presId="urn:microsoft.com/office/officeart/2005/8/layout/process2"/>
    <dgm:cxn modelId="{068AF6D6-34D5-40E5-B196-7B5A2343E2A9}" type="presOf" srcId="{8B7DD4B4-2D09-428C-9443-D653FA4CAB7F}" destId="{9389665C-65BA-4D9B-BB99-504A50B50276}" srcOrd="0" destOrd="0" presId="urn:microsoft.com/office/officeart/2005/8/layout/process2"/>
    <dgm:cxn modelId="{038BDA64-A6B3-4C58-9FEB-1C4899D2C2C4}" type="presOf" srcId="{32120FC8-3E2A-4782-B959-CB9705CDA0F6}" destId="{182A8F57-A4AC-49AA-BA96-1559B53EC01A}" srcOrd="0" destOrd="0" presId="urn:microsoft.com/office/officeart/2005/8/layout/process2"/>
    <dgm:cxn modelId="{84F22C05-A791-4BB1-9979-8521817FC67E}" type="presOf" srcId="{EDB041AA-5A3F-4229-A64E-5EF31B35402C}" destId="{D2ACE4D5-D28F-4A7E-A992-1802586A35CD}" srcOrd="1" destOrd="0" presId="urn:microsoft.com/office/officeart/2005/8/layout/process2"/>
    <dgm:cxn modelId="{B3C4D55C-AAD0-43E1-9C00-3E7FD56EAB54}" type="presOf" srcId="{18643266-68D5-44CC-9F82-86F76BF7017F}" destId="{3333C0B9-5A71-49F4-B795-3AD2F7554B7A}" srcOrd="0" destOrd="0" presId="urn:microsoft.com/office/officeart/2005/8/layout/process2"/>
    <dgm:cxn modelId="{0F3083E2-C27A-4B7F-94D2-4D4081D0D0CA}" type="presOf" srcId="{16CE3426-E4EB-461C-BFC7-B5991576ADA9}" destId="{32899468-02CB-434A-BC1F-9B7213193E97}" srcOrd="0" destOrd="0" presId="urn:microsoft.com/office/officeart/2005/8/layout/process2"/>
    <dgm:cxn modelId="{2A3BCDD2-9C55-4DC1-A497-581869FFB4B3}" type="presOf" srcId="{7E5AC482-068B-4E46-A260-D79A9A9194EB}" destId="{FE223C93-EA79-4E6E-8FFB-07A33133C84D}" srcOrd="0" destOrd="0" presId="urn:microsoft.com/office/officeart/2005/8/layout/process2"/>
    <dgm:cxn modelId="{C4B743F8-BAA7-4677-9244-99A749B78A6C}" type="presOf" srcId="{ED38884B-001F-4C95-8DE4-37E087582E99}" destId="{6D706B17-3DB5-417E-8187-184A36CDD606}" srcOrd="0" destOrd="0" presId="urn:microsoft.com/office/officeart/2005/8/layout/process2"/>
    <dgm:cxn modelId="{3D6C5592-5620-408E-9E33-09E9B553397D}" type="presOf" srcId="{EDB041AA-5A3F-4229-A64E-5EF31B35402C}" destId="{4DBA97E3-559C-44E7-B919-F6ABF5FEEA53}" srcOrd="0" destOrd="0" presId="urn:microsoft.com/office/officeart/2005/8/layout/process2"/>
    <dgm:cxn modelId="{0A0E6A48-793C-4D59-BA81-D382636ED457}" type="presOf" srcId="{F0CA42C7-125F-4A45-AB53-0D7B0C1FB528}" destId="{5C7DC5C2-5F81-4A39-9006-A7CB049A832E}" srcOrd="0" destOrd="0" presId="urn:microsoft.com/office/officeart/2005/8/layout/process2"/>
    <dgm:cxn modelId="{11088921-C3F9-48EB-8D9A-EDC22F70EED6}" type="presParOf" srcId="{6D706B17-3DB5-417E-8187-184A36CDD606}" destId="{9389665C-65BA-4D9B-BB99-504A50B50276}" srcOrd="0" destOrd="0" presId="urn:microsoft.com/office/officeart/2005/8/layout/process2"/>
    <dgm:cxn modelId="{C2AC4764-E50C-4731-BAF4-694918FAA0EE}" type="presParOf" srcId="{6D706B17-3DB5-417E-8187-184A36CDD606}" destId="{182A8F57-A4AC-49AA-BA96-1559B53EC01A}" srcOrd="1" destOrd="0" presId="urn:microsoft.com/office/officeart/2005/8/layout/process2"/>
    <dgm:cxn modelId="{177AC426-1C3B-4BAC-A434-E260DFCC6DCC}" type="presParOf" srcId="{182A8F57-A4AC-49AA-BA96-1559B53EC01A}" destId="{491CD543-8636-486E-BE03-1D082DF7C818}" srcOrd="0" destOrd="0" presId="urn:microsoft.com/office/officeart/2005/8/layout/process2"/>
    <dgm:cxn modelId="{CA8B2548-770E-4315-8E30-EB3248B88596}" type="presParOf" srcId="{6D706B17-3DB5-417E-8187-184A36CDD606}" destId="{DBD01C1B-A207-4665-8500-AC032F874EC2}" srcOrd="2" destOrd="0" presId="urn:microsoft.com/office/officeart/2005/8/layout/process2"/>
    <dgm:cxn modelId="{15579945-2EF8-4F65-9718-37D6237A6157}" type="presParOf" srcId="{6D706B17-3DB5-417E-8187-184A36CDD606}" destId="{4DBA97E3-559C-44E7-B919-F6ABF5FEEA53}" srcOrd="3" destOrd="0" presId="urn:microsoft.com/office/officeart/2005/8/layout/process2"/>
    <dgm:cxn modelId="{A5D273AA-E5FB-4406-909E-989D963AD0CC}" type="presParOf" srcId="{4DBA97E3-559C-44E7-B919-F6ABF5FEEA53}" destId="{D2ACE4D5-D28F-4A7E-A992-1802586A35CD}" srcOrd="0" destOrd="0" presId="urn:microsoft.com/office/officeart/2005/8/layout/process2"/>
    <dgm:cxn modelId="{28C26BDA-2D98-4DA5-B614-65E252932A79}" type="presParOf" srcId="{6D706B17-3DB5-417E-8187-184A36CDD606}" destId="{0F2F7FE5-89AE-40FF-91AD-16F953BAC9E0}" srcOrd="4" destOrd="0" presId="urn:microsoft.com/office/officeart/2005/8/layout/process2"/>
    <dgm:cxn modelId="{B7A586E8-A859-4FC5-AFFD-5ED2D6562B7C}" type="presParOf" srcId="{6D706B17-3DB5-417E-8187-184A36CDD606}" destId="{181C85FC-D2C4-42A1-BB2C-DDC47B6A593C}" srcOrd="5" destOrd="0" presId="urn:microsoft.com/office/officeart/2005/8/layout/process2"/>
    <dgm:cxn modelId="{82C376F0-54D8-4A62-BA8A-AC52DE215E48}" type="presParOf" srcId="{181C85FC-D2C4-42A1-BB2C-DDC47B6A593C}" destId="{1CDA3E5D-7B83-4DFE-9037-BC6B2CA3E36A}" srcOrd="0" destOrd="0" presId="urn:microsoft.com/office/officeart/2005/8/layout/process2"/>
    <dgm:cxn modelId="{60AB989C-E710-40FB-9A66-8975C353CED9}" type="presParOf" srcId="{6D706B17-3DB5-417E-8187-184A36CDD606}" destId="{616519FC-990A-44C9-ACE9-D821A4563A1D}" srcOrd="6" destOrd="0" presId="urn:microsoft.com/office/officeart/2005/8/layout/process2"/>
    <dgm:cxn modelId="{DB62D6B7-7178-4B53-A979-750CB1AD5624}" type="presParOf" srcId="{6D706B17-3DB5-417E-8187-184A36CDD606}" destId="{55558946-E439-4D9B-BD01-D28DCCE2A5D0}" srcOrd="7" destOrd="0" presId="urn:microsoft.com/office/officeart/2005/8/layout/process2"/>
    <dgm:cxn modelId="{ABB36324-A446-4AD1-BA86-49C7DFA0A992}" type="presParOf" srcId="{55558946-E439-4D9B-BD01-D28DCCE2A5D0}" destId="{AA5EE196-E533-4BC3-8526-CDA826735439}" srcOrd="0" destOrd="0" presId="urn:microsoft.com/office/officeart/2005/8/layout/process2"/>
    <dgm:cxn modelId="{1F1E9005-C575-4A95-A6BE-8C1A325F00B6}" type="presParOf" srcId="{6D706B17-3DB5-417E-8187-184A36CDD606}" destId="{3333C0B9-5A71-49F4-B795-3AD2F7554B7A}" srcOrd="8" destOrd="0" presId="urn:microsoft.com/office/officeart/2005/8/layout/process2"/>
    <dgm:cxn modelId="{1F092BD5-6F57-483E-8CC1-13CAA24B4657}" type="presParOf" srcId="{6D706B17-3DB5-417E-8187-184A36CDD606}" destId="{AF1B553F-D549-4E1E-92FC-3F7A5671989A}" srcOrd="9" destOrd="0" presId="urn:microsoft.com/office/officeart/2005/8/layout/process2"/>
    <dgm:cxn modelId="{4500B40D-EDA1-4E7D-B1AF-16026F12B15F}" type="presParOf" srcId="{AF1B553F-D549-4E1E-92FC-3F7A5671989A}" destId="{13AD65FE-C366-4D9D-882F-06D94472A1FF}" srcOrd="0" destOrd="0" presId="urn:microsoft.com/office/officeart/2005/8/layout/process2"/>
    <dgm:cxn modelId="{61CF6C60-D07A-4118-8970-95F97D2D9F23}" type="presParOf" srcId="{6D706B17-3DB5-417E-8187-184A36CDD606}" destId="{FE223C93-EA79-4E6E-8FFB-07A33133C84D}" srcOrd="10" destOrd="0" presId="urn:microsoft.com/office/officeart/2005/8/layout/process2"/>
    <dgm:cxn modelId="{12C77446-F437-4034-BBA3-3AC6D580B119}" type="presParOf" srcId="{6D706B17-3DB5-417E-8187-184A36CDD606}" destId="{32899468-02CB-434A-BC1F-9B7213193E97}" srcOrd="11" destOrd="0" presId="urn:microsoft.com/office/officeart/2005/8/layout/process2"/>
    <dgm:cxn modelId="{42338546-2E1B-4AFA-9451-27CEFD3E16A7}" type="presParOf" srcId="{32899468-02CB-434A-BC1F-9B7213193E97}" destId="{57AB1905-A6B1-4FA8-A854-0906002A4DCE}" srcOrd="0" destOrd="0" presId="urn:microsoft.com/office/officeart/2005/8/layout/process2"/>
    <dgm:cxn modelId="{041B1ACA-E9C2-4DE8-B5C1-37A1713385C5}"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rgbClr val="C00000"/>
        </a:solidFill>
        <a:ln>
          <a:noFill/>
        </a:ln>
        <a:effectLst>
          <a:outerShdw blurRad="123825" dist="38100" dir="2700000" algn="tl" rotWithShape="0">
            <a:schemeClr val="accent2">
              <a:alpha val="43000"/>
            </a:schemeClr>
          </a:outerShdw>
        </a:effectLst>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lumMod val="75000"/>
          </a:schemeClr>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lumMod val="75000"/>
          </a:schemeClr>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lumMod val="75000"/>
          </a:schemeClr>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lumMod val="75000"/>
          </a:schemeClr>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lumMod val="75000"/>
          </a:schemeClr>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rgbClr val="002B45"/>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230B4F08-9C47-4790-83EA-C0E8FDF3C128}" type="presOf" srcId="{E12FB092-04E0-47E9-B65A-80B27DB39236}" destId="{1CDA3E5D-7B83-4DFE-9037-BC6B2CA3E36A}" srcOrd="1" destOrd="0" presId="urn:microsoft.com/office/officeart/2005/8/layout/process2"/>
    <dgm:cxn modelId="{BB20AB61-ACCF-4250-B0C6-675934C4BEB4}" type="presOf" srcId="{ED38884B-001F-4C95-8DE4-37E087582E99}" destId="{6D706B17-3DB5-417E-8187-184A36CDD606}" srcOrd="0" destOrd="0" presId="urn:microsoft.com/office/officeart/2005/8/layout/process2"/>
    <dgm:cxn modelId="{A75224F3-63D4-4E30-A331-910B929A4EE5}" type="presOf" srcId="{6B1CF5F9-4C5E-4147-A8C8-D5DC5DDCDB68}" destId="{13AD65FE-C366-4D9D-882F-06D94472A1FF}" srcOrd="1" destOrd="0" presId="urn:microsoft.com/office/officeart/2005/8/layout/process2"/>
    <dgm:cxn modelId="{E55BFC2A-6E13-4CB4-B6CF-AA2DD5D7A9B5}" type="presOf" srcId="{F0CA42C7-125F-4A45-AB53-0D7B0C1FB528}" destId="{5C7DC5C2-5F81-4A39-9006-A7CB049A832E}" srcOrd="0" destOrd="0" presId="urn:microsoft.com/office/officeart/2005/8/layout/process2"/>
    <dgm:cxn modelId="{47AE796C-391A-4454-A3C9-C0C32AE0BCB1}" type="presOf" srcId="{E12FB092-04E0-47E9-B65A-80B27DB39236}" destId="{181C85FC-D2C4-42A1-BB2C-DDC47B6A593C}" srcOrd="0" destOrd="0" presId="urn:microsoft.com/office/officeart/2005/8/layout/process2"/>
    <dgm:cxn modelId="{B35AE82E-1346-474C-AB78-1D38BD8D1B66}" type="presOf" srcId="{8B7DD4B4-2D09-428C-9443-D653FA4CAB7F}" destId="{9389665C-65BA-4D9B-BB99-504A50B50276}"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D78E32EF-D9BB-4C28-B3B6-4E9DE2F27F62}" type="presOf" srcId="{18643266-68D5-44CC-9F82-86F76BF7017F}" destId="{3333C0B9-5A71-49F4-B795-3AD2F7554B7A}" srcOrd="0" destOrd="0" presId="urn:microsoft.com/office/officeart/2005/8/layout/process2"/>
    <dgm:cxn modelId="{4C368A5F-70A2-4B2B-ABEB-0EE45A9A3A3E}" type="presOf" srcId="{1E3674AE-DA8A-40DE-84AB-EC9298C6EAD6}" destId="{AA5EE196-E533-4BC3-8526-CDA826735439}" srcOrd="1" destOrd="0" presId="urn:microsoft.com/office/officeart/2005/8/layout/process2"/>
    <dgm:cxn modelId="{87EA1E02-6519-4261-A1BC-104E0A3D707C}" type="presOf" srcId="{EDB041AA-5A3F-4229-A64E-5EF31B35402C}" destId="{D2ACE4D5-D28F-4A7E-A992-1802586A35CD}" srcOrd="1" destOrd="0" presId="urn:microsoft.com/office/officeart/2005/8/layout/process2"/>
    <dgm:cxn modelId="{F7C72A7C-FDF2-4D0A-BB7D-A82E6EAA58ED}" type="presOf" srcId="{58184CDC-2610-4F94-8BD2-572AF7DAB764}" destId="{DBD01C1B-A207-4665-8500-AC032F874EC2}" srcOrd="0" destOrd="0" presId="urn:microsoft.com/office/officeart/2005/8/layout/process2"/>
    <dgm:cxn modelId="{99A1CA12-3E34-4C10-80E6-7BAD33B6D5E9}" type="presOf" srcId="{4ED5DEC9-C886-40E6-9514-AA8CA566B08D}" destId="{616519FC-990A-44C9-ACE9-D821A4563A1D}" srcOrd="0" destOrd="0" presId="urn:microsoft.com/office/officeart/2005/8/layout/process2"/>
    <dgm:cxn modelId="{9A90CC8C-CBBC-4BC0-AF58-13E90922C9CF}" type="presOf" srcId="{F76BE744-9070-4685-AA20-1267B86A1D3F}" destId="{0F2F7FE5-89AE-40FF-91AD-16F953BAC9E0}" srcOrd="0" destOrd="0" presId="urn:microsoft.com/office/officeart/2005/8/layout/process2"/>
    <dgm:cxn modelId="{7224B789-F654-4066-9584-66FB904E4AE9}" type="presOf" srcId="{7E5AC482-068B-4E46-A260-D79A9A9194EB}" destId="{FE223C93-EA79-4E6E-8FFB-07A33133C84D}" srcOrd="0" destOrd="0" presId="urn:microsoft.com/office/officeart/2005/8/layout/process2"/>
    <dgm:cxn modelId="{117024DC-446D-4DFB-9EF8-A46B8D9A58BE}" type="presOf" srcId="{6B1CF5F9-4C5E-4147-A8C8-D5DC5DDCDB68}" destId="{AF1B553F-D549-4E1E-92FC-3F7A5671989A}" srcOrd="0" destOrd="0" presId="urn:microsoft.com/office/officeart/2005/8/layout/process2"/>
    <dgm:cxn modelId="{F97AA7D0-7BFD-4E6A-8715-8D0DF403F921}" type="presOf" srcId="{32120FC8-3E2A-4782-B959-CB9705CDA0F6}" destId="{491CD543-8636-486E-BE03-1D082DF7C818}" srcOrd="1"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44C055B1-F881-42B1-86B8-590719E585FD}" srcId="{ED38884B-001F-4C95-8DE4-37E087582E99}" destId="{4ED5DEC9-C886-40E6-9514-AA8CA566B08D}" srcOrd="3" destOrd="0" parTransId="{CD4BE595-4F19-455B-AF4F-94DF3A613437}" sibTransId="{1E3674AE-DA8A-40DE-84AB-EC9298C6EAD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F75DB0B2-31CE-473B-813E-74DCD883DB05}" type="presOf" srcId="{16CE3426-E4EB-461C-BFC7-B5991576ADA9}" destId="{57AB1905-A6B1-4FA8-A854-0906002A4DCE}" srcOrd="1" destOrd="0" presId="urn:microsoft.com/office/officeart/2005/8/layout/process2"/>
    <dgm:cxn modelId="{03455E26-4B45-4A34-97D8-6B72B0849B2E}" type="presOf" srcId="{32120FC8-3E2A-4782-B959-CB9705CDA0F6}" destId="{182A8F57-A4AC-49AA-BA96-1559B53EC01A}" srcOrd="0" destOrd="0" presId="urn:microsoft.com/office/officeart/2005/8/layout/process2"/>
    <dgm:cxn modelId="{0014027E-45DF-4099-947F-35EC2006557C}" type="presOf" srcId="{EDB041AA-5A3F-4229-A64E-5EF31B35402C}" destId="{4DBA97E3-559C-44E7-B919-F6ABF5FEEA53}" srcOrd="0" destOrd="0" presId="urn:microsoft.com/office/officeart/2005/8/layout/process2"/>
    <dgm:cxn modelId="{E1912D2F-843D-4076-A662-965E43194E22}" type="presOf" srcId="{16CE3426-E4EB-461C-BFC7-B5991576ADA9}" destId="{32899468-02CB-434A-BC1F-9B7213193E97}" srcOrd="0" destOrd="0" presId="urn:microsoft.com/office/officeart/2005/8/layout/process2"/>
    <dgm:cxn modelId="{044DC782-E7C3-4B10-B2F7-542B8D3F872D}" type="presOf" srcId="{1E3674AE-DA8A-40DE-84AB-EC9298C6EAD6}" destId="{55558946-E439-4D9B-BD01-D28DCCE2A5D0}" srcOrd="0" destOrd="0" presId="urn:microsoft.com/office/officeart/2005/8/layout/process2"/>
    <dgm:cxn modelId="{97EED623-C72E-42B0-9204-36DB01610C7F}" type="presParOf" srcId="{6D706B17-3DB5-417E-8187-184A36CDD606}" destId="{9389665C-65BA-4D9B-BB99-504A50B50276}" srcOrd="0" destOrd="0" presId="urn:microsoft.com/office/officeart/2005/8/layout/process2"/>
    <dgm:cxn modelId="{F0ED6408-8464-473B-B6F4-0848B4961D56}" type="presParOf" srcId="{6D706B17-3DB5-417E-8187-184A36CDD606}" destId="{182A8F57-A4AC-49AA-BA96-1559B53EC01A}" srcOrd="1" destOrd="0" presId="urn:microsoft.com/office/officeart/2005/8/layout/process2"/>
    <dgm:cxn modelId="{FEA3CE54-FE55-4671-AAB9-3DC609B0D763}" type="presParOf" srcId="{182A8F57-A4AC-49AA-BA96-1559B53EC01A}" destId="{491CD543-8636-486E-BE03-1D082DF7C818}" srcOrd="0" destOrd="0" presId="urn:microsoft.com/office/officeart/2005/8/layout/process2"/>
    <dgm:cxn modelId="{6265E36B-FF00-411C-AAA5-F0933BC197E6}" type="presParOf" srcId="{6D706B17-3DB5-417E-8187-184A36CDD606}" destId="{DBD01C1B-A207-4665-8500-AC032F874EC2}" srcOrd="2" destOrd="0" presId="urn:microsoft.com/office/officeart/2005/8/layout/process2"/>
    <dgm:cxn modelId="{EA714477-4232-45F3-8506-2E5A33929EB4}" type="presParOf" srcId="{6D706B17-3DB5-417E-8187-184A36CDD606}" destId="{4DBA97E3-559C-44E7-B919-F6ABF5FEEA53}" srcOrd="3" destOrd="0" presId="urn:microsoft.com/office/officeart/2005/8/layout/process2"/>
    <dgm:cxn modelId="{8A9983D3-8D1B-4439-B064-8D6731B7280E}" type="presParOf" srcId="{4DBA97E3-559C-44E7-B919-F6ABF5FEEA53}" destId="{D2ACE4D5-D28F-4A7E-A992-1802586A35CD}" srcOrd="0" destOrd="0" presId="urn:microsoft.com/office/officeart/2005/8/layout/process2"/>
    <dgm:cxn modelId="{37F98E83-AD94-4461-852E-52CC08B8D4E3}" type="presParOf" srcId="{6D706B17-3DB5-417E-8187-184A36CDD606}" destId="{0F2F7FE5-89AE-40FF-91AD-16F953BAC9E0}" srcOrd="4" destOrd="0" presId="urn:microsoft.com/office/officeart/2005/8/layout/process2"/>
    <dgm:cxn modelId="{E789860D-867D-4BDF-915E-997CF4B10AAF}" type="presParOf" srcId="{6D706B17-3DB5-417E-8187-184A36CDD606}" destId="{181C85FC-D2C4-42A1-BB2C-DDC47B6A593C}" srcOrd="5" destOrd="0" presId="urn:microsoft.com/office/officeart/2005/8/layout/process2"/>
    <dgm:cxn modelId="{392BA9D9-6983-495C-A647-379003B81EDD}" type="presParOf" srcId="{181C85FC-D2C4-42A1-BB2C-DDC47B6A593C}" destId="{1CDA3E5D-7B83-4DFE-9037-BC6B2CA3E36A}" srcOrd="0" destOrd="0" presId="urn:microsoft.com/office/officeart/2005/8/layout/process2"/>
    <dgm:cxn modelId="{0CCAFA3E-21BB-474C-AC21-CC3B466B1621}" type="presParOf" srcId="{6D706B17-3DB5-417E-8187-184A36CDD606}" destId="{616519FC-990A-44C9-ACE9-D821A4563A1D}" srcOrd="6" destOrd="0" presId="urn:microsoft.com/office/officeart/2005/8/layout/process2"/>
    <dgm:cxn modelId="{0584B9F6-B2B3-4101-B3D1-1260E276252F}" type="presParOf" srcId="{6D706B17-3DB5-417E-8187-184A36CDD606}" destId="{55558946-E439-4D9B-BD01-D28DCCE2A5D0}" srcOrd="7" destOrd="0" presId="urn:microsoft.com/office/officeart/2005/8/layout/process2"/>
    <dgm:cxn modelId="{4FF7BDE0-53EC-45CF-8643-0E5AB027A082}" type="presParOf" srcId="{55558946-E439-4D9B-BD01-D28DCCE2A5D0}" destId="{AA5EE196-E533-4BC3-8526-CDA826735439}" srcOrd="0" destOrd="0" presId="urn:microsoft.com/office/officeart/2005/8/layout/process2"/>
    <dgm:cxn modelId="{DFD289EA-A12A-4789-BFA9-5CBADD4AF5DB}" type="presParOf" srcId="{6D706B17-3DB5-417E-8187-184A36CDD606}" destId="{3333C0B9-5A71-49F4-B795-3AD2F7554B7A}" srcOrd="8" destOrd="0" presId="urn:microsoft.com/office/officeart/2005/8/layout/process2"/>
    <dgm:cxn modelId="{8FEF4514-D391-4AEA-BC78-F0CBE4B31BFB}" type="presParOf" srcId="{6D706B17-3DB5-417E-8187-184A36CDD606}" destId="{AF1B553F-D549-4E1E-92FC-3F7A5671989A}" srcOrd="9" destOrd="0" presId="urn:microsoft.com/office/officeart/2005/8/layout/process2"/>
    <dgm:cxn modelId="{4FBB0C1E-B5AD-4068-9209-E7789651F0D9}" type="presParOf" srcId="{AF1B553F-D549-4E1E-92FC-3F7A5671989A}" destId="{13AD65FE-C366-4D9D-882F-06D94472A1FF}" srcOrd="0" destOrd="0" presId="urn:microsoft.com/office/officeart/2005/8/layout/process2"/>
    <dgm:cxn modelId="{9B8B7DC5-0547-440D-A092-8E4D3B9EE65A}" type="presParOf" srcId="{6D706B17-3DB5-417E-8187-184A36CDD606}" destId="{FE223C93-EA79-4E6E-8FFB-07A33133C84D}" srcOrd="10" destOrd="0" presId="urn:microsoft.com/office/officeart/2005/8/layout/process2"/>
    <dgm:cxn modelId="{4A4F3590-A14C-411B-8662-77F2E338AB2B}" type="presParOf" srcId="{6D706B17-3DB5-417E-8187-184A36CDD606}" destId="{32899468-02CB-434A-BC1F-9B7213193E97}" srcOrd="11" destOrd="0" presId="urn:microsoft.com/office/officeart/2005/8/layout/process2"/>
    <dgm:cxn modelId="{AA60DC41-0428-4B56-84BA-C2A81C089787}" type="presParOf" srcId="{32899468-02CB-434A-BC1F-9B7213193E97}" destId="{57AB1905-A6B1-4FA8-A854-0906002A4DCE}" srcOrd="0" destOrd="0" presId="urn:microsoft.com/office/officeart/2005/8/layout/process2"/>
    <dgm:cxn modelId="{A4932056-F7C9-42DF-B5B7-6030926053DA}"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rgbClr val="C00000"/>
        </a:solidFill>
        <a:ln>
          <a:noFill/>
        </a:ln>
        <a:effectLst>
          <a:outerShdw blurRad="263525" dist="38100" dir="2700000" algn="tl" rotWithShape="0">
            <a:schemeClr val="accent2">
              <a:alpha val="43000"/>
            </a:schemeClr>
          </a:outerShdw>
        </a:effectLst>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custLinFactNeighborX="2098" custLinFactNeighborY="479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CA135E59-ABEC-48E8-8EC6-6DCC0ADF1E66}" type="presOf" srcId="{18643266-68D5-44CC-9F82-86F76BF7017F}" destId="{3333C0B9-5A71-49F4-B795-3AD2F7554B7A}"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5FA41846-61A8-4B58-AC90-D0262EC43B2F}" type="presOf" srcId="{16CE3426-E4EB-461C-BFC7-B5991576ADA9}" destId="{57AB1905-A6B1-4FA8-A854-0906002A4DCE}" srcOrd="1" destOrd="0" presId="urn:microsoft.com/office/officeart/2005/8/layout/process2"/>
    <dgm:cxn modelId="{821A2400-0225-4C20-AD16-893FA262396D}" type="presOf" srcId="{16CE3426-E4EB-461C-BFC7-B5991576ADA9}" destId="{32899468-02CB-434A-BC1F-9B7213193E97}" srcOrd="0" destOrd="0" presId="urn:microsoft.com/office/officeart/2005/8/layout/process2"/>
    <dgm:cxn modelId="{FA287825-FF5A-4E91-9F04-63E661413556}" type="presOf" srcId="{E12FB092-04E0-47E9-B65A-80B27DB39236}" destId="{1CDA3E5D-7B83-4DFE-9037-BC6B2CA3E36A}"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88F83F5-3A2F-4E2A-9781-F5276A8DC486}" type="presOf" srcId="{8B7DD4B4-2D09-428C-9443-D653FA4CAB7F}" destId="{9389665C-65BA-4D9B-BB99-504A50B50276}" srcOrd="0" destOrd="0" presId="urn:microsoft.com/office/officeart/2005/8/layout/process2"/>
    <dgm:cxn modelId="{66EF248E-D71B-4BAC-9A89-6E1B59191039}" type="presOf" srcId="{F0CA42C7-125F-4A45-AB53-0D7B0C1FB528}" destId="{5C7DC5C2-5F81-4A39-9006-A7CB049A832E}" srcOrd="0" destOrd="0" presId="urn:microsoft.com/office/officeart/2005/8/layout/process2"/>
    <dgm:cxn modelId="{7CA5CEE3-5A97-4A58-9E4B-5540CC71698E}" type="presOf" srcId="{7E5AC482-068B-4E46-A260-D79A9A9194EB}" destId="{FE223C93-EA79-4E6E-8FFB-07A33133C84D}"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9B5F16EF-71B0-4CF7-AF23-BE1721CF5AE8}" type="presOf" srcId="{32120FC8-3E2A-4782-B959-CB9705CDA0F6}" destId="{491CD543-8636-486E-BE03-1D082DF7C818}" srcOrd="1" destOrd="0" presId="urn:microsoft.com/office/officeart/2005/8/layout/process2"/>
    <dgm:cxn modelId="{54E558C3-33EB-4D28-B96A-53842821BB23}" type="presOf" srcId="{6B1CF5F9-4C5E-4147-A8C8-D5DC5DDCDB68}" destId="{AF1B553F-D549-4E1E-92FC-3F7A5671989A}" srcOrd="0" destOrd="0" presId="urn:microsoft.com/office/officeart/2005/8/layout/process2"/>
    <dgm:cxn modelId="{3B5E1994-9104-4D1E-91C5-80F694E8EE51}" type="presOf" srcId="{EDB041AA-5A3F-4229-A64E-5EF31B35402C}" destId="{4DBA97E3-559C-44E7-B919-F6ABF5FEEA53}" srcOrd="0" destOrd="0" presId="urn:microsoft.com/office/officeart/2005/8/layout/process2"/>
    <dgm:cxn modelId="{0CD9013A-E2DA-4079-81B1-3F26FEFA69D1}" type="presOf" srcId="{32120FC8-3E2A-4782-B959-CB9705CDA0F6}" destId="{182A8F57-A4AC-49AA-BA96-1559B53EC01A}" srcOrd="0" destOrd="0" presId="urn:microsoft.com/office/officeart/2005/8/layout/process2"/>
    <dgm:cxn modelId="{6A40736E-A90B-4B06-98D5-3B8A147E1F85}" type="presOf" srcId="{1E3674AE-DA8A-40DE-84AB-EC9298C6EAD6}" destId="{AA5EE196-E533-4BC3-8526-CDA826735439}" srcOrd="1" destOrd="0" presId="urn:microsoft.com/office/officeart/2005/8/layout/process2"/>
    <dgm:cxn modelId="{3B49B90E-B479-4884-9AA5-DC2164EE052F}" type="presOf" srcId="{ED38884B-001F-4C95-8DE4-37E087582E99}" destId="{6D706B17-3DB5-417E-8187-184A36CDD606}"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866ACB36-7E07-43AF-8EB8-873CD0A3E1AB}" type="presOf" srcId="{EDB041AA-5A3F-4229-A64E-5EF31B35402C}" destId="{D2ACE4D5-D28F-4A7E-A992-1802586A35CD}" srcOrd="1" destOrd="0" presId="urn:microsoft.com/office/officeart/2005/8/layout/process2"/>
    <dgm:cxn modelId="{5B099034-3C0D-412F-AC72-3CA5961375E2}" type="presOf" srcId="{E12FB092-04E0-47E9-B65A-80B27DB39236}" destId="{181C85FC-D2C4-42A1-BB2C-DDC47B6A593C}"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BA37C6FB-B884-4295-B894-B17C9372DF92}" type="presOf" srcId="{F76BE744-9070-4685-AA20-1267B86A1D3F}" destId="{0F2F7FE5-89AE-40FF-91AD-16F953BAC9E0}" srcOrd="0" destOrd="0" presId="urn:microsoft.com/office/officeart/2005/8/layout/process2"/>
    <dgm:cxn modelId="{DCD2B6D8-15F8-439C-8D70-B9B0EB304756}" type="presOf" srcId="{58184CDC-2610-4F94-8BD2-572AF7DAB764}" destId="{DBD01C1B-A207-4665-8500-AC032F874EC2}" srcOrd="0" destOrd="0" presId="urn:microsoft.com/office/officeart/2005/8/layout/process2"/>
    <dgm:cxn modelId="{04038048-97DC-4B49-9976-7793DE7D482F}" type="presOf" srcId="{1E3674AE-DA8A-40DE-84AB-EC9298C6EAD6}" destId="{55558946-E439-4D9B-BD01-D28DCCE2A5D0}" srcOrd="0" destOrd="0" presId="urn:microsoft.com/office/officeart/2005/8/layout/process2"/>
    <dgm:cxn modelId="{9E7552A0-7D61-47E7-9834-620211CBA9AE}" type="presOf" srcId="{6B1CF5F9-4C5E-4147-A8C8-D5DC5DDCDB68}" destId="{13AD65FE-C366-4D9D-882F-06D94472A1FF}" srcOrd="1" destOrd="0" presId="urn:microsoft.com/office/officeart/2005/8/layout/process2"/>
    <dgm:cxn modelId="{914E557B-AE23-4C5C-9F26-5890D67FC1BA}" type="presOf" srcId="{4ED5DEC9-C886-40E6-9514-AA8CA566B08D}" destId="{616519FC-990A-44C9-ACE9-D821A4563A1D}" srcOrd="0" destOrd="0" presId="urn:microsoft.com/office/officeart/2005/8/layout/process2"/>
    <dgm:cxn modelId="{A01B2961-103C-4EC0-85BE-FEED5C90321C}" type="presParOf" srcId="{6D706B17-3DB5-417E-8187-184A36CDD606}" destId="{9389665C-65BA-4D9B-BB99-504A50B50276}" srcOrd="0" destOrd="0" presId="urn:microsoft.com/office/officeart/2005/8/layout/process2"/>
    <dgm:cxn modelId="{52F6103C-7A31-4182-967D-CFCEBF3BB8B5}" type="presParOf" srcId="{6D706B17-3DB5-417E-8187-184A36CDD606}" destId="{182A8F57-A4AC-49AA-BA96-1559B53EC01A}" srcOrd="1" destOrd="0" presId="urn:microsoft.com/office/officeart/2005/8/layout/process2"/>
    <dgm:cxn modelId="{6BE3C13D-BEF1-4345-81E8-F42CF46C78F9}" type="presParOf" srcId="{182A8F57-A4AC-49AA-BA96-1559B53EC01A}" destId="{491CD543-8636-486E-BE03-1D082DF7C818}" srcOrd="0" destOrd="0" presId="urn:microsoft.com/office/officeart/2005/8/layout/process2"/>
    <dgm:cxn modelId="{4B5094A2-8F1F-44DE-8685-13091FC2FAC3}" type="presParOf" srcId="{6D706B17-3DB5-417E-8187-184A36CDD606}" destId="{DBD01C1B-A207-4665-8500-AC032F874EC2}" srcOrd="2" destOrd="0" presId="urn:microsoft.com/office/officeart/2005/8/layout/process2"/>
    <dgm:cxn modelId="{A4DC31C5-E2DB-4D6A-AB68-75B1E55D4728}" type="presParOf" srcId="{6D706B17-3DB5-417E-8187-184A36CDD606}" destId="{4DBA97E3-559C-44E7-B919-F6ABF5FEEA53}" srcOrd="3" destOrd="0" presId="urn:microsoft.com/office/officeart/2005/8/layout/process2"/>
    <dgm:cxn modelId="{2016C5BA-1B99-4D1E-A847-C7E3DD13F6E0}" type="presParOf" srcId="{4DBA97E3-559C-44E7-B919-F6ABF5FEEA53}" destId="{D2ACE4D5-D28F-4A7E-A992-1802586A35CD}" srcOrd="0" destOrd="0" presId="urn:microsoft.com/office/officeart/2005/8/layout/process2"/>
    <dgm:cxn modelId="{F1843839-BB54-4BA9-AE81-65E257DDE39E}" type="presParOf" srcId="{6D706B17-3DB5-417E-8187-184A36CDD606}" destId="{0F2F7FE5-89AE-40FF-91AD-16F953BAC9E0}" srcOrd="4" destOrd="0" presId="urn:microsoft.com/office/officeart/2005/8/layout/process2"/>
    <dgm:cxn modelId="{ECA2D20C-7E56-4B35-8761-0500A1DA6427}" type="presParOf" srcId="{6D706B17-3DB5-417E-8187-184A36CDD606}" destId="{181C85FC-D2C4-42A1-BB2C-DDC47B6A593C}" srcOrd="5" destOrd="0" presId="urn:microsoft.com/office/officeart/2005/8/layout/process2"/>
    <dgm:cxn modelId="{46A2788C-0BC5-409A-A66B-5491F274DFD1}" type="presParOf" srcId="{181C85FC-D2C4-42A1-BB2C-DDC47B6A593C}" destId="{1CDA3E5D-7B83-4DFE-9037-BC6B2CA3E36A}" srcOrd="0" destOrd="0" presId="urn:microsoft.com/office/officeart/2005/8/layout/process2"/>
    <dgm:cxn modelId="{836CBB08-5718-4418-BF04-16DC74D8B30F}" type="presParOf" srcId="{6D706B17-3DB5-417E-8187-184A36CDD606}" destId="{616519FC-990A-44C9-ACE9-D821A4563A1D}" srcOrd="6" destOrd="0" presId="urn:microsoft.com/office/officeart/2005/8/layout/process2"/>
    <dgm:cxn modelId="{DAF3ED28-71A6-4ACE-8FDD-C1E13DE3D941}" type="presParOf" srcId="{6D706B17-3DB5-417E-8187-184A36CDD606}" destId="{55558946-E439-4D9B-BD01-D28DCCE2A5D0}" srcOrd="7" destOrd="0" presId="urn:microsoft.com/office/officeart/2005/8/layout/process2"/>
    <dgm:cxn modelId="{B420B263-484D-43FC-B764-4EE11B0787BC}" type="presParOf" srcId="{55558946-E439-4D9B-BD01-D28DCCE2A5D0}" destId="{AA5EE196-E533-4BC3-8526-CDA826735439}" srcOrd="0" destOrd="0" presId="urn:microsoft.com/office/officeart/2005/8/layout/process2"/>
    <dgm:cxn modelId="{6D874744-37DF-471A-9261-0A4CFF5E169C}" type="presParOf" srcId="{6D706B17-3DB5-417E-8187-184A36CDD606}" destId="{3333C0B9-5A71-49F4-B795-3AD2F7554B7A}" srcOrd="8" destOrd="0" presId="urn:microsoft.com/office/officeart/2005/8/layout/process2"/>
    <dgm:cxn modelId="{AEEC34EF-B9D9-4859-AE92-2DEC5152EA53}" type="presParOf" srcId="{6D706B17-3DB5-417E-8187-184A36CDD606}" destId="{AF1B553F-D549-4E1E-92FC-3F7A5671989A}" srcOrd="9" destOrd="0" presId="urn:microsoft.com/office/officeart/2005/8/layout/process2"/>
    <dgm:cxn modelId="{73ED00CB-CAF0-4D81-AA16-68B693974EE7}" type="presParOf" srcId="{AF1B553F-D549-4E1E-92FC-3F7A5671989A}" destId="{13AD65FE-C366-4D9D-882F-06D94472A1FF}" srcOrd="0" destOrd="0" presId="urn:microsoft.com/office/officeart/2005/8/layout/process2"/>
    <dgm:cxn modelId="{14C521FE-93E1-4BEC-95AF-7D1865096053}" type="presParOf" srcId="{6D706B17-3DB5-417E-8187-184A36CDD606}" destId="{FE223C93-EA79-4E6E-8FFB-07A33133C84D}" srcOrd="10" destOrd="0" presId="urn:microsoft.com/office/officeart/2005/8/layout/process2"/>
    <dgm:cxn modelId="{212E1581-6E62-4691-8393-1FB04FAE2CB3}" type="presParOf" srcId="{6D706B17-3DB5-417E-8187-184A36CDD606}" destId="{32899468-02CB-434A-BC1F-9B7213193E97}" srcOrd="11" destOrd="0" presId="urn:microsoft.com/office/officeart/2005/8/layout/process2"/>
    <dgm:cxn modelId="{67073BEA-CE1E-4C09-8A1D-618A6AA7A2B4}" type="presParOf" srcId="{32899468-02CB-434A-BC1F-9B7213193E97}" destId="{57AB1905-A6B1-4FA8-A854-0906002A4DCE}" srcOrd="0" destOrd="0" presId="urn:microsoft.com/office/officeart/2005/8/layout/process2"/>
    <dgm:cxn modelId="{2D3484B2-698A-4BE0-9EB7-C881604FB286}"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6"/>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rgbClr val="C00000"/>
        </a:solidFill>
        <a:ln>
          <a:noFill/>
        </a:ln>
        <a:effectLst>
          <a:outerShdw blurRad="346075" dist="38100" dir="2700000" algn="tl" rotWithShape="0">
            <a:srgbClr val="000000">
              <a:alpha val="43000"/>
            </a:srgbClr>
          </a:outerShdw>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6"/>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6"/>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6"/>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6"/>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EAD7B938-B4E0-4F77-9B3F-C32BD20121C7}" type="presOf" srcId="{8B7DD4B4-2D09-428C-9443-D653FA4CAB7F}" destId="{9389665C-65BA-4D9B-BB99-504A50B50276}" srcOrd="0" destOrd="0" presId="urn:microsoft.com/office/officeart/2005/8/layout/process2"/>
    <dgm:cxn modelId="{DE3FDBF4-F499-4B72-8D59-49301960BCF4}" type="presOf" srcId="{6B1CF5F9-4C5E-4147-A8C8-D5DC5DDCDB68}" destId="{AF1B553F-D549-4E1E-92FC-3F7A5671989A}"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219CBD0F-3832-4802-A628-C4112AC751D8}" type="presOf" srcId="{32120FC8-3E2A-4782-B959-CB9705CDA0F6}" destId="{491CD543-8636-486E-BE03-1D082DF7C818}" srcOrd="1"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DD062128-8E9B-4921-BB78-83169F7BB10D}" type="presOf" srcId="{18643266-68D5-44CC-9F82-86F76BF7017F}" destId="{3333C0B9-5A71-49F4-B795-3AD2F7554B7A}" srcOrd="0" destOrd="0" presId="urn:microsoft.com/office/officeart/2005/8/layout/process2"/>
    <dgm:cxn modelId="{3915563B-32BC-4658-B976-C9C896D936FB}" type="presOf" srcId="{F0CA42C7-125F-4A45-AB53-0D7B0C1FB528}" destId="{5C7DC5C2-5F81-4A39-9006-A7CB049A832E}" srcOrd="0" destOrd="0" presId="urn:microsoft.com/office/officeart/2005/8/layout/process2"/>
    <dgm:cxn modelId="{AFDF43AD-2F8C-41AA-BAB0-4E4C1D014A4F}" type="presOf" srcId="{F76BE744-9070-4685-AA20-1267B86A1D3F}" destId="{0F2F7FE5-89AE-40FF-91AD-16F953BAC9E0}" srcOrd="0" destOrd="0" presId="urn:microsoft.com/office/officeart/2005/8/layout/process2"/>
    <dgm:cxn modelId="{455C85FF-6172-48A7-9AF2-E01C3C635751}" type="presOf" srcId="{E12FB092-04E0-47E9-B65A-80B27DB39236}" destId="{1CDA3E5D-7B83-4DFE-9037-BC6B2CA3E36A}" srcOrd="1" destOrd="0" presId="urn:microsoft.com/office/officeart/2005/8/layout/process2"/>
    <dgm:cxn modelId="{0A6F97DE-8B7C-439A-BAA3-B94398971F8F}" type="presOf" srcId="{58184CDC-2610-4F94-8BD2-572AF7DAB764}" destId="{DBD01C1B-A207-4665-8500-AC032F874EC2}" srcOrd="0" destOrd="0" presId="urn:microsoft.com/office/officeart/2005/8/layout/process2"/>
    <dgm:cxn modelId="{0A33C53C-73FC-481E-AC7E-18095BFF1EE7}" type="presOf" srcId="{1E3674AE-DA8A-40DE-84AB-EC9298C6EAD6}" destId="{AA5EE196-E533-4BC3-8526-CDA826735439}" srcOrd="1" destOrd="0" presId="urn:microsoft.com/office/officeart/2005/8/layout/process2"/>
    <dgm:cxn modelId="{A0178E84-FD1E-424D-9434-749EF64F232E}" type="presOf" srcId="{32120FC8-3E2A-4782-B959-CB9705CDA0F6}" destId="{182A8F57-A4AC-49AA-BA96-1559B53EC01A}" srcOrd="0" destOrd="0" presId="urn:microsoft.com/office/officeart/2005/8/layout/process2"/>
    <dgm:cxn modelId="{7F521A76-5EE7-4F9F-B815-C234BE59D25C}" type="presOf" srcId="{E12FB092-04E0-47E9-B65A-80B27DB39236}" destId="{181C85FC-D2C4-42A1-BB2C-DDC47B6A593C}" srcOrd="0" destOrd="0" presId="urn:microsoft.com/office/officeart/2005/8/layout/process2"/>
    <dgm:cxn modelId="{AB181E7C-936B-4409-BE83-F0B6AE91EF90}" type="presOf" srcId="{ED38884B-001F-4C95-8DE4-37E087582E99}" destId="{6D706B17-3DB5-417E-8187-184A36CDD606}"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B5AA0BD7-2B10-4A24-860E-2D8BBC8D5095}" type="presOf" srcId="{4ED5DEC9-C886-40E6-9514-AA8CA566B08D}" destId="{616519FC-990A-44C9-ACE9-D821A4563A1D}" srcOrd="0" destOrd="0" presId="urn:microsoft.com/office/officeart/2005/8/layout/process2"/>
    <dgm:cxn modelId="{5C8C6FAE-8650-4C96-B32A-D5268769BB83}" type="presOf" srcId="{EDB041AA-5A3F-4229-A64E-5EF31B35402C}" destId="{4DBA97E3-559C-44E7-B919-F6ABF5FEEA53}" srcOrd="0" destOrd="0" presId="urn:microsoft.com/office/officeart/2005/8/layout/process2"/>
    <dgm:cxn modelId="{EEABF727-FA24-4241-B01F-685EE3987589}" type="presOf" srcId="{16CE3426-E4EB-461C-BFC7-B5991576ADA9}" destId="{32899468-02CB-434A-BC1F-9B7213193E97}" srcOrd="0" destOrd="0" presId="urn:microsoft.com/office/officeart/2005/8/layout/process2"/>
    <dgm:cxn modelId="{5D3118A5-04D2-4985-81EC-BAA39684C759}" type="presOf" srcId="{EDB041AA-5A3F-4229-A64E-5EF31B35402C}" destId="{D2ACE4D5-D28F-4A7E-A992-1802586A35CD}" srcOrd="1" destOrd="0" presId="urn:microsoft.com/office/officeart/2005/8/layout/process2"/>
    <dgm:cxn modelId="{27ACACBB-2E8C-4B17-B2D4-E2551BAC55F0}" type="presOf" srcId="{7E5AC482-068B-4E46-A260-D79A9A9194EB}" destId="{FE223C93-EA79-4E6E-8FFB-07A33133C84D}" srcOrd="0" destOrd="0" presId="urn:microsoft.com/office/officeart/2005/8/layout/process2"/>
    <dgm:cxn modelId="{7118B4BB-BC33-4217-A27B-0649CEB35457}" type="presOf" srcId="{16CE3426-E4EB-461C-BFC7-B5991576ADA9}" destId="{57AB1905-A6B1-4FA8-A854-0906002A4DCE}" srcOrd="1" destOrd="0" presId="urn:microsoft.com/office/officeart/2005/8/layout/process2"/>
    <dgm:cxn modelId="{1A4C1963-3683-416A-9873-F168EF84F0EB}" type="presOf" srcId="{1E3674AE-DA8A-40DE-84AB-EC9298C6EAD6}" destId="{55558946-E439-4D9B-BD01-D28DCCE2A5D0}" srcOrd="0" destOrd="0" presId="urn:microsoft.com/office/officeart/2005/8/layout/process2"/>
    <dgm:cxn modelId="{89C3091B-75F2-4ABA-BDBD-810CCB8C086E}" type="presOf" srcId="{6B1CF5F9-4C5E-4147-A8C8-D5DC5DDCDB68}" destId="{13AD65FE-C366-4D9D-882F-06D94472A1FF}" srcOrd="1" destOrd="0" presId="urn:microsoft.com/office/officeart/2005/8/layout/process2"/>
    <dgm:cxn modelId="{19D622B3-35A1-43E7-A6DD-4602F79A226C}" type="presParOf" srcId="{6D706B17-3DB5-417E-8187-184A36CDD606}" destId="{9389665C-65BA-4D9B-BB99-504A50B50276}" srcOrd="0" destOrd="0" presId="urn:microsoft.com/office/officeart/2005/8/layout/process2"/>
    <dgm:cxn modelId="{028325EE-B5A7-4572-B1AB-8FDDAACA08FA}" type="presParOf" srcId="{6D706B17-3DB5-417E-8187-184A36CDD606}" destId="{182A8F57-A4AC-49AA-BA96-1559B53EC01A}" srcOrd="1" destOrd="0" presId="urn:microsoft.com/office/officeart/2005/8/layout/process2"/>
    <dgm:cxn modelId="{81DA85CE-757F-4F59-9E74-96B9D68807D7}" type="presParOf" srcId="{182A8F57-A4AC-49AA-BA96-1559B53EC01A}" destId="{491CD543-8636-486E-BE03-1D082DF7C818}" srcOrd="0" destOrd="0" presId="urn:microsoft.com/office/officeart/2005/8/layout/process2"/>
    <dgm:cxn modelId="{D79C497C-B794-46F0-B6BC-1B85A69412CC}" type="presParOf" srcId="{6D706B17-3DB5-417E-8187-184A36CDD606}" destId="{DBD01C1B-A207-4665-8500-AC032F874EC2}" srcOrd="2" destOrd="0" presId="urn:microsoft.com/office/officeart/2005/8/layout/process2"/>
    <dgm:cxn modelId="{49071D0A-D97F-421F-9D5C-14ACAA4A1419}" type="presParOf" srcId="{6D706B17-3DB5-417E-8187-184A36CDD606}" destId="{4DBA97E3-559C-44E7-B919-F6ABF5FEEA53}" srcOrd="3" destOrd="0" presId="urn:microsoft.com/office/officeart/2005/8/layout/process2"/>
    <dgm:cxn modelId="{48EF99B7-E31B-47A6-95A9-6636BB61E572}" type="presParOf" srcId="{4DBA97E3-559C-44E7-B919-F6ABF5FEEA53}" destId="{D2ACE4D5-D28F-4A7E-A992-1802586A35CD}" srcOrd="0" destOrd="0" presId="urn:microsoft.com/office/officeart/2005/8/layout/process2"/>
    <dgm:cxn modelId="{018A2727-C7C2-4818-8415-E0ADF1A3A3D2}" type="presParOf" srcId="{6D706B17-3DB5-417E-8187-184A36CDD606}" destId="{0F2F7FE5-89AE-40FF-91AD-16F953BAC9E0}" srcOrd="4" destOrd="0" presId="urn:microsoft.com/office/officeart/2005/8/layout/process2"/>
    <dgm:cxn modelId="{7D0CFEDA-442F-4E37-994C-605B209A9A68}" type="presParOf" srcId="{6D706B17-3DB5-417E-8187-184A36CDD606}" destId="{181C85FC-D2C4-42A1-BB2C-DDC47B6A593C}" srcOrd="5" destOrd="0" presId="urn:microsoft.com/office/officeart/2005/8/layout/process2"/>
    <dgm:cxn modelId="{6E12D68B-D145-407D-B91B-C0E267EC2F6B}" type="presParOf" srcId="{181C85FC-D2C4-42A1-BB2C-DDC47B6A593C}" destId="{1CDA3E5D-7B83-4DFE-9037-BC6B2CA3E36A}" srcOrd="0" destOrd="0" presId="urn:microsoft.com/office/officeart/2005/8/layout/process2"/>
    <dgm:cxn modelId="{AFB9DC04-C2F6-484D-90D5-8F82E5A7621D}" type="presParOf" srcId="{6D706B17-3DB5-417E-8187-184A36CDD606}" destId="{616519FC-990A-44C9-ACE9-D821A4563A1D}" srcOrd="6" destOrd="0" presId="urn:microsoft.com/office/officeart/2005/8/layout/process2"/>
    <dgm:cxn modelId="{96CB8D91-1106-46F8-8522-618F90D6C19F}" type="presParOf" srcId="{6D706B17-3DB5-417E-8187-184A36CDD606}" destId="{55558946-E439-4D9B-BD01-D28DCCE2A5D0}" srcOrd="7" destOrd="0" presId="urn:microsoft.com/office/officeart/2005/8/layout/process2"/>
    <dgm:cxn modelId="{386D9B53-A217-47C5-857A-ECD75CE31A3B}" type="presParOf" srcId="{55558946-E439-4D9B-BD01-D28DCCE2A5D0}" destId="{AA5EE196-E533-4BC3-8526-CDA826735439}" srcOrd="0" destOrd="0" presId="urn:microsoft.com/office/officeart/2005/8/layout/process2"/>
    <dgm:cxn modelId="{09BC16C6-D8B0-4CF5-A514-CD7987D396EF}" type="presParOf" srcId="{6D706B17-3DB5-417E-8187-184A36CDD606}" destId="{3333C0B9-5A71-49F4-B795-3AD2F7554B7A}" srcOrd="8" destOrd="0" presId="urn:microsoft.com/office/officeart/2005/8/layout/process2"/>
    <dgm:cxn modelId="{4B280C3A-23EE-49CB-8C92-C1CAC754CB0B}" type="presParOf" srcId="{6D706B17-3DB5-417E-8187-184A36CDD606}" destId="{AF1B553F-D549-4E1E-92FC-3F7A5671989A}" srcOrd="9" destOrd="0" presId="urn:microsoft.com/office/officeart/2005/8/layout/process2"/>
    <dgm:cxn modelId="{F0F8F78E-C407-41CD-BB37-4395504AF479}" type="presParOf" srcId="{AF1B553F-D549-4E1E-92FC-3F7A5671989A}" destId="{13AD65FE-C366-4D9D-882F-06D94472A1FF}" srcOrd="0" destOrd="0" presId="urn:microsoft.com/office/officeart/2005/8/layout/process2"/>
    <dgm:cxn modelId="{4B323B53-663F-4145-A893-2C500729E4B6}" type="presParOf" srcId="{6D706B17-3DB5-417E-8187-184A36CDD606}" destId="{FE223C93-EA79-4E6E-8FFB-07A33133C84D}" srcOrd="10" destOrd="0" presId="urn:microsoft.com/office/officeart/2005/8/layout/process2"/>
    <dgm:cxn modelId="{75EE0381-C709-4DD3-9D15-8E99453E706C}" type="presParOf" srcId="{6D706B17-3DB5-417E-8187-184A36CDD606}" destId="{32899468-02CB-434A-BC1F-9B7213193E97}" srcOrd="11" destOrd="0" presId="urn:microsoft.com/office/officeart/2005/8/layout/process2"/>
    <dgm:cxn modelId="{DF6AE46A-C912-48AE-BF07-84752CE064C6}" type="presParOf" srcId="{32899468-02CB-434A-BC1F-9B7213193E97}" destId="{57AB1905-A6B1-4FA8-A854-0906002A4DCE}" srcOrd="0" destOrd="0" presId="urn:microsoft.com/office/officeart/2005/8/layout/process2"/>
    <dgm:cxn modelId="{AE115E08-3C2D-435C-B9BB-66CE4D075C37}"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11430"/>
          <a:ext cx="1102845" cy="44113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kern="1200" dirty="0" smtClean="0"/>
            <a:t>1</a:t>
          </a:r>
          <a:endParaRPr lang="en-US" sz="2700" kern="1200" dirty="0"/>
        </a:p>
      </dsp:txBody>
      <dsp:txXfrm>
        <a:off x="220569" y="1811430"/>
        <a:ext cx="661707" cy="441138"/>
      </dsp:txXfrm>
    </dsp:sp>
    <dsp:sp modelId="{6517F152-5318-0C46-BEEE-7DF3548E3D4D}">
      <dsp:nvSpPr>
        <dsp:cNvPr id="0" name=""/>
        <dsp:cNvSpPr/>
      </dsp:nvSpPr>
      <dsp:spPr>
        <a:xfrm>
          <a:off x="992560" y="1811430"/>
          <a:ext cx="1102845" cy="44113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endParaRPr lang="en-US" sz="1800" kern="1200" dirty="0"/>
        </a:p>
      </dsp:txBody>
      <dsp:txXfrm>
        <a:off x="1213129" y="1811430"/>
        <a:ext cx="661707" cy="441138"/>
      </dsp:txXfrm>
    </dsp:sp>
    <dsp:sp modelId="{689B1A44-DE28-FC4F-B476-7ED2D873ECE1}">
      <dsp:nvSpPr>
        <dsp:cNvPr id="0" name=""/>
        <dsp:cNvSpPr/>
      </dsp:nvSpPr>
      <dsp:spPr>
        <a:xfrm>
          <a:off x="1985121" y="1811430"/>
          <a:ext cx="1102845" cy="44113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endParaRPr lang="en-US" sz="2700" kern="1200" dirty="0"/>
        </a:p>
      </dsp:txBody>
      <dsp:txXfrm>
        <a:off x="2205690" y="1811430"/>
        <a:ext cx="661707" cy="441138"/>
      </dsp:txXfrm>
    </dsp:sp>
    <dsp:sp modelId="{00A189BC-5B53-B842-904C-2401E26A2148}">
      <dsp:nvSpPr>
        <dsp:cNvPr id="0" name=""/>
        <dsp:cNvSpPr/>
      </dsp:nvSpPr>
      <dsp:spPr>
        <a:xfrm>
          <a:off x="3009839" y="1811430"/>
          <a:ext cx="1102845" cy="44113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endParaRPr lang="en-US" sz="2700" kern="1200" dirty="0"/>
        </a:p>
      </dsp:txBody>
      <dsp:txXfrm>
        <a:off x="3230408" y="1811430"/>
        <a:ext cx="661707" cy="441138"/>
      </dsp:txXfrm>
    </dsp:sp>
    <dsp:sp modelId="{78566EDC-5DA2-4354-8B28-D6298B99A907}">
      <dsp:nvSpPr>
        <dsp:cNvPr id="0" name=""/>
        <dsp:cNvSpPr/>
      </dsp:nvSpPr>
      <dsp:spPr>
        <a:xfrm>
          <a:off x="3970243" y="1811430"/>
          <a:ext cx="1102845" cy="44113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endParaRPr lang="en-US" sz="2700" kern="1200" dirty="0"/>
        </a:p>
      </dsp:txBody>
      <dsp:txXfrm>
        <a:off x="4190812" y="1811430"/>
        <a:ext cx="661707" cy="441138"/>
      </dsp:txXfrm>
    </dsp:sp>
    <dsp:sp modelId="{575AD9F2-0955-4868-94F2-B960A2076FA1}">
      <dsp:nvSpPr>
        <dsp:cNvPr id="0" name=""/>
        <dsp:cNvSpPr/>
      </dsp:nvSpPr>
      <dsp:spPr>
        <a:xfrm>
          <a:off x="4962804" y="1811430"/>
          <a:ext cx="1102845" cy="44113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endParaRPr lang="en-US" sz="2700" kern="1200" dirty="0"/>
        </a:p>
      </dsp:txBody>
      <dsp:txXfrm>
        <a:off x="5183373" y="1811430"/>
        <a:ext cx="661707" cy="441138"/>
      </dsp:txXfrm>
    </dsp:sp>
    <dsp:sp modelId="{0D212A3F-989D-458F-9DAB-A02CDEF4DA21}">
      <dsp:nvSpPr>
        <dsp:cNvPr id="0" name=""/>
        <dsp:cNvSpPr/>
      </dsp:nvSpPr>
      <dsp:spPr>
        <a:xfrm>
          <a:off x="5955365" y="1811430"/>
          <a:ext cx="1102845" cy="44113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endParaRPr lang="en-US" sz="2700" kern="1200" dirty="0"/>
        </a:p>
      </dsp:txBody>
      <dsp:txXfrm>
        <a:off x="6175934" y="1811430"/>
        <a:ext cx="661707" cy="441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rgbClr val="C00000"/>
        </a:solidFill>
        <a:ln w="25400" cap="flat" cmpd="sng" algn="ctr">
          <a:noFill/>
          <a:prstDash val="solid"/>
        </a:ln>
        <a:effectLst>
          <a:outerShdw blurRad="152400"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rgbClr val="C00000"/>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2">
            <a:lumMod val="50000"/>
          </a:schemeClr>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190500" y="1841500"/>
        <a:ext cx="571500" cy="380999"/>
      </dsp:txXfrm>
    </dsp:sp>
    <dsp:sp modelId="{6517F152-5318-0C46-BEEE-7DF3548E3D4D}">
      <dsp:nvSpPr>
        <dsp:cNvPr id="0" name=""/>
        <dsp:cNvSpPr/>
      </dsp:nvSpPr>
      <dsp:spPr>
        <a:xfrm>
          <a:off x="857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2</a:t>
          </a:r>
          <a:endParaRPr lang="en-US" sz="2400" kern="1200" dirty="0"/>
        </a:p>
      </dsp:txBody>
      <dsp:txXfrm>
        <a:off x="1047750" y="1841500"/>
        <a:ext cx="571500" cy="380999"/>
      </dsp:txXfrm>
    </dsp:sp>
    <dsp:sp modelId="{689B1A44-DE28-FC4F-B476-7ED2D873ECE1}">
      <dsp:nvSpPr>
        <dsp:cNvPr id="0" name=""/>
        <dsp:cNvSpPr/>
      </dsp:nvSpPr>
      <dsp:spPr>
        <a:xfrm>
          <a:off x="17145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smtClean="0"/>
            <a:t>3</a:t>
          </a:r>
          <a:endParaRPr lang="en-US" sz="2400" kern="1200" dirty="0"/>
        </a:p>
      </dsp:txBody>
      <dsp:txXfrm>
        <a:off x="1905000" y="1841500"/>
        <a:ext cx="571500" cy="380999"/>
      </dsp:txXfrm>
    </dsp:sp>
    <dsp:sp modelId="{00A189BC-5B53-B842-904C-2401E26A2148}">
      <dsp:nvSpPr>
        <dsp:cNvPr id="0" name=""/>
        <dsp:cNvSpPr/>
      </dsp:nvSpPr>
      <dsp:spPr>
        <a:xfrm>
          <a:off x="25717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4</a:t>
          </a:r>
          <a:endParaRPr lang="en-US" sz="2400" kern="1200" dirty="0"/>
        </a:p>
      </dsp:txBody>
      <dsp:txXfrm>
        <a:off x="2762250" y="1841500"/>
        <a:ext cx="571500" cy="380999"/>
      </dsp:txXfrm>
    </dsp:sp>
    <dsp:sp modelId="{4234D6E4-E8C4-4440-B69C-F0F955AF1729}">
      <dsp:nvSpPr>
        <dsp:cNvPr id="0" name=""/>
        <dsp:cNvSpPr/>
      </dsp:nvSpPr>
      <dsp:spPr>
        <a:xfrm>
          <a:off x="34290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5</a:t>
          </a:r>
          <a:endParaRPr lang="en-US" sz="2400" kern="1200" dirty="0"/>
        </a:p>
      </dsp:txBody>
      <dsp:txXfrm>
        <a:off x="3619500" y="1841500"/>
        <a:ext cx="571500" cy="380999"/>
      </dsp:txXfrm>
    </dsp:sp>
    <dsp:sp modelId="{093BEACC-0E06-471A-B4E4-9956901DF3DB}">
      <dsp:nvSpPr>
        <dsp:cNvPr id="0" name=""/>
        <dsp:cNvSpPr/>
      </dsp:nvSpPr>
      <dsp:spPr>
        <a:xfrm>
          <a:off x="4286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6</a:t>
          </a:r>
          <a:endParaRPr lang="en-US" sz="2400" kern="1200" dirty="0"/>
        </a:p>
      </dsp:txBody>
      <dsp:txXfrm>
        <a:off x="4476750" y="1841500"/>
        <a:ext cx="571500" cy="380999"/>
      </dsp:txXfrm>
    </dsp:sp>
    <dsp:sp modelId="{A04E3B98-F365-4B5C-B7C6-6CB3DB24F63D}">
      <dsp:nvSpPr>
        <dsp:cNvPr id="0" name=""/>
        <dsp:cNvSpPr/>
      </dsp:nvSpPr>
      <dsp:spPr>
        <a:xfrm>
          <a:off x="51435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5334000" y="1841500"/>
        <a:ext cx="571500" cy="380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190500" y="1841500"/>
        <a:ext cx="571500" cy="380999"/>
      </dsp:txXfrm>
    </dsp:sp>
    <dsp:sp modelId="{6517F152-5318-0C46-BEEE-7DF3548E3D4D}">
      <dsp:nvSpPr>
        <dsp:cNvPr id="0" name=""/>
        <dsp:cNvSpPr/>
      </dsp:nvSpPr>
      <dsp:spPr>
        <a:xfrm>
          <a:off x="857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2</a:t>
          </a:r>
          <a:endParaRPr lang="en-US" sz="2400" kern="1200" dirty="0"/>
        </a:p>
      </dsp:txBody>
      <dsp:txXfrm>
        <a:off x="1047750" y="1841500"/>
        <a:ext cx="571500" cy="380999"/>
      </dsp:txXfrm>
    </dsp:sp>
    <dsp:sp modelId="{689B1A44-DE28-FC4F-B476-7ED2D873ECE1}">
      <dsp:nvSpPr>
        <dsp:cNvPr id="0" name=""/>
        <dsp:cNvSpPr/>
      </dsp:nvSpPr>
      <dsp:spPr>
        <a:xfrm>
          <a:off x="17145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smtClean="0"/>
            <a:t>3</a:t>
          </a:r>
          <a:endParaRPr lang="en-US" sz="2400" kern="1200" dirty="0"/>
        </a:p>
      </dsp:txBody>
      <dsp:txXfrm>
        <a:off x="1905000" y="1841500"/>
        <a:ext cx="571500" cy="380999"/>
      </dsp:txXfrm>
    </dsp:sp>
    <dsp:sp modelId="{00A189BC-5B53-B842-904C-2401E26A2148}">
      <dsp:nvSpPr>
        <dsp:cNvPr id="0" name=""/>
        <dsp:cNvSpPr/>
      </dsp:nvSpPr>
      <dsp:spPr>
        <a:xfrm>
          <a:off x="2553342" y="1831083"/>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4</a:t>
          </a:r>
          <a:endParaRPr lang="en-US" sz="2400" kern="1200" dirty="0"/>
        </a:p>
      </dsp:txBody>
      <dsp:txXfrm>
        <a:off x="2743842" y="1831083"/>
        <a:ext cx="571500" cy="380999"/>
      </dsp:txXfrm>
    </dsp:sp>
    <dsp:sp modelId="{EE1C89E9-6713-444E-A83C-6FB7E0BCED65}">
      <dsp:nvSpPr>
        <dsp:cNvPr id="0" name=""/>
        <dsp:cNvSpPr/>
      </dsp:nvSpPr>
      <dsp:spPr>
        <a:xfrm>
          <a:off x="34290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5</a:t>
          </a:r>
          <a:endParaRPr lang="en-US" sz="2400" kern="1200" dirty="0"/>
        </a:p>
      </dsp:txBody>
      <dsp:txXfrm>
        <a:off x="3619500" y="1841500"/>
        <a:ext cx="571500" cy="380999"/>
      </dsp:txXfrm>
    </dsp:sp>
    <dsp:sp modelId="{B7543DBF-8D9D-4F92-B2F7-A4ABF8DEEA7B}">
      <dsp:nvSpPr>
        <dsp:cNvPr id="0" name=""/>
        <dsp:cNvSpPr/>
      </dsp:nvSpPr>
      <dsp:spPr>
        <a:xfrm>
          <a:off x="4286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6</a:t>
          </a:r>
          <a:endParaRPr lang="en-US" sz="2400" kern="1200" dirty="0"/>
        </a:p>
      </dsp:txBody>
      <dsp:txXfrm>
        <a:off x="4476750" y="1841500"/>
        <a:ext cx="571500" cy="380999"/>
      </dsp:txXfrm>
    </dsp:sp>
    <dsp:sp modelId="{2CC65F88-7E9C-47F4-AEA4-C20575F356EE}">
      <dsp:nvSpPr>
        <dsp:cNvPr id="0" name=""/>
        <dsp:cNvSpPr/>
      </dsp:nvSpPr>
      <dsp:spPr>
        <a:xfrm>
          <a:off x="51435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7</a:t>
          </a:r>
          <a:endParaRPr lang="en-US" sz="2400" kern="1200" dirty="0"/>
        </a:p>
      </dsp:txBody>
      <dsp:txXfrm>
        <a:off x="5334000" y="1841500"/>
        <a:ext cx="571500" cy="380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190500" y="1841500"/>
        <a:ext cx="571500" cy="380999"/>
      </dsp:txXfrm>
    </dsp:sp>
    <dsp:sp modelId="{6517F152-5318-0C46-BEEE-7DF3548E3D4D}">
      <dsp:nvSpPr>
        <dsp:cNvPr id="0" name=""/>
        <dsp:cNvSpPr/>
      </dsp:nvSpPr>
      <dsp:spPr>
        <a:xfrm>
          <a:off x="857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2</a:t>
          </a:r>
          <a:endParaRPr lang="en-US" sz="2400" kern="1200" dirty="0"/>
        </a:p>
      </dsp:txBody>
      <dsp:txXfrm>
        <a:off x="1047750" y="1841500"/>
        <a:ext cx="571500" cy="380999"/>
      </dsp:txXfrm>
    </dsp:sp>
    <dsp:sp modelId="{689B1A44-DE28-FC4F-B476-7ED2D873ECE1}">
      <dsp:nvSpPr>
        <dsp:cNvPr id="0" name=""/>
        <dsp:cNvSpPr/>
      </dsp:nvSpPr>
      <dsp:spPr>
        <a:xfrm>
          <a:off x="17145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endParaRPr lang="en-US" sz="1600" kern="1200" dirty="0"/>
        </a:p>
      </dsp:txBody>
      <dsp:txXfrm>
        <a:off x="1905000" y="1841500"/>
        <a:ext cx="571500" cy="380999"/>
      </dsp:txXfrm>
    </dsp:sp>
    <dsp:sp modelId="{BBC041DB-2659-43FE-9443-A848798EB78B}">
      <dsp:nvSpPr>
        <dsp:cNvPr id="0" name=""/>
        <dsp:cNvSpPr/>
      </dsp:nvSpPr>
      <dsp:spPr>
        <a:xfrm>
          <a:off x="257175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2762250" y="1841500"/>
        <a:ext cx="571500" cy="380999"/>
      </dsp:txXfrm>
    </dsp:sp>
    <dsp:sp modelId="{ECE26F99-39AA-4B71-AE70-B5BC0064CD8A}">
      <dsp:nvSpPr>
        <dsp:cNvPr id="0" name=""/>
        <dsp:cNvSpPr/>
      </dsp:nvSpPr>
      <dsp:spPr>
        <a:xfrm>
          <a:off x="34290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3619500" y="1841500"/>
        <a:ext cx="571500" cy="380999"/>
      </dsp:txXfrm>
    </dsp:sp>
    <dsp:sp modelId="{3453EEA5-A580-4794-9885-6A4DC1D822AA}">
      <dsp:nvSpPr>
        <dsp:cNvPr id="0" name=""/>
        <dsp:cNvSpPr/>
      </dsp:nvSpPr>
      <dsp:spPr>
        <a:xfrm>
          <a:off x="428625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4476750" y="1841500"/>
        <a:ext cx="571500" cy="380999"/>
      </dsp:txXfrm>
    </dsp:sp>
    <dsp:sp modelId="{00A189BC-5B53-B842-904C-2401E26A2148}">
      <dsp:nvSpPr>
        <dsp:cNvPr id="0" name=""/>
        <dsp:cNvSpPr/>
      </dsp:nvSpPr>
      <dsp:spPr>
        <a:xfrm>
          <a:off x="51435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5334000" y="1841500"/>
        <a:ext cx="571500" cy="380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190500" y="1841500"/>
        <a:ext cx="571500" cy="380999"/>
      </dsp:txXfrm>
    </dsp:sp>
    <dsp:sp modelId="{6517F152-5318-0C46-BEEE-7DF3548E3D4D}">
      <dsp:nvSpPr>
        <dsp:cNvPr id="0" name=""/>
        <dsp:cNvSpPr/>
      </dsp:nvSpPr>
      <dsp:spPr>
        <a:xfrm>
          <a:off x="857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2</a:t>
          </a:r>
          <a:endParaRPr lang="en-US" sz="1800" kern="1200" dirty="0"/>
        </a:p>
      </dsp:txBody>
      <dsp:txXfrm>
        <a:off x="1047750" y="1841500"/>
        <a:ext cx="571500" cy="380999"/>
      </dsp:txXfrm>
    </dsp:sp>
    <dsp:sp modelId="{00A189BC-5B53-B842-904C-2401E26A2148}">
      <dsp:nvSpPr>
        <dsp:cNvPr id="0" name=""/>
        <dsp:cNvSpPr/>
      </dsp:nvSpPr>
      <dsp:spPr>
        <a:xfrm>
          <a:off x="1735599"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 	</a:t>
          </a:r>
          <a:endParaRPr lang="en-US" sz="700" kern="1200" dirty="0"/>
        </a:p>
      </dsp:txBody>
      <dsp:txXfrm>
        <a:off x="1926099" y="1841500"/>
        <a:ext cx="571500" cy="380999"/>
      </dsp:txXfrm>
    </dsp:sp>
    <dsp:sp modelId="{FBE68818-4DAC-184A-A229-0DFF274F651E}">
      <dsp:nvSpPr>
        <dsp:cNvPr id="0" name=""/>
        <dsp:cNvSpPr/>
      </dsp:nvSpPr>
      <dsp:spPr>
        <a:xfrm>
          <a:off x="261748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 </a:t>
          </a:r>
        </a:p>
        <a:p>
          <a:pPr lvl="0" algn="ctr" defTabSz="311150">
            <a:lnSpc>
              <a:spcPct val="90000"/>
            </a:lnSpc>
            <a:spcBef>
              <a:spcPct val="0"/>
            </a:spcBef>
            <a:spcAft>
              <a:spcPct val="35000"/>
            </a:spcAft>
          </a:pPr>
          <a:endParaRPr lang="en-US" sz="700" kern="1200" dirty="0" smtClean="0"/>
        </a:p>
        <a:p>
          <a:pPr lvl="0" algn="ctr" defTabSz="311150">
            <a:lnSpc>
              <a:spcPct val="90000"/>
            </a:lnSpc>
            <a:spcBef>
              <a:spcPct val="0"/>
            </a:spcBef>
            <a:spcAft>
              <a:spcPct val="35000"/>
            </a:spcAft>
          </a:pPr>
          <a:r>
            <a:rPr lang="en-US" sz="700" kern="1200" dirty="0" smtClean="0"/>
            <a:t>	</a:t>
          </a:r>
          <a:endParaRPr lang="en-US" sz="700" kern="1200" dirty="0"/>
        </a:p>
      </dsp:txBody>
      <dsp:txXfrm>
        <a:off x="2807980" y="1841500"/>
        <a:ext cx="571500" cy="380999"/>
      </dsp:txXfrm>
    </dsp:sp>
    <dsp:sp modelId="{6F69B7A9-4CB6-4BC3-89F9-E77C6ACBDE76}">
      <dsp:nvSpPr>
        <dsp:cNvPr id="0" name=""/>
        <dsp:cNvSpPr/>
      </dsp:nvSpPr>
      <dsp:spPr>
        <a:xfrm>
          <a:off x="347473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 </a:t>
          </a:r>
        </a:p>
        <a:p>
          <a:pPr lvl="0" algn="ctr" defTabSz="311150">
            <a:lnSpc>
              <a:spcPct val="90000"/>
            </a:lnSpc>
            <a:spcBef>
              <a:spcPct val="0"/>
            </a:spcBef>
            <a:spcAft>
              <a:spcPct val="35000"/>
            </a:spcAft>
          </a:pPr>
          <a:endParaRPr lang="en-US" sz="700" kern="1200" dirty="0" smtClean="0"/>
        </a:p>
        <a:p>
          <a:pPr lvl="0" algn="ctr" defTabSz="311150">
            <a:lnSpc>
              <a:spcPct val="90000"/>
            </a:lnSpc>
            <a:spcBef>
              <a:spcPct val="0"/>
            </a:spcBef>
            <a:spcAft>
              <a:spcPct val="35000"/>
            </a:spcAft>
          </a:pPr>
          <a:r>
            <a:rPr lang="en-US" sz="700" kern="1200" dirty="0" smtClean="0"/>
            <a:t>	</a:t>
          </a:r>
          <a:endParaRPr lang="en-US" sz="700" kern="1200" dirty="0"/>
        </a:p>
      </dsp:txBody>
      <dsp:txXfrm>
        <a:off x="3665230" y="1841500"/>
        <a:ext cx="571500" cy="380999"/>
      </dsp:txXfrm>
    </dsp:sp>
    <dsp:sp modelId="{BD77B064-3E68-4FEC-A371-EE0D46B91709}">
      <dsp:nvSpPr>
        <dsp:cNvPr id="0" name=""/>
        <dsp:cNvSpPr/>
      </dsp:nvSpPr>
      <dsp:spPr>
        <a:xfrm>
          <a:off x="433198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 </a:t>
          </a:r>
        </a:p>
        <a:p>
          <a:pPr lvl="0" algn="ctr" defTabSz="311150">
            <a:lnSpc>
              <a:spcPct val="90000"/>
            </a:lnSpc>
            <a:spcBef>
              <a:spcPct val="0"/>
            </a:spcBef>
            <a:spcAft>
              <a:spcPct val="35000"/>
            </a:spcAft>
          </a:pPr>
          <a:endParaRPr lang="en-US" sz="700" kern="1200" dirty="0" smtClean="0"/>
        </a:p>
        <a:p>
          <a:pPr lvl="0" algn="ctr" defTabSz="311150">
            <a:lnSpc>
              <a:spcPct val="90000"/>
            </a:lnSpc>
            <a:spcBef>
              <a:spcPct val="0"/>
            </a:spcBef>
            <a:spcAft>
              <a:spcPct val="35000"/>
            </a:spcAft>
          </a:pPr>
          <a:r>
            <a:rPr lang="en-US" sz="700" kern="1200" dirty="0" smtClean="0"/>
            <a:t>	</a:t>
          </a:r>
          <a:endParaRPr lang="en-US" sz="700" kern="1200" dirty="0"/>
        </a:p>
      </dsp:txBody>
      <dsp:txXfrm>
        <a:off x="4522480" y="1841500"/>
        <a:ext cx="571500" cy="380999"/>
      </dsp:txXfrm>
    </dsp:sp>
    <dsp:sp modelId="{527341CB-20E1-4959-B425-15E075D45EC9}">
      <dsp:nvSpPr>
        <dsp:cNvPr id="0" name=""/>
        <dsp:cNvSpPr/>
      </dsp:nvSpPr>
      <dsp:spPr>
        <a:xfrm>
          <a:off x="51435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 </a:t>
          </a:r>
        </a:p>
        <a:p>
          <a:pPr lvl="0" algn="ctr" defTabSz="311150">
            <a:lnSpc>
              <a:spcPct val="90000"/>
            </a:lnSpc>
            <a:spcBef>
              <a:spcPct val="0"/>
            </a:spcBef>
            <a:spcAft>
              <a:spcPct val="35000"/>
            </a:spcAft>
          </a:pPr>
          <a:endParaRPr lang="en-US" sz="700" kern="1200" dirty="0" smtClean="0"/>
        </a:p>
        <a:p>
          <a:pPr lvl="0" algn="ctr" defTabSz="311150">
            <a:lnSpc>
              <a:spcPct val="90000"/>
            </a:lnSpc>
            <a:spcBef>
              <a:spcPct val="0"/>
            </a:spcBef>
            <a:spcAft>
              <a:spcPct val="35000"/>
            </a:spcAft>
          </a:pPr>
          <a:r>
            <a:rPr lang="en-US" sz="700" kern="1200" dirty="0" smtClean="0"/>
            <a:t>	</a:t>
          </a:r>
          <a:endParaRPr lang="en-US" sz="700" kern="1200" dirty="0"/>
        </a:p>
      </dsp:txBody>
      <dsp:txXfrm>
        <a:off x="5334000" y="1841500"/>
        <a:ext cx="571500" cy="380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smtClean="0"/>
            <a:t>1</a:t>
          </a:r>
          <a:endParaRPr lang="en-US" sz="2400" b="1" kern="1200" dirty="0"/>
        </a:p>
      </dsp:txBody>
      <dsp:txXfrm>
        <a:off x="190500" y="1841500"/>
        <a:ext cx="571500" cy="380999"/>
      </dsp:txXfrm>
    </dsp:sp>
    <dsp:sp modelId="{6517F152-5318-0C46-BEEE-7DF3548E3D4D}">
      <dsp:nvSpPr>
        <dsp:cNvPr id="0" name=""/>
        <dsp:cNvSpPr/>
      </dsp:nvSpPr>
      <dsp:spPr>
        <a:xfrm>
          <a:off x="857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t>2</a:t>
          </a:r>
          <a:endParaRPr lang="en-US" sz="1800" b="1" kern="1200" dirty="0"/>
        </a:p>
      </dsp:txBody>
      <dsp:txXfrm>
        <a:off x="1047750" y="1841500"/>
        <a:ext cx="571500" cy="380999"/>
      </dsp:txXfrm>
    </dsp:sp>
    <dsp:sp modelId="{689B1A44-DE28-FC4F-B476-7ED2D873ECE1}">
      <dsp:nvSpPr>
        <dsp:cNvPr id="0" name=""/>
        <dsp:cNvSpPr/>
      </dsp:nvSpPr>
      <dsp:spPr>
        <a:xfrm>
          <a:off x="17145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t>3</a:t>
          </a:r>
          <a:endParaRPr lang="en-US" sz="1800" b="1" kern="1200" dirty="0"/>
        </a:p>
      </dsp:txBody>
      <dsp:txXfrm>
        <a:off x="1905000" y="1841500"/>
        <a:ext cx="571500" cy="380999"/>
      </dsp:txXfrm>
    </dsp:sp>
    <dsp:sp modelId="{FC1ABF44-F620-934D-8593-564689CE4760}">
      <dsp:nvSpPr>
        <dsp:cNvPr id="0" name=""/>
        <dsp:cNvSpPr/>
      </dsp:nvSpPr>
      <dsp:spPr>
        <a:xfrm>
          <a:off x="257175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2762250" y="1841500"/>
        <a:ext cx="571500" cy="380999"/>
      </dsp:txXfrm>
    </dsp:sp>
    <dsp:sp modelId="{4E5C8D81-AEB2-430A-8104-818AE1A70A97}">
      <dsp:nvSpPr>
        <dsp:cNvPr id="0" name=""/>
        <dsp:cNvSpPr/>
      </dsp:nvSpPr>
      <dsp:spPr>
        <a:xfrm>
          <a:off x="34290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3619500" y="1841500"/>
        <a:ext cx="571500" cy="380999"/>
      </dsp:txXfrm>
    </dsp:sp>
    <dsp:sp modelId="{8851D7FC-E71A-4233-A30D-86A5957CD295}">
      <dsp:nvSpPr>
        <dsp:cNvPr id="0" name=""/>
        <dsp:cNvSpPr/>
      </dsp:nvSpPr>
      <dsp:spPr>
        <a:xfrm>
          <a:off x="428625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4476750" y="1841500"/>
        <a:ext cx="571500" cy="380999"/>
      </dsp:txXfrm>
    </dsp:sp>
    <dsp:sp modelId="{ADFA461B-2FBF-49C0-803D-14CBB342101D}">
      <dsp:nvSpPr>
        <dsp:cNvPr id="0" name=""/>
        <dsp:cNvSpPr/>
      </dsp:nvSpPr>
      <dsp:spPr>
        <a:xfrm>
          <a:off x="51435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5334000" y="1841500"/>
        <a:ext cx="571500" cy="380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smtClean="0"/>
            <a:t>1</a:t>
          </a:r>
          <a:endParaRPr lang="en-US" sz="2400" b="1" kern="1200" dirty="0"/>
        </a:p>
      </dsp:txBody>
      <dsp:txXfrm>
        <a:off x="190500" y="1841500"/>
        <a:ext cx="571500" cy="380999"/>
      </dsp:txXfrm>
    </dsp:sp>
    <dsp:sp modelId="{6517F152-5318-0C46-BEEE-7DF3548E3D4D}">
      <dsp:nvSpPr>
        <dsp:cNvPr id="0" name=""/>
        <dsp:cNvSpPr/>
      </dsp:nvSpPr>
      <dsp:spPr>
        <a:xfrm>
          <a:off x="8572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t>2</a:t>
          </a:r>
          <a:endParaRPr lang="en-US" sz="1800" b="1" kern="1200" dirty="0"/>
        </a:p>
      </dsp:txBody>
      <dsp:txXfrm>
        <a:off x="1047750" y="1841500"/>
        <a:ext cx="571500" cy="380999"/>
      </dsp:txXfrm>
    </dsp:sp>
    <dsp:sp modelId="{689B1A44-DE28-FC4F-B476-7ED2D873ECE1}">
      <dsp:nvSpPr>
        <dsp:cNvPr id="0" name=""/>
        <dsp:cNvSpPr/>
      </dsp:nvSpPr>
      <dsp:spPr>
        <a:xfrm>
          <a:off x="171450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t>3</a:t>
          </a:r>
          <a:endParaRPr lang="en-US" sz="1800" b="1" kern="1200" dirty="0"/>
        </a:p>
      </dsp:txBody>
      <dsp:txXfrm>
        <a:off x="1905000" y="1841500"/>
        <a:ext cx="571500" cy="380999"/>
      </dsp:txXfrm>
    </dsp:sp>
    <dsp:sp modelId="{F7170C6F-AC78-4542-B550-2A30CC5ECF68}">
      <dsp:nvSpPr>
        <dsp:cNvPr id="0" name=""/>
        <dsp:cNvSpPr/>
      </dsp:nvSpPr>
      <dsp:spPr>
        <a:xfrm>
          <a:off x="2571750" y="1841500"/>
          <a:ext cx="952499" cy="380999"/>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4</a:t>
          </a:r>
          <a:endParaRPr lang="en-US" sz="2400" kern="1200" dirty="0"/>
        </a:p>
      </dsp:txBody>
      <dsp:txXfrm>
        <a:off x="2762250" y="1841500"/>
        <a:ext cx="571500" cy="380999"/>
      </dsp:txXfrm>
    </dsp:sp>
    <dsp:sp modelId="{4E5C8D81-AEB2-430A-8104-818AE1A70A97}">
      <dsp:nvSpPr>
        <dsp:cNvPr id="0" name=""/>
        <dsp:cNvSpPr/>
      </dsp:nvSpPr>
      <dsp:spPr>
        <a:xfrm>
          <a:off x="34290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3619500" y="1841500"/>
        <a:ext cx="571500" cy="380999"/>
      </dsp:txXfrm>
    </dsp:sp>
    <dsp:sp modelId="{8851D7FC-E71A-4233-A30D-86A5957CD295}">
      <dsp:nvSpPr>
        <dsp:cNvPr id="0" name=""/>
        <dsp:cNvSpPr/>
      </dsp:nvSpPr>
      <dsp:spPr>
        <a:xfrm>
          <a:off x="428625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4476750" y="1841500"/>
        <a:ext cx="571500" cy="380999"/>
      </dsp:txXfrm>
    </dsp:sp>
    <dsp:sp modelId="{ADFA461B-2FBF-49C0-803D-14CBB342101D}">
      <dsp:nvSpPr>
        <dsp:cNvPr id="0" name=""/>
        <dsp:cNvSpPr/>
      </dsp:nvSpPr>
      <dsp:spPr>
        <a:xfrm>
          <a:off x="5143500" y="1841500"/>
          <a:ext cx="952499" cy="380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a:p>
      </dsp:txBody>
      <dsp:txXfrm>
        <a:off x="5334000" y="1841500"/>
        <a:ext cx="571500" cy="3809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2083562" y="0"/>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Elimination</a:t>
          </a:r>
          <a:endParaRPr lang="en-US" sz="1600" kern="1200" dirty="0"/>
        </a:p>
      </dsp:txBody>
      <dsp:txXfrm>
        <a:off x="2097991" y="14429"/>
        <a:ext cx="1900017" cy="463781"/>
      </dsp:txXfrm>
    </dsp:sp>
    <dsp:sp modelId="{182A8F57-A4AC-49AA-BA96-1559B53EC01A}">
      <dsp:nvSpPr>
        <dsp:cNvPr id="0" name=""/>
        <dsp:cNvSpPr/>
      </dsp:nvSpPr>
      <dsp:spPr>
        <a:xfrm rot="5400000">
          <a:off x="2955404" y="505256"/>
          <a:ext cx="185191"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4" y="523504"/>
        <a:ext cx="133013" cy="129634"/>
      </dsp:txXfrm>
    </dsp:sp>
    <dsp:sp modelId="{DBD01C1B-A207-4665-8500-AC032F874EC2}">
      <dsp:nvSpPr>
        <dsp:cNvPr id="0" name=""/>
        <dsp:cNvSpPr/>
      </dsp:nvSpPr>
      <dsp:spPr>
        <a:xfrm>
          <a:off x="2083562" y="739561"/>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Substitution</a:t>
          </a:r>
          <a:endParaRPr lang="en-US" sz="1600" kern="1200" dirty="0"/>
        </a:p>
      </dsp:txBody>
      <dsp:txXfrm>
        <a:off x="2097991" y="753990"/>
        <a:ext cx="1900017" cy="463781"/>
      </dsp:txXfrm>
    </dsp:sp>
    <dsp:sp modelId="{4DBA97E3-559C-44E7-B919-F6ABF5FEEA53}">
      <dsp:nvSpPr>
        <dsp:cNvPr id="0" name=""/>
        <dsp:cNvSpPr/>
      </dsp:nvSpPr>
      <dsp:spPr>
        <a:xfrm rot="5400000">
          <a:off x="2955630" y="1244516"/>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1262990"/>
        <a:ext cx="133013" cy="129317"/>
      </dsp:txXfrm>
    </dsp:sp>
    <dsp:sp modelId="{0F2F7FE5-89AE-40FF-91AD-16F953BAC9E0}">
      <dsp:nvSpPr>
        <dsp:cNvPr id="0" name=""/>
        <dsp:cNvSpPr/>
      </dsp:nvSpPr>
      <dsp:spPr>
        <a:xfrm>
          <a:off x="2083562" y="1478520"/>
          <a:ext cx="1928875" cy="492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Modification</a:t>
          </a:r>
          <a:endParaRPr lang="en-US" sz="1600" kern="1200" dirty="0"/>
        </a:p>
      </dsp:txBody>
      <dsp:txXfrm>
        <a:off x="2097991" y="1492949"/>
        <a:ext cx="1900017" cy="463781"/>
      </dsp:txXfrm>
    </dsp:sp>
    <dsp:sp modelId="{181C85FC-D2C4-42A1-BB2C-DDC47B6A593C}">
      <dsp:nvSpPr>
        <dsp:cNvPr id="0" name=""/>
        <dsp:cNvSpPr/>
      </dsp:nvSpPr>
      <dsp:spPr>
        <a:xfrm rot="5400000">
          <a:off x="2955630" y="1983476"/>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2001950"/>
        <a:ext cx="133013" cy="129317"/>
      </dsp:txXfrm>
    </dsp:sp>
    <dsp:sp modelId="{616519FC-990A-44C9-ACE9-D821A4563A1D}">
      <dsp:nvSpPr>
        <dsp:cNvPr id="0" name=""/>
        <dsp:cNvSpPr/>
      </dsp:nvSpPr>
      <dsp:spPr>
        <a:xfrm>
          <a:off x="2083562" y="2217480"/>
          <a:ext cx="1928875" cy="492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Containment</a:t>
          </a:r>
          <a:endParaRPr lang="en-US" sz="1600" kern="1200" dirty="0"/>
        </a:p>
      </dsp:txBody>
      <dsp:txXfrm>
        <a:off x="2097991" y="2231909"/>
        <a:ext cx="1900017" cy="463781"/>
      </dsp:txXfrm>
    </dsp:sp>
    <dsp:sp modelId="{55558946-E439-4D9B-BD01-D28DCCE2A5D0}">
      <dsp:nvSpPr>
        <dsp:cNvPr id="0" name=""/>
        <dsp:cNvSpPr/>
      </dsp:nvSpPr>
      <dsp:spPr>
        <a:xfrm rot="5400000">
          <a:off x="2982372" y="2686779"/>
          <a:ext cx="131255"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5400000">
        <a:off x="2981493" y="2731995"/>
        <a:ext cx="133013" cy="91879"/>
      </dsp:txXfrm>
    </dsp:sp>
    <dsp:sp modelId="{3333C0B9-5A71-49F4-B795-3AD2F7554B7A}">
      <dsp:nvSpPr>
        <dsp:cNvPr id="0" name=""/>
        <dsp:cNvSpPr/>
      </dsp:nvSpPr>
      <dsp:spPr>
        <a:xfrm>
          <a:off x="2083562" y="2885127"/>
          <a:ext cx="1928875" cy="492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Ventilation</a:t>
          </a:r>
          <a:endParaRPr lang="en-US" sz="1600" kern="1200" dirty="0"/>
        </a:p>
      </dsp:txBody>
      <dsp:txXfrm>
        <a:off x="2097991" y="2899556"/>
        <a:ext cx="1900017" cy="463781"/>
      </dsp:txXfrm>
    </dsp:sp>
    <dsp:sp modelId="{AF1B553F-D549-4E1E-92FC-3F7A5671989A}">
      <dsp:nvSpPr>
        <dsp:cNvPr id="0" name=""/>
        <dsp:cNvSpPr/>
      </dsp:nvSpPr>
      <dsp:spPr>
        <a:xfrm rot="5400000">
          <a:off x="2928888" y="3425739"/>
          <a:ext cx="238223"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2981493" y="3417471"/>
        <a:ext cx="133013" cy="171717"/>
      </dsp:txXfrm>
    </dsp:sp>
    <dsp:sp modelId="{FE223C93-EA79-4E6E-8FFB-07A33133C84D}">
      <dsp:nvSpPr>
        <dsp:cNvPr id="0" name=""/>
        <dsp:cNvSpPr/>
      </dsp:nvSpPr>
      <dsp:spPr>
        <a:xfrm>
          <a:off x="2083562" y="3695399"/>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Work Practices</a:t>
          </a:r>
          <a:endParaRPr lang="en-US" sz="1600" kern="1200" dirty="0"/>
        </a:p>
      </dsp:txBody>
      <dsp:txXfrm>
        <a:off x="2097991" y="3709828"/>
        <a:ext cx="1900017" cy="463781"/>
      </dsp:txXfrm>
    </dsp:sp>
    <dsp:sp modelId="{32899468-02CB-434A-BC1F-9B7213193E97}">
      <dsp:nvSpPr>
        <dsp:cNvPr id="0" name=""/>
        <dsp:cNvSpPr/>
      </dsp:nvSpPr>
      <dsp:spPr>
        <a:xfrm rot="5400000">
          <a:off x="2955630" y="4200354"/>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4218828"/>
        <a:ext cx="133013" cy="129317"/>
      </dsp:txXfrm>
    </dsp:sp>
    <dsp:sp modelId="{5C7DC5C2-5F81-4A39-9006-A7CB049A832E}">
      <dsp:nvSpPr>
        <dsp:cNvPr id="0" name=""/>
        <dsp:cNvSpPr/>
      </dsp:nvSpPr>
      <dsp:spPr>
        <a:xfrm>
          <a:off x="2083562" y="4434358"/>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Personal Protection</a:t>
          </a:r>
          <a:endParaRPr lang="en-US" sz="1600" kern="1200" dirty="0"/>
        </a:p>
      </dsp:txBody>
      <dsp:txXfrm>
        <a:off x="2097991" y="4448787"/>
        <a:ext cx="1900017" cy="4637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rgbClr val="C00000"/>
        </a:solidFill>
        <a:ln w="25400" cap="flat" cmpd="sng" algn="ctr">
          <a:noFill/>
          <a:prstDash val="solid"/>
        </a:ln>
        <a:effectLst>
          <a:outerShdw blurRad="123825" dist="38100" dir="2700000" algn="tl" rotWithShape="0">
            <a:schemeClr val="accent2">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rgbClr val="002B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213549">
          <a:off x="2386179" y="477170"/>
          <a:ext cx="180886"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413104" y="490179"/>
        <a:ext cx="124093" cy="126620"/>
      </dsp:txXfrm>
    </dsp:sp>
    <dsp:sp modelId="{DBD01C1B-A207-4665-8500-AC032F874EC2}">
      <dsp:nvSpPr>
        <dsp:cNvPr id="0" name=""/>
        <dsp:cNvSpPr/>
      </dsp:nvSpPr>
      <dsp:spPr>
        <a:xfrm>
          <a:off x="1589383" y="700996"/>
          <a:ext cx="1812504" cy="459607"/>
        </a:xfrm>
        <a:prstGeom prst="roundRect">
          <a:avLst>
            <a:gd name="adj" fmla="val 10000"/>
          </a:avLst>
        </a:prstGeom>
        <a:solidFill>
          <a:srgbClr val="C00000"/>
        </a:solidFill>
        <a:ln w="25400" cap="flat" cmpd="sng" algn="ctr">
          <a:noFill/>
          <a:prstDash val="solid"/>
        </a:ln>
        <a:effectLst>
          <a:outerShdw blurRad="263525" dist="38100" dir="2700000" algn="tl" rotWithShape="0">
            <a:schemeClr val="accent2">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602844" y="714457"/>
        <a:ext cx="1785582" cy="432685"/>
      </dsp:txXfrm>
    </dsp:sp>
    <dsp:sp modelId="{4DBA97E3-559C-44E7-B919-F6ABF5FEEA53}">
      <dsp:nvSpPr>
        <dsp:cNvPr id="0" name=""/>
        <dsp:cNvSpPr/>
      </dsp:nvSpPr>
      <dsp:spPr>
        <a:xfrm rot="5592498">
          <a:off x="2394451" y="1166582"/>
          <a:ext cx="16434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415955" y="1187861"/>
        <a:ext cx="124093" cy="115039"/>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rgbClr val="C00000"/>
        </a:solidFill>
        <a:ln w="25400" cap="flat" cmpd="sng" algn="ctr">
          <a:noFill/>
          <a:prstDash val="solid"/>
        </a:ln>
        <a:effectLst>
          <a:outerShdw blurRad="346075" dist="38100" dir="2700000" algn="tl" rotWithShape="0">
            <a:srgbClr val="000000">
              <a:alpha val="43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charset="0"/>
                <a:ea typeface="+mn-ea"/>
                <a:cs typeface="+mn-cs"/>
              </a:defRPr>
            </a:lvl1pPr>
          </a:lstStyle>
          <a:p>
            <a:pPr>
              <a:defRPr/>
            </a:pPr>
            <a:endParaRPr lang="en-US"/>
          </a:p>
        </p:txBody>
      </p:sp>
      <p:sp>
        <p:nvSpPr>
          <p:cNvPr id="16691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34" charset="-128"/>
              </a:defRPr>
            </a:lvl1pPr>
          </a:lstStyle>
          <a:p>
            <a:pPr>
              <a:defRPr/>
            </a:pPr>
            <a:fld id="{0F4EB76B-2538-4746-85FB-9AE72A6F7BF9}" type="slidenum">
              <a:rPr lang="en-US" altLang="en-US"/>
              <a:pPr>
                <a:defRPr/>
              </a:pPr>
              <a:t>‹#›</a:t>
            </a:fld>
            <a:endParaRPr lang="en-US" altLang="en-US"/>
          </a:p>
        </p:txBody>
      </p:sp>
    </p:spTree>
    <p:extLst>
      <p:ext uri="{BB962C8B-B14F-4D97-AF65-F5344CB8AC3E}">
        <p14:creationId xmlns:p14="http://schemas.microsoft.com/office/powerpoint/2010/main" val="954954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encedaily.com/releases/2013/07/130729083249.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usinessinsider.com/self-darkening-windows-regulate-light-and-heat-2013-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nature.com/nature/journal/v500/n7462/full/nature12398.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Hygroscopic" TargetMode="External"/><Relationship Id="rId13" Type="http://schemas.openxmlformats.org/officeDocument/2006/relationships/hyperlink" Target="http://dx.doi.org/10.1088/1367-2630/15/3/033037" TargetMode="External"/><Relationship Id="rId3" Type="http://schemas.openxmlformats.org/officeDocument/2006/relationships/hyperlink" Target="http://en.wikipedia.org/wiki/Thermal_insulation" TargetMode="External"/><Relationship Id="rId7" Type="http://schemas.openxmlformats.org/officeDocument/2006/relationships/hyperlink" Target="http://en.wikipedia.org/wiki/Convective_heat_transfer" TargetMode="External"/><Relationship Id="rId12" Type="http://schemas.openxmlformats.org/officeDocument/2006/relationships/hyperlink" Target="http://iopscience.iop.org/1367-2630/15/3/033037/articl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Heat_conduction" TargetMode="External"/><Relationship Id="rId11" Type="http://schemas.openxmlformats.org/officeDocument/2006/relationships/hyperlink" Target="http://www.cnn.com/2013/03/27/tech/invisibility-cloak/index.html" TargetMode="External"/><Relationship Id="rId5" Type="http://schemas.openxmlformats.org/officeDocument/2006/relationships/hyperlink" Target="http://en.wikipedia.org/wiki/Thermal_radiation" TargetMode="External"/><Relationship Id="rId10" Type="http://schemas.openxmlformats.org/officeDocument/2006/relationships/hyperlink" Target="http://www.nature.com/nature/journal/v500/n7462/full/nature12398.html" TargetMode="External"/><Relationship Id="rId4" Type="http://schemas.openxmlformats.org/officeDocument/2006/relationships/hyperlink" Target="http://en.wikipedia.org/wiki/Heat_transfer" TargetMode="External"/><Relationship Id="rId9" Type="http://schemas.openxmlformats.org/officeDocument/2006/relationships/hyperlink" Target="http://en.wikipedia.org/wiki/Desiccan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D1D6637-67EA-49FA-9208-73A776F93FD5}" type="slidenum">
              <a:rPr lang="en-US" altLang="en-US" sz="1200" smtClean="0">
                <a:solidFill>
                  <a:srgbClr val="000000"/>
                </a:solidFill>
              </a:rPr>
              <a:pPr eaLnBrk="1" hangingPunct="1"/>
              <a:t>1</a:t>
            </a:fld>
            <a:endParaRPr lang="en-US" altLang="en-US" sz="1200" smtClean="0">
              <a:solidFill>
                <a:srgbClr val="000000"/>
              </a:solidFill>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A4D38C64-06CF-414A-BEBD-3D64D981EDB6}" type="slidenum">
              <a:rPr lang="en-US" altLang="en-US" smtClean="0"/>
              <a:pPr eaLnBrk="1" hangingPunct="1">
                <a:spcBef>
                  <a:spcPct val="0"/>
                </a:spcBef>
              </a:pPr>
              <a:t>12</a:t>
            </a:fld>
            <a:endParaRPr lang="en-US" alt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Trainer Notes:</a:t>
            </a:r>
          </a:p>
          <a:p>
            <a:pPr eaLnBrk="1" hangingPunct="1"/>
            <a:endParaRPr lang="en-US" altLang="en-US" smtClean="0">
              <a:latin typeface="Arial" pitchFamily="34" charset="0"/>
            </a:endParaRPr>
          </a:p>
          <a:p>
            <a:pPr eaLnBrk="1" hangingPunct="1"/>
            <a:r>
              <a:rPr lang="en-US" altLang="en-US" smtClean="0">
                <a:latin typeface="Arial" pitchFamily="34" charset="0"/>
              </a:rPr>
              <a:t>Highlight that this is the new look. It is still organized broadly by hazards, trades, jobsites, media, documents and what’</a:t>
            </a:r>
            <a:r>
              <a:rPr lang="en-US" altLang="ja-JP" smtClean="0">
                <a:latin typeface="Arial" pitchFamily="34" charset="0"/>
              </a:rPr>
              <a:t>s new, but now they are boldly displayed for ease of searching.</a:t>
            </a:r>
            <a:endParaRPr lang="en-US"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5DA3E44D-240F-4EEE-BF04-695D31ECF26A}" type="slidenum">
              <a:rPr lang="en-US" altLang="en-US" smtClean="0"/>
              <a:pPr eaLnBrk="1" hangingPunct="1">
                <a:spcBef>
                  <a:spcPct val="0"/>
                </a:spcBef>
              </a:pPr>
              <a:t>14</a:t>
            </a:fld>
            <a:endParaRPr lang="en-US" altLang="en-US" smtClean="0"/>
          </a:p>
        </p:txBody>
      </p:sp>
      <p:sp>
        <p:nvSpPr>
          <p:cNvPr id="178179"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ln/>
        </p:spPr>
        <p:txBody>
          <a:bodyPr/>
          <a:lstStyle/>
          <a:p>
            <a:pPr eaLnBrk="1" hangingPunct="1">
              <a:defRPr/>
            </a:pPr>
            <a:r>
              <a:rPr lang="en-US" dirty="0" smtClean="0">
                <a:ea typeface="ＭＳ Ｐゴシック" charset="-128"/>
                <a:cs typeface="+mn-cs"/>
              </a:rPr>
              <a:t>Trainer Notes</a:t>
            </a:r>
          </a:p>
          <a:p>
            <a:pPr eaLnBrk="1" hangingPunct="1">
              <a:defRPr/>
            </a:pPr>
            <a:endParaRPr lang="en-US" dirty="0" smtClean="0">
              <a:ea typeface="ＭＳ Ｐゴシック"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EE8C5B6A-DCB8-4EEF-99C7-933112D7ADDD}" type="slidenum">
              <a:rPr lang="en-US" altLang="en-US" smtClean="0"/>
              <a:pPr eaLnBrk="1" hangingPunct="1">
                <a:spcBef>
                  <a:spcPct val="0"/>
                </a:spcBef>
              </a:pPr>
              <a:t>16</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From </a:t>
            </a:r>
            <a:r>
              <a:rPr lang="en-US" altLang="en-US" dirty="0" err="1" smtClean="0">
                <a:latin typeface="Arial" pitchFamily="34" charset="0"/>
              </a:rPr>
              <a:t>Hanus</a:t>
            </a:r>
            <a:r>
              <a:rPr lang="en-US" altLang="en-US" dirty="0" smtClean="0">
                <a:latin typeface="Arial" pitchFamily="34" charset="0"/>
              </a:rPr>
              <a:t> and Harris</a:t>
            </a:r>
            <a:r>
              <a:rPr lang="en-US" altLang="en-US" baseline="0" dirty="0" smtClean="0">
                <a:latin typeface="Arial" pitchFamily="34" charset="0"/>
              </a:rPr>
              <a:t> (2013): “</a:t>
            </a:r>
            <a:r>
              <a:rPr lang="en-US" altLang="en-US" dirty="0" smtClean="0">
                <a:latin typeface="Arial" pitchFamily="34" charset="0"/>
              </a:rPr>
              <a:t>CNTs have a high tensile strength and Young’s modulus, display elastic </a:t>
            </a:r>
            <a:r>
              <a:rPr lang="en-US" altLang="en-US" dirty="0" err="1" smtClean="0">
                <a:latin typeface="Arial" pitchFamily="34" charset="0"/>
              </a:rPr>
              <a:t>behaviour</a:t>
            </a:r>
            <a:r>
              <a:rPr lang="en-US" altLang="en-US" dirty="0" smtClean="0">
                <a:latin typeface="Arial" pitchFamily="34" charset="0"/>
              </a:rPr>
              <a:t> [31] and excellent thermal properties [32]. Indeed, the tensile strength and</a:t>
            </a:r>
          </a:p>
          <a:p>
            <a:r>
              <a:rPr lang="en-US" altLang="en-US" dirty="0" smtClean="0">
                <a:latin typeface="Arial" pitchFamily="34" charset="0"/>
              </a:rPr>
              <a:t>Young’s modulus of CNTs are hundreds and tens of times that of steel, respectively, although their weight per volume of CNTs is a mere fraction that of steel. CNTs reinforce concrete at the nanoscale rather than the macro scale in the manner of traditional steel reinforcement bars.”</a:t>
            </a: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86ED8F1-7F54-47C8-BC45-A1879B90893B}" type="slidenum">
              <a:rPr lang="en-US" altLang="en-US" smtClean="0"/>
              <a:pPr eaLnBrk="1" hangingPunct="1">
                <a:spcBef>
                  <a:spcPct val="0"/>
                </a:spcBef>
              </a:pPr>
              <a:t>17</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 From BASF:</a:t>
            </a:r>
            <a:r>
              <a:rPr lang="en-US" altLang="en-US" baseline="0" dirty="0" smtClean="0">
                <a:latin typeface="Arial" pitchFamily="34" charset="0"/>
              </a:rPr>
              <a:t>  “</a:t>
            </a:r>
            <a:r>
              <a:rPr lang="en-US" altLang="en-US" dirty="0" smtClean="0">
                <a:latin typeface="Arial" pitchFamily="34" charset="0"/>
              </a:rPr>
              <a:t>It helps to speed up concrete hardening significantly at early ages (6-12 hours), supporting at least double strength at low, ambient and heat curing temperatures.  X-SEED® 100 consists of synthetically produced crystal seeds in liquid form….  From </a:t>
            </a:r>
            <a:r>
              <a:rPr lang="en-US" altLang="en-US" dirty="0" err="1" smtClean="0">
                <a:latin typeface="Arial" pitchFamily="34" charset="0"/>
              </a:rPr>
              <a:t>nanowerk</a:t>
            </a:r>
            <a:r>
              <a:rPr lang="en-US" altLang="en-US" dirty="0" smtClean="0">
                <a:latin typeface="Arial" pitchFamily="34" charset="0"/>
              </a:rPr>
              <a:t> </a:t>
            </a:r>
            <a:r>
              <a:rPr lang="en-US" altLang="en-US" dirty="0" err="1" smtClean="0">
                <a:latin typeface="Arial" pitchFamily="34" charset="0"/>
              </a:rPr>
              <a:t>webiste</a:t>
            </a:r>
            <a:r>
              <a:rPr lang="en-US" altLang="en-US" dirty="0" smtClean="0">
                <a:latin typeface="Arial" pitchFamily="34" charset="0"/>
              </a:rPr>
              <a:t> (see other data sources): X-SEED 100 is an engineered suspension of crystal seeds containing nanoparticles, designed to boost the hydration process of early age cement (6-12 </a:t>
            </a:r>
            <a:r>
              <a:rPr lang="en-US" altLang="en-US" dirty="0" err="1" smtClean="0">
                <a:latin typeface="Arial" pitchFamily="34" charset="0"/>
              </a:rPr>
              <a:t>hrs</a:t>
            </a:r>
            <a:r>
              <a:rPr lang="en-US" altLang="en-US" dirty="0" smtClean="0">
                <a:latin typeface="Arial" pitchFamily="34" charset="0"/>
              </a:rPr>
              <a:t>). Based on unique and innovative seeding technology, the growth of the essential Calcium Silicate Hydrate crystals is strongly accelerated.”</a:t>
            </a: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F6AFF63-88BE-435C-AADD-BC015A16EB34}" type="slidenum">
              <a:rPr lang="en-US" altLang="en-US" smtClean="0"/>
              <a:pPr eaLnBrk="1" hangingPunct="1">
                <a:spcBef>
                  <a:spcPct val="0"/>
                </a:spcBef>
              </a:pPr>
              <a:t>18</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itchFamily="34" charset="0"/>
              </a:rPr>
              <a:t>Researchers at the University of Alicante have developed a </a:t>
            </a:r>
            <a:r>
              <a:rPr lang="en-US" altLang="en-US" dirty="0" err="1" smtClean="0">
                <a:latin typeface="Calibri" pitchFamily="34" charset="0"/>
              </a:rPr>
              <a:t>cementitious</a:t>
            </a:r>
            <a:r>
              <a:rPr lang="en-US" altLang="en-US" dirty="0" smtClean="0">
                <a:latin typeface="Calibri" pitchFamily="34" charset="0"/>
              </a:rPr>
              <a:t> material incorporating carbon </a:t>
            </a:r>
            <a:r>
              <a:rPr lang="en-US" altLang="en-US" dirty="0" err="1" smtClean="0">
                <a:latin typeface="Calibri" pitchFamily="34" charset="0"/>
              </a:rPr>
              <a:t>nanofibers</a:t>
            </a:r>
            <a:r>
              <a:rPr lang="en-US" altLang="en-US" dirty="0" smtClean="0">
                <a:latin typeface="Calibri" pitchFamily="34" charset="0"/>
              </a:rPr>
              <a:t> in its composition, turning cement into an excellent conductor of electricity capable of performing functions beyond its usual structural function.</a:t>
            </a:r>
          </a:p>
          <a:p>
            <a:endParaRPr lang="en-US" altLang="en-US" dirty="0" smtClean="0">
              <a:latin typeface="Calibri" pitchFamily="34" charset="0"/>
            </a:endParaRPr>
          </a:p>
          <a:p>
            <a:r>
              <a:rPr lang="en-US" altLang="en-US" dirty="0" smtClean="0">
                <a:latin typeface="Calibri" pitchFamily="34" charset="0"/>
              </a:rPr>
              <a:t>This new technology, developed and patented by the UA Civil Engineering Department's Research Group in Multifunctional Concrete Conductors, allows, among other functions, the material to heat up due to the passage of current.</a:t>
            </a:r>
          </a:p>
          <a:p>
            <a:endParaRPr lang="en-US" altLang="en-US" dirty="0" smtClean="0">
              <a:latin typeface="Calibri" pitchFamily="34" charset="0"/>
            </a:endParaRPr>
          </a:p>
          <a:p>
            <a:r>
              <a:rPr lang="en-US" altLang="en-US" dirty="0" smtClean="0">
                <a:latin typeface="Calibri" pitchFamily="34" charset="0"/>
              </a:rPr>
              <a:t>"The technology allows buildings' premises to heat or prevents the formation of ice on infrastructure, such as highways, railways, roads, airstrips and other elements," lecturer Pedro </a:t>
            </a:r>
            <a:r>
              <a:rPr lang="en-US" altLang="en-US" dirty="0" err="1" smtClean="0">
                <a:latin typeface="Calibri" pitchFamily="34" charset="0"/>
              </a:rPr>
              <a:t>Garcés</a:t>
            </a:r>
            <a:r>
              <a:rPr lang="en-US" altLang="en-US" dirty="0" smtClean="0">
                <a:latin typeface="Calibri" pitchFamily="34" charset="0"/>
              </a:rPr>
              <a:t>, head of research, explains.</a:t>
            </a:r>
          </a:p>
          <a:p>
            <a:endParaRPr lang="en-US" altLang="en-US" dirty="0" smtClean="0">
              <a:latin typeface="Calibri" pitchFamily="34" charset="0"/>
            </a:endParaRPr>
          </a:p>
          <a:p>
            <a:r>
              <a:rPr lang="en-US" altLang="en-US" dirty="0" smtClean="0">
                <a:latin typeface="Arial" pitchFamily="34" charset="0"/>
                <a:hlinkClick r:id="rId3"/>
              </a:rPr>
              <a:t>http://www.sciencedaily.com/releases/2013/07/130729083249.htm?</a:t>
            </a:r>
            <a:endParaRPr lang="en-US" altLang="en-US" dirty="0" smtClean="0">
              <a:latin typeface="Calibri" pitchFamily="34" charset="0"/>
            </a:endParaRPr>
          </a:p>
          <a:p>
            <a:endParaRPr lang="en-US" altLang="en-US" dirty="0" smtClean="0">
              <a:latin typeface="Arial" pitchFamily="34" charset="0"/>
            </a:endParaRPr>
          </a:p>
          <a:p>
            <a:r>
              <a:rPr lang="en-US" altLang="en-US" dirty="0" smtClean="0">
                <a:latin typeface="Arial" pitchFamily="34" charset="0"/>
              </a:rPr>
              <a:t>Image from: Wikimedia. Denver International Airport on a flight from San Francisco to Washington, 22 Dec. 2006, Courtesy Ashley </a:t>
            </a:r>
            <a:r>
              <a:rPr lang="en-US" altLang="en-US" dirty="0" err="1" smtClean="0">
                <a:latin typeface="Arial" pitchFamily="34" charset="0"/>
              </a:rPr>
              <a:t>Niblock</a:t>
            </a:r>
            <a:endParaRPr lang="en-US" altLang="en-US" dirty="0" smtClean="0">
              <a:latin typeface="Arial" pitchFamily="34" charset="0"/>
            </a:endParaRPr>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DDCD286-FE2B-47EC-8F52-7C5F014679A7}" type="slidenum">
              <a:rPr lang="en-US" altLang="en-US" smtClean="0"/>
              <a:pPr eaLnBrk="1" hangingPunct="1">
                <a:spcBef>
                  <a:spcPct val="0"/>
                </a:spcBef>
              </a:pPr>
              <a:t>19</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70000"/>
              </a:lnSpc>
            </a:pPr>
            <a:r>
              <a:rPr lang="en-US" altLang="en-US" sz="900" dirty="0" smtClean="0">
                <a:latin typeface="Arial" pitchFamily="34" charset="0"/>
              </a:rPr>
              <a:t>Taken from: </a:t>
            </a:r>
            <a:r>
              <a:rPr lang="en-US" altLang="en-US" sz="900" dirty="0" smtClean="0">
                <a:latin typeface="Arial" pitchFamily="34" charset="0"/>
                <a:hlinkClick r:id="rId3"/>
              </a:rPr>
              <a:t>http://www.businessinsider.com/self-darkening-windows-regulate-light-and-heat-2013-8</a:t>
            </a:r>
            <a:r>
              <a:rPr lang="en-US" altLang="en-US" sz="900" dirty="0" smtClean="0">
                <a:latin typeface="Arial" pitchFamily="34" charset="0"/>
              </a:rPr>
              <a:t>  published Aug 14</a:t>
            </a:r>
            <a:r>
              <a:rPr lang="en-US" altLang="en-US" sz="900" baseline="30000" dirty="0" smtClean="0">
                <a:latin typeface="Arial" pitchFamily="34" charset="0"/>
              </a:rPr>
              <a:t>th</a:t>
            </a:r>
            <a:r>
              <a:rPr lang="en-US" altLang="en-US" sz="900" dirty="0" smtClean="0">
                <a:latin typeface="Arial" pitchFamily="34" charset="0"/>
              </a:rPr>
              <a:t>, 2013</a:t>
            </a:r>
          </a:p>
          <a:p>
            <a:pPr>
              <a:lnSpc>
                <a:spcPct val="70000"/>
              </a:lnSpc>
            </a:pPr>
            <a:endParaRPr lang="en-US" altLang="en-US" sz="900" dirty="0" smtClean="0">
              <a:latin typeface="Arial" pitchFamily="34" charset="0"/>
            </a:endParaRPr>
          </a:p>
          <a:p>
            <a:pPr>
              <a:lnSpc>
                <a:spcPct val="70000"/>
              </a:lnSpc>
            </a:pPr>
            <a:r>
              <a:rPr lang="en-US" altLang="en-US" sz="900" dirty="0" smtClean="0">
                <a:latin typeface="Calibri" pitchFamily="34" charset="0"/>
              </a:rPr>
              <a:t>A new </a:t>
            </a:r>
            <a:r>
              <a:rPr lang="en-US" altLang="en-US" sz="900" dirty="0" err="1" smtClean="0">
                <a:latin typeface="Calibri" pitchFamily="34" charset="0"/>
              </a:rPr>
              <a:t>nanocrystal</a:t>
            </a:r>
            <a:r>
              <a:rPr lang="en-US" altLang="en-US" sz="900" dirty="0" smtClean="0">
                <a:latin typeface="Calibri" pitchFamily="34" charset="0"/>
              </a:rPr>
              <a:t> glass has the ability to control the light and heat that gets through it, which means it could be used to make "smart windows" that could drastically reduce electricity bills.</a:t>
            </a:r>
            <a:br>
              <a:rPr lang="en-US" altLang="en-US" sz="900" dirty="0" smtClean="0">
                <a:latin typeface="Calibri" pitchFamily="34" charset="0"/>
              </a:rPr>
            </a:br>
            <a:endParaRPr lang="en-US" altLang="en-US" sz="900" dirty="0" smtClean="0">
              <a:latin typeface="Calibri" pitchFamily="34" charset="0"/>
            </a:endParaRPr>
          </a:p>
          <a:p>
            <a:pPr>
              <a:lnSpc>
                <a:spcPct val="70000"/>
              </a:lnSpc>
            </a:pPr>
            <a:r>
              <a:rPr lang="en-US" altLang="en-US" sz="900" dirty="0" smtClean="0">
                <a:latin typeface="Calibri" pitchFamily="34" charset="0"/>
              </a:rPr>
              <a:t>Details of the new nanotechnology-based smart windows published in the Nature article below.</a:t>
            </a:r>
          </a:p>
          <a:p>
            <a:pPr>
              <a:lnSpc>
                <a:spcPct val="70000"/>
              </a:lnSpc>
            </a:pPr>
            <a:endParaRPr lang="en-US" altLang="en-US" sz="900" dirty="0" smtClean="0">
              <a:latin typeface="Calibri" pitchFamily="34" charset="0"/>
            </a:endParaRPr>
          </a:p>
          <a:p>
            <a:pPr>
              <a:lnSpc>
                <a:spcPct val="70000"/>
              </a:lnSpc>
            </a:pPr>
            <a:r>
              <a:rPr lang="en-US" altLang="en-US" sz="900" b="1" dirty="0" smtClean="0">
                <a:latin typeface="Calibri" pitchFamily="34" charset="0"/>
              </a:rPr>
              <a:t>Tunable near-infrared and visible-light transmittance in </a:t>
            </a:r>
            <a:r>
              <a:rPr lang="en-US" altLang="en-US" sz="900" b="1" dirty="0" err="1" smtClean="0">
                <a:latin typeface="Calibri" pitchFamily="34" charset="0"/>
              </a:rPr>
              <a:t>nanocrystal</a:t>
            </a:r>
            <a:r>
              <a:rPr lang="en-US" altLang="en-US" sz="900" b="1" dirty="0" smtClean="0">
                <a:latin typeface="Calibri" pitchFamily="34" charset="0"/>
              </a:rPr>
              <a:t>-in-glass composites</a:t>
            </a:r>
          </a:p>
          <a:p>
            <a:pPr eaLnBrk="1" hangingPunct="1">
              <a:lnSpc>
                <a:spcPct val="70000"/>
              </a:lnSpc>
            </a:pPr>
            <a:r>
              <a:rPr lang="en-US" altLang="en-US" sz="900" dirty="0" smtClean="0">
                <a:latin typeface="Calibri" pitchFamily="34" charset="0"/>
                <a:hlinkClick r:id="rId4"/>
              </a:rPr>
              <a:t>Anna </a:t>
            </a:r>
            <a:r>
              <a:rPr lang="en-US" altLang="en-US" sz="900" dirty="0" err="1" smtClean="0">
                <a:latin typeface="Calibri" pitchFamily="34" charset="0"/>
                <a:hlinkClick r:id="rId4"/>
              </a:rPr>
              <a:t>Llordés</a:t>
            </a:r>
            <a:r>
              <a:rPr lang="en-US" altLang="en-US" sz="900" dirty="0" smtClean="0">
                <a:latin typeface="Calibri" pitchFamily="34" charset="0"/>
              </a:rPr>
              <a:t>, </a:t>
            </a:r>
            <a:r>
              <a:rPr lang="en-US" altLang="en-US" sz="900" dirty="0" smtClean="0">
                <a:latin typeface="Calibri" pitchFamily="34" charset="0"/>
                <a:hlinkClick r:id="rId4"/>
              </a:rPr>
              <a:t>Guillermo Garcia</a:t>
            </a:r>
            <a:r>
              <a:rPr lang="en-US" altLang="en-US" sz="900" dirty="0" smtClean="0">
                <a:latin typeface="Calibri" pitchFamily="34" charset="0"/>
              </a:rPr>
              <a:t>, </a:t>
            </a:r>
            <a:r>
              <a:rPr lang="en-US" altLang="en-US" sz="900" dirty="0" err="1" smtClean="0">
                <a:latin typeface="Calibri" pitchFamily="34" charset="0"/>
                <a:hlinkClick r:id="rId4"/>
              </a:rPr>
              <a:t>Jaume</a:t>
            </a:r>
            <a:r>
              <a:rPr lang="en-US" altLang="en-US" sz="900" dirty="0" smtClean="0">
                <a:latin typeface="Calibri" pitchFamily="34" charset="0"/>
                <a:hlinkClick r:id="rId4"/>
              </a:rPr>
              <a:t> </a:t>
            </a:r>
            <a:r>
              <a:rPr lang="en-US" altLang="en-US" sz="900" dirty="0" err="1" smtClean="0">
                <a:latin typeface="Calibri" pitchFamily="34" charset="0"/>
                <a:hlinkClick r:id="rId4"/>
              </a:rPr>
              <a:t>Gazquez</a:t>
            </a:r>
            <a:r>
              <a:rPr lang="en-US" altLang="en-US" sz="900" dirty="0" smtClean="0">
                <a:latin typeface="Calibri" pitchFamily="34" charset="0"/>
              </a:rPr>
              <a:t> &amp; </a:t>
            </a:r>
            <a:r>
              <a:rPr lang="en-US" altLang="en-US" sz="900" dirty="0" smtClean="0">
                <a:latin typeface="Calibri" pitchFamily="34" charset="0"/>
                <a:hlinkClick r:id="rId4"/>
              </a:rPr>
              <a:t>Delia J. </a:t>
            </a:r>
            <a:r>
              <a:rPr lang="en-US" altLang="en-US" sz="900" dirty="0" err="1" smtClean="0">
                <a:latin typeface="Calibri" pitchFamily="34" charset="0"/>
                <a:hlinkClick r:id="rId4"/>
              </a:rPr>
              <a:t>Milliron</a:t>
            </a:r>
            <a:endParaRPr lang="en-US" altLang="en-US" sz="900" dirty="0" smtClean="0">
              <a:latin typeface="Calibri" pitchFamily="34" charset="0"/>
            </a:endParaRPr>
          </a:p>
          <a:p>
            <a:pPr eaLnBrk="1" hangingPunct="1">
              <a:lnSpc>
                <a:spcPct val="70000"/>
              </a:lnSpc>
            </a:pPr>
            <a:r>
              <a:rPr lang="en-US" altLang="en-US" sz="900" dirty="0" smtClean="0">
                <a:latin typeface="Calibri" pitchFamily="34" charset="0"/>
              </a:rPr>
              <a:t>Nature 500, 323–326 (15 August 2013) doi:10.1038/nature12398R </a:t>
            </a:r>
            <a:r>
              <a:rPr lang="en-US" altLang="en-US" sz="900" dirty="0" err="1" smtClean="0">
                <a:latin typeface="Calibri" pitchFamily="34" charset="0"/>
              </a:rPr>
              <a:t>eceived</a:t>
            </a:r>
            <a:r>
              <a:rPr lang="en-US" altLang="en-US" sz="900" dirty="0" smtClean="0">
                <a:latin typeface="Calibri" pitchFamily="34" charset="0"/>
              </a:rPr>
              <a:t> 14 December 2012 Accepted 12 June 2013 Published online 14 August 2013</a:t>
            </a:r>
          </a:p>
          <a:p>
            <a:pPr>
              <a:lnSpc>
                <a:spcPct val="70000"/>
              </a:lnSpc>
            </a:pPr>
            <a:endParaRPr lang="en-US" altLang="en-US" sz="900" dirty="0" smtClean="0">
              <a:latin typeface="Arial" pitchFamily="34" charset="0"/>
            </a:endParaRPr>
          </a:p>
          <a:p>
            <a:pPr>
              <a:lnSpc>
                <a:spcPct val="70000"/>
              </a:lnSpc>
            </a:pPr>
            <a:r>
              <a:rPr lang="en-US" altLang="en-US" sz="900" dirty="0" smtClean="0">
                <a:latin typeface="Calibri" pitchFamily="34" charset="0"/>
              </a:rPr>
              <a:t>Could drastically lower energy bills by decreasing the electricity used to light a house while also lowering air conditioning bills on hot days.</a:t>
            </a:r>
          </a:p>
          <a:p>
            <a:pPr>
              <a:lnSpc>
                <a:spcPct val="70000"/>
              </a:lnSpc>
            </a:pPr>
            <a:endParaRPr lang="en-US" altLang="en-US" sz="900" dirty="0" smtClean="0">
              <a:latin typeface="Calibri" pitchFamily="34" charset="0"/>
            </a:endParaRPr>
          </a:p>
          <a:p>
            <a:pPr>
              <a:lnSpc>
                <a:spcPct val="70000"/>
              </a:lnSpc>
            </a:pPr>
            <a:r>
              <a:rPr lang="en-US" altLang="en-US" sz="900" dirty="0" smtClean="0">
                <a:latin typeface="Calibri" pitchFamily="34" charset="0"/>
              </a:rPr>
              <a:t>Windows coated with this material could be integrated with a climate control system that a user could program to change with the time of day, or respond to fluctuations in sunlight or outside heat.</a:t>
            </a:r>
            <a:br>
              <a:rPr lang="en-US" altLang="en-US" sz="900" dirty="0" smtClean="0">
                <a:latin typeface="Calibri" pitchFamily="34" charset="0"/>
              </a:rPr>
            </a:br>
            <a:r>
              <a:rPr lang="en-US" altLang="en-US" sz="900" dirty="0" smtClean="0">
                <a:latin typeface="Calibri" pitchFamily="34" charset="0"/>
              </a:rPr>
              <a:t/>
            </a:r>
            <a:br>
              <a:rPr lang="en-US" altLang="en-US" sz="900" dirty="0" smtClean="0">
                <a:latin typeface="Calibri" pitchFamily="34" charset="0"/>
              </a:rPr>
            </a:br>
            <a:r>
              <a:rPr lang="en-US" altLang="en-US" sz="900" dirty="0" smtClean="0">
                <a:latin typeface="Calibri" pitchFamily="34" charset="0"/>
              </a:rPr>
              <a:t>"You would probably hook this up to some sort of control system that monitors light and heat and adjusts the window as needed," study researcher Delia </a:t>
            </a:r>
            <a:r>
              <a:rPr lang="en-US" altLang="en-US" sz="900" dirty="0" err="1" smtClean="0">
                <a:latin typeface="Calibri" pitchFamily="34" charset="0"/>
              </a:rPr>
              <a:t>Milliron</a:t>
            </a:r>
            <a:r>
              <a:rPr lang="en-US" altLang="en-US" sz="900" dirty="0" smtClean="0">
                <a:latin typeface="Calibri" pitchFamily="34" charset="0"/>
              </a:rPr>
              <a:t>, of </a:t>
            </a:r>
            <a:r>
              <a:rPr lang="en-US" altLang="en-US" sz="900" dirty="0" err="1" smtClean="0">
                <a:latin typeface="Calibri" pitchFamily="34" charset="0"/>
              </a:rPr>
              <a:t>Lawerence</a:t>
            </a:r>
            <a:r>
              <a:rPr lang="en-US" altLang="en-US" sz="900" dirty="0" smtClean="0">
                <a:latin typeface="Calibri" pitchFamily="34" charset="0"/>
              </a:rPr>
              <a:t> Berkeley National Laboratories, told Business Insider. "But you would always have an override switch if that was your preference, if it was too bright or if you wanted to darken it."</a:t>
            </a:r>
            <a:br>
              <a:rPr lang="en-US" altLang="en-US" sz="900" dirty="0" smtClean="0">
                <a:latin typeface="Calibri" pitchFamily="34" charset="0"/>
              </a:rPr>
            </a:br>
            <a:endParaRPr lang="en-US" altLang="en-US" sz="900" dirty="0" smtClean="0">
              <a:latin typeface="Calibri" pitchFamily="34" charset="0"/>
            </a:endParaRPr>
          </a:p>
          <a:p>
            <a:pPr>
              <a:lnSpc>
                <a:spcPct val="70000"/>
              </a:lnSpc>
            </a:pPr>
            <a:r>
              <a:rPr lang="en-US" altLang="en-US" sz="900" dirty="0" smtClean="0">
                <a:latin typeface="Calibri" pitchFamily="34" charset="0"/>
              </a:rPr>
              <a:t>Smart windows made from </a:t>
            </a:r>
            <a:r>
              <a:rPr lang="en-US" altLang="en-US" sz="900" dirty="0" err="1" smtClean="0">
                <a:latin typeface="Calibri" pitchFamily="34" charset="0"/>
              </a:rPr>
              <a:t>electrochromic</a:t>
            </a:r>
            <a:r>
              <a:rPr lang="en-US" altLang="en-US" sz="900" dirty="0" smtClean="0">
                <a:latin typeface="Calibri" pitchFamily="34" charset="0"/>
              </a:rPr>
              <a:t> glass work by darkening when a low voltage current is sent through them. A coating on the glass reacts to current and changes color, blocking the light. This idea isn't new — </a:t>
            </a:r>
            <a:r>
              <a:rPr lang="en-US" altLang="en-US" sz="900" dirty="0" err="1" smtClean="0">
                <a:latin typeface="Calibri" pitchFamily="34" charset="0"/>
              </a:rPr>
              <a:t>electrochromic</a:t>
            </a:r>
            <a:r>
              <a:rPr lang="en-US" altLang="en-US" sz="900" dirty="0" smtClean="0">
                <a:latin typeface="Calibri" pitchFamily="34" charset="0"/>
              </a:rPr>
              <a:t> windows exist in buildings and homes, and even Boeing's Dreamliner's First Class cabin windows.</a:t>
            </a:r>
            <a:br>
              <a:rPr lang="en-US" altLang="en-US" sz="900" dirty="0" smtClean="0">
                <a:latin typeface="Calibri" pitchFamily="34" charset="0"/>
              </a:rPr>
            </a:br>
            <a:r>
              <a:rPr lang="en-US" altLang="en-US" sz="900" dirty="0" smtClean="0">
                <a:latin typeface="Calibri" pitchFamily="34" charset="0"/>
              </a:rPr>
              <a:t/>
            </a:r>
            <a:br>
              <a:rPr lang="en-US" altLang="en-US" sz="900" dirty="0" smtClean="0">
                <a:latin typeface="Calibri" pitchFamily="34" charset="0"/>
              </a:rPr>
            </a:br>
            <a:r>
              <a:rPr lang="en-US" altLang="en-US" sz="900" dirty="0" smtClean="0">
                <a:latin typeface="Calibri" pitchFamily="34" charset="0"/>
              </a:rPr>
              <a:t>One drawback of currently available self-darkening windows is that they can't let in a lot of sunlight without also letting in the sun's heat.</a:t>
            </a:r>
            <a:br>
              <a:rPr lang="en-US" altLang="en-US" sz="900" dirty="0" smtClean="0">
                <a:latin typeface="Calibri" pitchFamily="34" charset="0"/>
              </a:rPr>
            </a:br>
            <a:r>
              <a:rPr lang="en-US" altLang="en-US" sz="900" dirty="0" smtClean="0">
                <a:latin typeface="Calibri" pitchFamily="34" charset="0"/>
              </a:rPr>
              <a:t/>
            </a:r>
            <a:br>
              <a:rPr lang="en-US" altLang="en-US" sz="900" dirty="0" smtClean="0">
                <a:latin typeface="Calibri" pitchFamily="34" charset="0"/>
              </a:rPr>
            </a:br>
            <a:r>
              <a:rPr lang="en-US" altLang="en-US" sz="900" dirty="0" smtClean="0">
                <a:latin typeface="Calibri" pitchFamily="34" charset="0"/>
              </a:rPr>
              <a:t>The researchers solved this problem by mixing the Niobium oxide with special </a:t>
            </a:r>
            <a:r>
              <a:rPr lang="en-US" altLang="en-US" sz="900" dirty="0" err="1" smtClean="0">
                <a:latin typeface="Calibri" pitchFamily="34" charset="0"/>
              </a:rPr>
              <a:t>nanocrystals</a:t>
            </a:r>
            <a:r>
              <a:rPr lang="en-US" altLang="en-US" sz="900" dirty="0" smtClean="0">
                <a:latin typeface="Calibri" pitchFamily="34" charset="0"/>
              </a:rPr>
              <a:t> that can block the near-infrared rays that carry heat from the sun.</a:t>
            </a:r>
            <a:br>
              <a:rPr lang="en-US" altLang="en-US" sz="900" dirty="0" smtClean="0">
                <a:latin typeface="Calibri" pitchFamily="34" charset="0"/>
              </a:rPr>
            </a:br>
            <a:endParaRPr lang="en-US" altLang="en-US" sz="900" dirty="0" smtClean="0">
              <a:latin typeface="Calibri" pitchFamily="34" charset="0"/>
            </a:endParaRPr>
          </a:p>
          <a:p>
            <a:pPr>
              <a:lnSpc>
                <a:spcPct val="70000"/>
              </a:lnSpc>
            </a:pPr>
            <a:r>
              <a:rPr lang="en-US" altLang="en-US" sz="900" dirty="0" smtClean="0">
                <a:latin typeface="Calibri" pitchFamily="34" charset="0"/>
              </a:rPr>
              <a:t/>
            </a:r>
            <a:br>
              <a:rPr lang="en-US" altLang="en-US" sz="900" dirty="0" smtClean="0">
                <a:latin typeface="Calibri" pitchFamily="34" charset="0"/>
              </a:rPr>
            </a:br>
            <a:endParaRPr lang="en-US" altLang="en-US" sz="900" dirty="0" smtClean="0">
              <a:latin typeface="Arial" pitchFamily="34" charset="0"/>
            </a:endParaRPr>
          </a:p>
          <a:p>
            <a:pPr>
              <a:lnSpc>
                <a:spcPct val="70000"/>
              </a:lnSpc>
            </a:pPr>
            <a:endParaRPr lang="en-US" altLang="en-US" sz="900" dirty="0" smtClean="0">
              <a:latin typeface="Arial" pitchFamily="34"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A19CA091-5585-46AB-9F76-E2174091ABED}" type="slidenum">
              <a:rPr lang="en-US" altLang="en-US" smtClean="0"/>
              <a:pPr eaLnBrk="1" hangingPunct="1">
                <a:spcBef>
                  <a:spcPct val="0"/>
                </a:spcBef>
              </a:pPr>
              <a:t>20</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Aerogels</a:t>
            </a:r>
            <a:r>
              <a:rPr lang="en-US" baseline="0" dirty="0" smtClean="0"/>
              <a:t> are tremendous insulators dropping noise levels 60 dB for a thickness of 70mm (2.76 inches). </a:t>
            </a:r>
          </a:p>
          <a:p>
            <a:endParaRPr lang="en-US" baseline="0" dirty="0" smtClean="0"/>
          </a:p>
          <a:p>
            <a:pPr eaLnBrk="1" hangingPunct="1">
              <a:buClrTx/>
              <a:buFontTx/>
              <a:buNone/>
            </a:pPr>
            <a:r>
              <a:rPr lang="en-US" baseline="0" dirty="0" smtClean="0"/>
              <a:t>As pointed out in a text on nanotechnology in construction: </a:t>
            </a:r>
            <a:r>
              <a:rPr lang="en-US" altLang="en-US" dirty="0" smtClean="0"/>
              <a:t>“</a:t>
            </a:r>
            <a:r>
              <a:rPr lang="en-US" altLang="ja-JP" dirty="0" smtClean="0"/>
              <a:t>Aerogel insulation sheets suffer from dust production.</a:t>
            </a:r>
            <a:r>
              <a:rPr lang="en-US" altLang="en-US" dirty="0" smtClean="0"/>
              <a:t>”</a:t>
            </a:r>
            <a:r>
              <a:rPr lang="en-US" altLang="ja-JP" dirty="0" smtClean="0"/>
              <a:t> </a:t>
            </a:r>
            <a:r>
              <a:rPr lang="en-US" altLang="ja-JP" baseline="0" dirty="0" smtClean="0"/>
              <a:t> </a:t>
            </a:r>
            <a:r>
              <a:rPr lang="en-US" altLang="en-US" sz="1200" dirty="0" smtClean="0"/>
              <a:t>R. </a:t>
            </a:r>
            <a:r>
              <a:rPr lang="en-US" altLang="en-US" sz="1200" dirty="0" err="1" smtClean="0"/>
              <a:t>Baetens</a:t>
            </a:r>
            <a:r>
              <a:rPr lang="en-US" altLang="en-US" sz="1200" dirty="0" smtClean="0"/>
              <a:t>, Nanotechnology in eco-efficient construction, 2013</a:t>
            </a:r>
          </a:p>
          <a:p>
            <a:pPr eaLnBrk="1" hangingPunct="1">
              <a:buClrTx/>
              <a:buFontTx/>
              <a:buNone/>
            </a:pPr>
            <a:endParaRPr lang="en-US" altLang="en-US" sz="1200" dirty="0" smtClean="0"/>
          </a:p>
          <a:p>
            <a:pPr eaLnBrk="1" hangingPunct="1">
              <a:buClrTx/>
              <a:buFontTx/>
              <a:buNone/>
            </a:pPr>
            <a:r>
              <a:rPr lang="en-US" altLang="en-US" sz="1200" dirty="0" smtClean="0"/>
              <a:t>This is a photo of the manufacturer’s technical</a:t>
            </a:r>
            <a:r>
              <a:rPr lang="en-US" altLang="en-US" sz="1200" baseline="0" dirty="0" smtClean="0"/>
              <a:t> expert (in white) working with a trainer from the Insulators Union to install an Aerogel insulation.</a:t>
            </a: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0F4EB76B-2538-4746-85FB-9AE72A6F7BF9}" type="slidenum">
              <a:rPr lang="en-US" altLang="en-US" smtClean="0"/>
              <a:pPr>
                <a:defRPr/>
              </a:pPr>
              <a:t>21</a:t>
            </a:fld>
            <a:endParaRPr lang="en-US" altLang="en-US"/>
          </a:p>
        </p:txBody>
      </p:sp>
    </p:spTree>
    <p:extLst>
      <p:ext uri="{BB962C8B-B14F-4D97-AF65-F5344CB8AC3E}">
        <p14:creationId xmlns:p14="http://schemas.microsoft.com/office/powerpoint/2010/main" val="2739278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dirty="0" smtClean="0">
                <a:latin typeface="Arial" pitchFamily="34" charset="0"/>
              </a:rPr>
              <a:t>From Aerogels are good </a:t>
            </a:r>
            <a:r>
              <a:rPr lang="en-US" altLang="en-US" sz="1100" dirty="0" smtClean="0">
                <a:latin typeface="Arial" pitchFamily="34" charset="0"/>
                <a:hlinkClick r:id="rId3" action="ppaction://hlinkfile" tooltip="Thermal insulation"/>
              </a:rPr>
              <a:t>thermal insulators</a:t>
            </a:r>
            <a:r>
              <a:rPr lang="en-US" altLang="en-US" sz="1100" dirty="0" smtClean="0">
                <a:latin typeface="Arial" pitchFamily="34" charset="0"/>
              </a:rPr>
              <a:t> because they almost nullify two of the three methods of </a:t>
            </a:r>
            <a:r>
              <a:rPr lang="en-US" altLang="en-US" sz="1100" dirty="0" smtClean="0">
                <a:latin typeface="Arial" pitchFamily="34" charset="0"/>
                <a:hlinkClick r:id="rId4" action="ppaction://hlinkfile" tooltip="Heat transfer"/>
              </a:rPr>
              <a:t>heat transfer</a:t>
            </a:r>
            <a:r>
              <a:rPr lang="en-US" altLang="en-US" sz="1100" dirty="0" smtClean="0">
                <a:latin typeface="Arial" pitchFamily="34" charset="0"/>
              </a:rPr>
              <a:t> (convection, conduction, and </a:t>
            </a:r>
            <a:r>
              <a:rPr lang="en-US" altLang="en-US" sz="1100" dirty="0" smtClean="0">
                <a:latin typeface="Arial" pitchFamily="34" charset="0"/>
                <a:hlinkClick r:id="rId5" action="ppaction://hlinkfile" tooltip="Thermal radiation"/>
              </a:rPr>
              <a:t>radiation</a:t>
            </a:r>
            <a:r>
              <a:rPr lang="en-US" altLang="en-US" sz="1100" dirty="0" smtClean="0">
                <a:latin typeface="Arial" pitchFamily="34" charset="0"/>
              </a:rPr>
              <a:t>). They are good </a:t>
            </a:r>
            <a:r>
              <a:rPr lang="en-US" altLang="en-US" sz="1100" dirty="0" smtClean="0">
                <a:latin typeface="Arial" pitchFamily="34" charset="0"/>
                <a:hlinkClick r:id="rId6" action="ppaction://hlinkfile" tooltip="Heat conduction"/>
              </a:rPr>
              <a:t>conductive</a:t>
            </a:r>
            <a:r>
              <a:rPr lang="en-US" altLang="en-US" sz="1100" dirty="0" smtClean="0">
                <a:latin typeface="Arial" pitchFamily="34" charset="0"/>
              </a:rPr>
              <a:t> insulators because they are composed almost entirely from a gas, and gases are very poor heat conductors. Silica aerogel is especially good because silica is also a poor conductor of heat (a metallic aerogel, on the other hand, would be less effective). They are good </a:t>
            </a:r>
            <a:r>
              <a:rPr lang="en-US" altLang="en-US" sz="1100" dirty="0" smtClean="0">
                <a:latin typeface="Arial" pitchFamily="34" charset="0"/>
                <a:hlinkClick r:id="rId7" action="ppaction://hlinkfile" tooltip="Convective heat transfer"/>
              </a:rPr>
              <a:t>convective</a:t>
            </a:r>
            <a:r>
              <a:rPr lang="en-US" altLang="en-US" sz="1100" dirty="0" smtClean="0">
                <a:latin typeface="Arial" pitchFamily="34" charset="0"/>
              </a:rPr>
              <a:t> inhibitors because air cannot circulate through the lattice. Aerogels are poor radiative insulators because infrared radiation (which transfers heat) passes right through silica aerogel.</a:t>
            </a:r>
          </a:p>
          <a:p>
            <a:pPr>
              <a:lnSpc>
                <a:spcPct val="80000"/>
              </a:lnSpc>
            </a:pPr>
            <a:r>
              <a:rPr lang="en-US" altLang="en-US" sz="1100" dirty="0" smtClean="0">
                <a:latin typeface="Arial" pitchFamily="34" charset="0"/>
              </a:rPr>
              <a:t>Owing to its </a:t>
            </a:r>
            <a:r>
              <a:rPr lang="en-US" altLang="en-US" sz="1100" dirty="0" smtClean="0">
                <a:latin typeface="Arial" pitchFamily="34" charset="0"/>
                <a:hlinkClick r:id="rId8" action="ppaction://hlinkfile" tooltip="Hygroscopic"/>
              </a:rPr>
              <a:t>hygroscopic</a:t>
            </a:r>
            <a:r>
              <a:rPr lang="en-US" altLang="en-US" sz="1100" dirty="0" smtClean="0">
                <a:latin typeface="Arial" pitchFamily="34" charset="0"/>
              </a:rPr>
              <a:t> nature, aerogel feels dry and acts as a strong </a:t>
            </a:r>
            <a:r>
              <a:rPr lang="en-US" altLang="en-US" sz="1100" dirty="0" smtClean="0">
                <a:latin typeface="Arial" pitchFamily="34" charset="0"/>
                <a:hlinkClick r:id="rId9" action="ppaction://hlinkfile" tooltip="Desiccant"/>
              </a:rPr>
              <a:t>desiccant</a:t>
            </a:r>
            <a:r>
              <a:rPr lang="en-US" altLang="en-US" sz="1100" dirty="0" smtClean="0">
                <a:latin typeface="Arial" pitchFamily="34" charset="0"/>
              </a:rPr>
              <a:t>. Persons handling aerogel for extended periods should wear gloves to prevent the appearance of dry brittle spots on their skin.</a:t>
            </a:r>
          </a:p>
          <a:p>
            <a:pPr>
              <a:lnSpc>
                <a:spcPct val="80000"/>
              </a:lnSpc>
            </a:pPr>
            <a:endParaRPr lang="en-US" altLang="en-US" sz="1100" dirty="0" smtClean="0">
              <a:latin typeface="Arial" pitchFamily="34" charset="0"/>
            </a:endParaRPr>
          </a:p>
          <a:p>
            <a:pPr>
              <a:lnSpc>
                <a:spcPct val="80000"/>
              </a:lnSpc>
            </a:pPr>
            <a:r>
              <a:rPr lang="en-US" altLang="en-US" sz="1100" b="1" dirty="0" smtClean="0">
                <a:latin typeface="Arial" pitchFamily="34" charset="0"/>
              </a:rPr>
              <a:t>3.4. Safety aspects and fire </a:t>
            </a:r>
            <a:r>
              <a:rPr lang="en-US" altLang="en-US" sz="1100" b="1" dirty="0" err="1" smtClean="0">
                <a:latin typeface="Arial" pitchFamily="34" charset="0"/>
              </a:rPr>
              <a:t>behaviour</a:t>
            </a:r>
            <a:endParaRPr lang="en-US" altLang="en-US" sz="1100" b="1" dirty="0" smtClean="0">
              <a:latin typeface="Arial" pitchFamily="34" charset="0"/>
            </a:endParaRPr>
          </a:p>
          <a:p>
            <a:pPr>
              <a:lnSpc>
                <a:spcPct val="80000"/>
              </a:lnSpc>
            </a:pPr>
            <a:r>
              <a:rPr lang="en-US" altLang="en-US" sz="1100" dirty="0" smtClean="0">
                <a:latin typeface="Arial" pitchFamily="34" charset="0"/>
              </a:rPr>
              <a:t>Aerogel insulation sheets suffer from dust production. As most of the commercial aerogel insulation products consist of complete amorphous (and thus 0% crystalline) silica, exposure limits in the range of 5 mg/m</a:t>
            </a:r>
            <a:r>
              <a:rPr lang="en-US" altLang="en-US" sz="1100" baseline="30000" dirty="0" smtClean="0">
                <a:latin typeface="Arial" pitchFamily="34" charset="0"/>
              </a:rPr>
              <a:t>3</a:t>
            </a:r>
            <a:r>
              <a:rPr lang="en-US" altLang="en-US" sz="1100" dirty="0" smtClean="0">
                <a:latin typeface="Arial" pitchFamily="34" charset="0"/>
              </a:rPr>
              <a:t> for </a:t>
            </a:r>
            <a:r>
              <a:rPr lang="en-US" altLang="en-US" sz="1100" dirty="0" err="1" smtClean="0">
                <a:latin typeface="Arial" pitchFamily="34" charset="0"/>
              </a:rPr>
              <a:t>respirable</a:t>
            </a:r>
            <a:r>
              <a:rPr lang="en-US" altLang="en-US" sz="1100" dirty="0" smtClean="0">
                <a:latin typeface="Arial" pitchFamily="34" charset="0"/>
              </a:rPr>
              <a:t> dust count in the US OSHA. However, the International Agency for Research on Cancer (IARC) considers synthetic amorphous silica to be not classifiable as to its carcinogenicity to humans (i.e. group 3). No evidence of silicosis has been found from epidemiological studies of workers with long-term exposure to synthetic silica, whereas studies of various animal species show that amorphous silica can be completely cleared from the lungs </a:t>
            </a:r>
            <a:r>
              <a:rPr lang="en-US" altLang="en-US" sz="1100" dirty="0" smtClean="0">
                <a:latin typeface="Arial" pitchFamily="34" charset="0"/>
                <a:hlinkClick r:id="rId10" action="ppaction://hlinkfile"/>
              </a:rPr>
              <a:t>[48]</a:t>
            </a:r>
            <a:r>
              <a:rPr lang="en-US" altLang="en-US" sz="1100" dirty="0" smtClean="0">
                <a:latin typeface="Arial" pitchFamily="34" charset="0"/>
              </a:rPr>
              <a:t> and </a:t>
            </a:r>
            <a:r>
              <a:rPr lang="en-US" altLang="en-US" sz="1100" dirty="0" smtClean="0">
                <a:latin typeface="Arial" pitchFamily="34" charset="0"/>
                <a:hlinkClick r:id="rId10" action="ppaction://hlinkfile"/>
              </a:rPr>
              <a:t>[82]</a:t>
            </a:r>
            <a:r>
              <a:rPr lang="en-US" altLang="en-US" sz="1100" dirty="0" smtClean="0">
                <a:latin typeface="Arial" pitchFamily="34" charset="0"/>
              </a:rPr>
              <a:t>.</a:t>
            </a:r>
          </a:p>
          <a:p>
            <a:pPr>
              <a:lnSpc>
                <a:spcPct val="80000"/>
              </a:lnSpc>
            </a:pPr>
            <a:r>
              <a:rPr lang="en-US" altLang="en-US" sz="1100" dirty="0" smtClean="0">
                <a:latin typeface="Arial" pitchFamily="34" charset="0"/>
              </a:rPr>
              <a:t>Monolith silica aerogels consists of SiO</a:t>
            </a:r>
            <a:r>
              <a:rPr lang="en-US" altLang="en-US" sz="1100" baseline="-25000" dirty="0" smtClean="0">
                <a:latin typeface="Arial" pitchFamily="34" charset="0"/>
              </a:rPr>
              <a:t>2</a:t>
            </a:r>
            <a:r>
              <a:rPr lang="en-US" altLang="en-US" sz="1100" dirty="0" smtClean="0">
                <a:latin typeface="Arial" pitchFamily="34" charset="0"/>
              </a:rPr>
              <a:t> with a −CH</a:t>
            </a:r>
            <a:r>
              <a:rPr lang="en-US" altLang="en-US" sz="1100" baseline="-25000" dirty="0" smtClean="0">
                <a:latin typeface="Arial" pitchFamily="34" charset="0"/>
              </a:rPr>
              <a:t>3</a:t>
            </a:r>
            <a:r>
              <a:rPr lang="en-US" altLang="en-US" sz="1100" dirty="0" smtClean="0">
                <a:latin typeface="Arial" pitchFamily="34" charset="0"/>
              </a:rPr>
              <a:t> treated surface for </a:t>
            </a:r>
            <a:r>
              <a:rPr lang="en-US" altLang="en-US" sz="1100" dirty="0" err="1" smtClean="0">
                <a:latin typeface="Arial" pitchFamily="34" charset="0"/>
              </a:rPr>
              <a:t>hydrophobisation</a:t>
            </a:r>
            <a:r>
              <a:rPr lang="en-US" altLang="en-US" sz="1100" dirty="0" smtClean="0">
                <a:latin typeface="Arial" pitchFamily="34" charset="0"/>
              </a:rPr>
              <a:t>. They are generally non-flammable and non-reactive. Also commercial products containing silica aerogels are considered to have the same properties </a:t>
            </a:r>
            <a:r>
              <a:rPr lang="en-US" altLang="en-US" sz="1100" dirty="0" smtClean="0">
                <a:latin typeface="Arial" pitchFamily="34" charset="0"/>
                <a:hlinkClick r:id="rId10" action="ppaction://hlinkfile"/>
              </a:rPr>
              <a:t>[71]</a:t>
            </a:r>
            <a:r>
              <a:rPr lang="en-US" altLang="en-US" sz="1100" dirty="0" smtClean="0">
                <a:latin typeface="Arial" pitchFamily="34" charset="0"/>
              </a:rPr>
              <a:t>. Even more, aerogel insulation is used as fire-protecting material </a:t>
            </a:r>
            <a:r>
              <a:rPr lang="en-US" altLang="en-US" sz="1100" dirty="0" smtClean="0">
                <a:latin typeface="Arial" pitchFamily="34" charset="0"/>
                <a:hlinkClick r:id="rId11" action="ppaction://hlinkfile"/>
              </a:rPr>
              <a:t>[1]</a:t>
            </a:r>
            <a:r>
              <a:rPr lang="en-US" altLang="en-US" sz="1100" dirty="0" smtClean="0">
                <a:latin typeface="Arial" pitchFamily="34" charset="0"/>
              </a:rPr>
              <a:t> and </a:t>
            </a:r>
            <a:r>
              <a:rPr lang="en-US" altLang="en-US" sz="1100" dirty="0" smtClean="0">
                <a:latin typeface="Arial" pitchFamily="34" charset="0"/>
                <a:hlinkClick r:id="rId12" action="ppaction://hlinkfile"/>
              </a:rPr>
              <a:t>[55]</a:t>
            </a:r>
            <a:r>
              <a:rPr lang="en-US" altLang="en-US" sz="1100" dirty="0" smtClean="0">
                <a:latin typeface="Arial" pitchFamily="34" charset="0"/>
              </a:rPr>
              <a:t> where the PET </a:t>
            </a:r>
            <a:r>
              <a:rPr lang="en-US" altLang="en-US" sz="1100" dirty="0" err="1" smtClean="0">
                <a:latin typeface="Arial" pitchFamily="34" charset="0"/>
              </a:rPr>
              <a:t>fibres</a:t>
            </a:r>
            <a:r>
              <a:rPr lang="en-US" altLang="en-US" sz="1100" dirty="0" smtClean="0">
                <a:latin typeface="Arial" pitchFamily="34" charset="0"/>
              </a:rPr>
              <a:t> generally used for reinforcement are replaced </a:t>
            </a:r>
            <a:r>
              <a:rPr lang="en-US" altLang="en-US" sz="1100" dirty="0" smtClean="0">
                <a:latin typeface="Arial" pitchFamily="34" charset="0"/>
                <a:hlinkClick r:id="rId13" action="ppaction://hlinkfile"/>
              </a:rPr>
              <a:t>[2]</a:t>
            </a:r>
            <a:r>
              <a:rPr lang="en-US" altLang="en-US" sz="1100" dirty="0" smtClean="0">
                <a:latin typeface="Arial" pitchFamily="34" charset="0"/>
              </a:rPr>
              <a:t>.</a:t>
            </a:r>
          </a:p>
          <a:p>
            <a:pPr>
              <a:lnSpc>
                <a:spcPct val="80000"/>
              </a:lnSpc>
            </a:pPr>
            <a:endParaRPr lang="en-US" altLang="en-US" sz="1100" dirty="0" smtClean="0">
              <a:latin typeface="Arial" pitchFamily="34" charset="0"/>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CBDC2311-CBDE-4982-A0A3-6F7F27C1F844}" type="slidenum">
              <a:rPr lang="en-US" altLang="en-US" smtClean="0"/>
              <a:pPr eaLnBrk="1" hangingPunct="1">
                <a:spcBef>
                  <a:spcPct val="0"/>
                </a:spcBef>
              </a:pPr>
              <a:t>22</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E81AD80-B845-4B61-9343-E15489DFB02C}" type="slidenum">
              <a:rPr lang="en-US" altLang="en-US" smtClean="0"/>
              <a:pPr eaLnBrk="1" hangingPunct="1">
                <a:spcBef>
                  <a:spcPct val="0"/>
                </a:spcBef>
              </a:pPr>
              <a:t>23</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Arial" pitchFamily="34" charset="0"/>
                <a:ea typeface="MS PGothic" pitchFamily="34" charset="-128"/>
              </a:defRPr>
            </a:lvl1pPr>
            <a:lvl2pPr marL="708025" indent="-271463" defTabSz="915988" eaLnBrk="0" hangingPunct="0">
              <a:spcBef>
                <a:spcPct val="30000"/>
              </a:spcBef>
              <a:defRPr sz="1200">
                <a:solidFill>
                  <a:schemeClr val="tx1"/>
                </a:solidFill>
                <a:latin typeface="Arial" pitchFamily="34" charset="0"/>
                <a:ea typeface="MS PGothic" pitchFamily="34" charset="-128"/>
              </a:defRPr>
            </a:lvl2pPr>
            <a:lvl3pPr marL="1090613" indent="-217488" defTabSz="915988" eaLnBrk="0" hangingPunct="0">
              <a:spcBef>
                <a:spcPct val="30000"/>
              </a:spcBef>
              <a:defRPr sz="1200">
                <a:solidFill>
                  <a:schemeClr val="tx1"/>
                </a:solidFill>
                <a:latin typeface="Arial" pitchFamily="34" charset="0"/>
                <a:ea typeface="MS PGothic" pitchFamily="34" charset="-128"/>
              </a:defRPr>
            </a:lvl3pPr>
            <a:lvl4pPr marL="1527175" indent="-217488" defTabSz="915988" eaLnBrk="0" hangingPunct="0">
              <a:spcBef>
                <a:spcPct val="30000"/>
              </a:spcBef>
              <a:defRPr sz="1200">
                <a:solidFill>
                  <a:schemeClr val="tx1"/>
                </a:solidFill>
                <a:latin typeface="Arial" pitchFamily="34" charset="0"/>
                <a:ea typeface="MS PGothic" pitchFamily="34" charset="-128"/>
              </a:defRPr>
            </a:lvl4pPr>
            <a:lvl5pPr marL="1963738" indent="-217488" defTabSz="915988" eaLnBrk="0" hangingPunct="0">
              <a:spcBef>
                <a:spcPct val="30000"/>
              </a:spcBef>
              <a:defRPr sz="1200">
                <a:solidFill>
                  <a:schemeClr val="tx1"/>
                </a:solidFill>
                <a:latin typeface="Arial" pitchFamily="34" charset="0"/>
                <a:ea typeface="MS PGothic" pitchFamily="34" charset="-128"/>
              </a:defRPr>
            </a:lvl5pPr>
            <a:lvl6pPr marL="24209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6pPr>
            <a:lvl7pPr marL="28781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7pPr>
            <a:lvl8pPr marL="33353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8pPr>
            <a:lvl9pPr marL="37925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68038B3F-F8E8-4FBC-84CF-085ABE8F61CD}" type="slidenum">
              <a:rPr lang="en-US" altLang="en-US" smtClean="0">
                <a:solidFill>
                  <a:srgbClr val="000000"/>
                </a:solidFill>
                <a:latin typeface="Times New Roman" pitchFamily="18" charset="0"/>
              </a:rPr>
              <a:pPr eaLnBrk="1" hangingPunct="1">
                <a:spcBef>
                  <a:spcPct val="0"/>
                </a:spcBef>
              </a:pPr>
              <a:t>3</a:t>
            </a:fld>
            <a:endParaRPr lang="en-US" altLang="en-US" smtClean="0">
              <a:solidFill>
                <a:srgbClr val="000000"/>
              </a:solidFill>
              <a:latin typeface="Times New Roman" pitchFamily="18" charset="0"/>
            </a:endParaRPr>
          </a:p>
        </p:txBody>
      </p:sp>
      <p:sp>
        <p:nvSpPr>
          <p:cNvPr id="168963" name="Rectangle 2"/>
          <p:cNvSpPr>
            <a:spLocks noGrp="1" noRot="1" noChangeAspect="1" noChangeArrowheads="1" noTextEdit="1"/>
          </p:cNvSpPr>
          <p:nvPr>
            <p:ph type="sldImg"/>
          </p:nvPr>
        </p:nvSpPr>
        <p:spPr>
          <a:xfrm>
            <a:off x="650875" y="479425"/>
            <a:ext cx="5556250" cy="4167188"/>
          </a:xfrm>
          <a:ln/>
        </p:spPr>
      </p:sp>
      <p:sp>
        <p:nvSpPr>
          <p:cNvPr id="168964" name="Rectangle 3"/>
          <p:cNvSpPr>
            <a:spLocks noGrp="1" noChangeArrowheads="1"/>
          </p:cNvSpPr>
          <p:nvPr>
            <p:ph type="body" idx="1"/>
          </p:nvPr>
        </p:nvSpPr>
        <p:spPr>
          <a:xfrm>
            <a:off x="685800" y="4416425"/>
            <a:ext cx="54864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30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Nanoscale UV absorbers offer unique benefits... The small size of the particles makes it possible to offer high protection without affecting the transparency of the impregnation</a:t>
            </a: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2525575E-B9C5-4CA0-AC39-7662C37B9BAC}" type="slidenum">
              <a:rPr lang="en-US" altLang="en-US" smtClean="0"/>
              <a:pPr eaLnBrk="1" hangingPunct="1">
                <a:spcBef>
                  <a:spcPct val="0"/>
                </a:spcBef>
              </a:pPr>
              <a:t>25</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a:p>
            <a:r>
              <a:rPr lang="en-US" altLang="en-US" smtClean="0">
                <a:latin typeface="Arial" pitchFamily="34" charset="0"/>
              </a:rPr>
              <a:t> Nanovations Pty Ltd based in Sydney, Australia introduces Bioni Comfort, an interior wall coating with properties one can actually feel. With a special combination of binders and fillers which incorporate millions of </a:t>
            </a:r>
          </a:p>
          <a:p>
            <a:r>
              <a:rPr lang="en-US" altLang="en-US" smtClean="0">
                <a:latin typeface="Arial" pitchFamily="34" charset="0"/>
              </a:rPr>
              <a:t>microscopically small hollow glass spheres, Bioni Comfort is able to ensure that the temperature in a room and on its surfaces is distributed more evenly. </a:t>
            </a:r>
          </a:p>
          <a:p>
            <a:r>
              <a:rPr lang="en-US" altLang="en-US" smtClean="0">
                <a:latin typeface="Arial" pitchFamily="34" charset="0"/>
              </a:rPr>
              <a:t>The room climate and the degree of thermal comfort are thus noticeably improved. This is an effect that can be felt, as it directly affects the perceived temperature. </a:t>
            </a: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AAA2C8EF-FEAD-4F6C-9ECF-56D762D1CB77}" type="slidenum">
              <a:rPr lang="en-US" altLang="en-US" smtClean="0"/>
              <a:pPr eaLnBrk="1" hangingPunct="1">
                <a:spcBef>
                  <a:spcPct val="0"/>
                </a:spcBef>
              </a:pPr>
              <a:t>27</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24A8ECCF-1CBA-404E-8E66-B683539016E3}" type="slidenum">
              <a:rPr lang="en-US" altLang="en-US" smtClean="0"/>
              <a:pPr eaLnBrk="1" hangingPunct="1">
                <a:spcBef>
                  <a:spcPct val="0"/>
                </a:spcBef>
              </a:pPr>
              <a:t>28</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NH 2015 Metal is a product for the removal of stubborn tea stains, oxidations and contaminations from uncoated metal surfaces like stainless steel, aluminum and other uncoated metals. A special formulated abrasive blend makes it easy to remove all stains . The nano scale hydrohobic active substance provide a long lasting , ultra thin protection and a durable easy to clean surface effect. Stainless steel and other metals will stay shiny and protected even at harsh marine environments or in areas with high pollution or dust levels. Older and contaminated surfaces can be brought back to the original conditions. Water runs off easily from the treated surface. The protective effect last up to 2 years, and show increasing life span with periodical application. During this time all contaminations can be wiped off with a wet cloth.</a:t>
            </a: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F0DD5D1C-EDD4-4A6F-8D4A-BD6A83BD70DF}" type="slidenum">
              <a:rPr lang="en-US" altLang="en-US" smtClean="0"/>
              <a:pPr eaLnBrk="1" hangingPunct="1">
                <a:spcBef>
                  <a:spcPct val="0"/>
                </a:spcBef>
              </a:pPr>
              <a:t>29</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From the manufacturer: </a:t>
            </a:r>
            <a:r>
              <a:rPr lang="en-US" altLang="en-US" dirty="0" err="1" smtClean="0">
                <a:latin typeface="Arial" pitchFamily="34" charset="0"/>
              </a:rPr>
              <a:t>Buckypaper</a:t>
            </a:r>
            <a:r>
              <a:rPr lang="en-US" altLang="en-US" dirty="0" smtClean="0">
                <a:latin typeface="Arial" pitchFamily="34" charset="0"/>
              </a:rPr>
              <a:t> can be comprised of 100% carbon nanomaterial or can be pre-impregnated or “pre-</a:t>
            </a:r>
            <a:r>
              <a:rPr lang="en-US" altLang="en-US" dirty="0" err="1" smtClean="0">
                <a:latin typeface="Arial" pitchFamily="34" charset="0"/>
              </a:rPr>
              <a:t>pregged</a:t>
            </a:r>
            <a:r>
              <a:rPr lang="en-US" altLang="en-US" dirty="0" smtClean="0">
                <a:latin typeface="Arial" pitchFamily="34" charset="0"/>
              </a:rPr>
              <a:t>” with resin.  Thickness and areal weight can be tailored to meet end-user requirements. Buckeye Composites’ </a:t>
            </a:r>
            <a:r>
              <a:rPr lang="en-US" altLang="en-US" dirty="0" err="1" smtClean="0">
                <a:latin typeface="Arial" pitchFamily="34" charset="0"/>
              </a:rPr>
              <a:t>buckypaper</a:t>
            </a:r>
            <a:r>
              <a:rPr lang="en-US" altLang="en-US" dirty="0" smtClean="0">
                <a:latin typeface="Arial" pitchFamily="34" charset="0"/>
              </a:rPr>
              <a:t> can be produced with any supplier’s carbon nanotubes or other carbon nanomaterial.  This process versatility allows optimization of custom </a:t>
            </a:r>
            <a:r>
              <a:rPr lang="en-US" altLang="en-US" dirty="0" err="1" smtClean="0">
                <a:latin typeface="Arial" pitchFamily="34" charset="0"/>
              </a:rPr>
              <a:t>buckypaper</a:t>
            </a:r>
            <a:r>
              <a:rPr lang="en-US" altLang="en-US" dirty="0" smtClean="0">
                <a:latin typeface="Arial" pitchFamily="34" charset="0"/>
              </a:rPr>
              <a:t> formulations for a variety of applications.</a:t>
            </a:r>
          </a:p>
          <a:p>
            <a:r>
              <a:rPr lang="en-US" altLang="en-US" dirty="0" smtClean="0">
                <a:latin typeface="Arial" pitchFamily="34" charset="0"/>
              </a:rPr>
              <a:t> </a:t>
            </a:r>
          </a:p>
          <a:p>
            <a:r>
              <a:rPr lang="en-US" altLang="en-US" dirty="0" smtClean="0">
                <a:latin typeface="Arial" pitchFamily="34" charset="0"/>
              </a:rPr>
              <a:t>By incorporating the carbon nanomaterial into a membrane, surface-dominated thermal and electrical properties of composite structures can be maximized.  Buckeye Composites’ </a:t>
            </a:r>
            <a:r>
              <a:rPr lang="en-US" altLang="en-US" dirty="0" err="1" smtClean="0">
                <a:latin typeface="Arial" pitchFamily="34" charset="0"/>
              </a:rPr>
              <a:t>buckypaper</a:t>
            </a:r>
            <a:r>
              <a:rPr lang="en-US" altLang="en-US" dirty="0" smtClean="0">
                <a:latin typeface="Arial" pitchFamily="34" charset="0"/>
              </a:rPr>
              <a:t> can be handled in frozen roll form similar to aerospace carbon fiber </a:t>
            </a:r>
            <a:r>
              <a:rPr lang="en-US" altLang="en-US" dirty="0" err="1" smtClean="0">
                <a:latin typeface="Arial" pitchFamily="34" charset="0"/>
              </a:rPr>
              <a:t>prepreg</a:t>
            </a:r>
            <a:r>
              <a:rPr lang="en-US" altLang="en-US" dirty="0" smtClean="0">
                <a:latin typeface="Arial" pitchFamily="34" charset="0"/>
              </a:rPr>
              <a:t> materials and is essentially treated as just another “ply” in the lamination process.</a:t>
            </a: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B6EF2A76-D7B0-4FDF-A9BD-53594139D19C}" type="slidenum">
              <a:rPr lang="en-US" altLang="en-US" smtClean="0"/>
              <a:pPr eaLnBrk="1" hangingPunct="1">
                <a:spcBef>
                  <a:spcPct val="0"/>
                </a:spcBef>
              </a:pPr>
              <a:t>30</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Optimized dust-reduced formulation </a:t>
            </a:r>
            <a:endParaRPr lang="en-US" altLang="en-US" dirty="0" smtClean="0">
              <a:latin typeface="Arial" pitchFamily="34" charset="0"/>
            </a:endParaRPr>
          </a:p>
          <a:p>
            <a:r>
              <a:rPr lang="en-US" altLang="en-US" dirty="0" smtClean="0">
                <a:latin typeface="Arial" pitchFamily="34" charset="0"/>
              </a:rPr>
              <a:t> </a:t>
            </a:r>
          </a:p>
          <a:p>
            <a:r>
              <a:rPr lang="en-US" altLang="en-US" dirty="0" smtClean="0">
                <a:latin typeface="Arial" pitchFamily="34" charset="0"/>
              </a:rPr>
              <a:t>From the manufacturer: “PCI provides a complete dust-reduced product system for tiling. The dust-reduced products cover every single working stage around the tiling process: leveling, laying, jointing. Furthermore, they stand out due to very low VOC-emissions. </a:t>
            </a:r>
          </a:p>
          <a:p>
            <a:r>
              <a:rPr lang="en-US" altLang="en-US" dirty="0" smtClean="0">
                <a:latin typeface="Arial" pitchFamily="34" charset="0"/>
              </a:rPr>
              <a:t> </a:t>
            </a:r>
          </a:p>
          <a:p>
            <a:r>
              <a:rPr lang="en-US" altLang="en-US" dirty="0" smtClean="0">
                <a:latin typeface="Arial" pitchFamily="34" charset="0"/>
              </a:rPr>
              <a:t>PCI </a:t>
            </a:r>
            <a:r>
              <a:rPr lang="en-US" altLang="en-US" dirty="0" err="1" smtClean="0">
                <a:latin typeface="Arial" pitchFamily="34" charset="0"/>
              </a:rPr>
              <a:t>Nanolight</a:t>
            </a:r>
            <a:r>
              <a:rPr lang="en-US" altLang="en-US" baseline="30000" dirty="0" smtClean="0">
                <a:latin typeface="Arial" pitchFamily="34" charset="0"/>
              </a:rPr>
              <a:t>®</a:t>
            </a:r>
            <a:r>
              <a:rPr lang="en-US" altLang="en-US" dirty="0" smtClean="0">
                <a:latin typeface="Arial" pitchFamily="34" charset="0"/>
              </a:rPr>
              <a:t> is a dust-reduced tile adhesive that copes with all kinds of challenges during new construction or renovation. It is suitable for laying ceramic coverings of all types on all interior and exterior surfaces with different properties. Furthermore, PCI </a:t>
            </a:r>
            <a:r>
              <a:rPr lang="en-US" altLang="en-US" dirty="0" err="1" smtClean="0">
                <a:latin typeface="Arial" pitchFamily="34" charset="0"/>
              </a:rPr>
              <a:t>Nanolight</a:t>
            </a:r>
            <a:r>
              <a:rPr lang="en-US" altLang="en-US" baseline="30000" dirty="0" smtClean="0">
                <a:latin typeface="Arial" pitchFamily="34" charset="0"/>
              </a:rPr>
              <a:t>®</a:t>
            </a:r>
            <a:r>
              <a:rPr lang="en-US" altLang="en-US" dirty="0" smtClean="0">
                <a:latin typeface="Arial" pitchFamily="34" charset="0"/>
              </a:rPr>
              <a:t> is easy to work on because of its low weight. </a:t>
            </a:r>
          </a:p>
          <a:p>
            <a:r>
              <a:rPr lang="en-US" altLang="en-US" dirty="0" smtClean="0">
                <a:latin typeface="Arial" pitchFamily="34" charset="0"/>
              </a:rPr>
              <a:t> </a:t>
            </a:r>
          </a:p>
          <a:p>
            <a:r>
              <a:rPr lang="en-US" altLang="en-US" dirty="0" smtClean="0">
                <a:latin typeface="Arial" pitchFamily="34" charset="0"/>
              </a:rPr>
              <a:t>PCI </a:t>
            </a:r>
            <a:r>
              <a:rPr lang="en-US" altLang="en-US" dirty="0" err="1" smtClean="0">
                <a:latin typeface="Arial" pitchFamily="34" charset="0"/>
              </a:rPr>
              <a:t>Periplan</a:t>
            </a:r>
            <a:r>
              <a:rPr lang="en-US" altLang="en-US" baseline="30000" dirty="0" smtClean="0">
                <a:latin typeface="Arial" pitchFamily="34" charset="0"/>
              </a:rPr>
              <a:t>®</a:t>
            </a:r>
            <a:r>
              <a:rPr lang="en-US" altLang="en-US" dirty="0" smtClean="0">
                <a:latin typeface="Arial" pitchFamily="34" charset="0"/>
              </a:rPr>
              <a:t>, a floor underlayment for correcting irregularities, dust-reduced and low in emissions in accordance with the GEV EC1 standard, and the dust-reduced flexible PCI </a:t>
            </a:r>
            <a:r>
              <a:rPr lang="en-US" altLang="en-US" dirty="0" err="1" smtClean="0">
                <a:latin typeface="Arial" pitchFamily="34" charset="0"/>
              </a:rPr>
              <a:t>Flexfug</a:t>
            </a:r>
            <a:r>
              <a:rPr lang="en-US" altLang="en-US" dirty="0" smtClean="0">
                <a:latin typeface="Arial" pitchFamily="34" charset="0"/>
              </a:rPr>
              <a:t> Extra</a:t>
            </a:r>
            <a:r>
              <a:rPr lang="en-US" altLang="en-US" baseline="30000" dirty="0" smtClean="0">
                <a:latin typeface="Arial" pitchFamily="34" charset="0"/>
              </a:rPr>
              <a:t>®</a:t>
            </a:r>
            <a:r>
              <a:rPr lang="en-US" altLang="en-US" dirty="0" smtClean="0">
                <a:latin typeface="Arial" pitchFamily="34" charset="0"/>
              </a:rPr>
              <a:t> joint grout complete the optimized PCI product system.” </a:t>
            </a:r>
          </a:p>
          <a:p>
            <a:endParaRPr lang="en-US" altLang="en-US" dirty="0" smtClean="0">
              <a:latin typeface="Arial" pitchFamily="34" charset="0"/>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A9601F87-B7E0-4DF5-851C-2707C813C9F3}" type="slidenum">
              <a:rPr lang="en-US" altLang="en-US" smtClean="0"/>
              <a:pPr eaLnBrk="1" hangingPunct="1">
                <a:spcBef>
                  <a:spcPct val="0"/>
                </a:spcBef>
              </a:pPr>
              <a:t>31</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From the manufacturer: “Leveling, isolating, reducing impact sound – the innovative PCI </a:t>
            </a:r>
            <a:r>
              <a:rPr lang="en-US" altLang="en-US" dirty="0" err="1" smtClean="0">
                <a:latin typeface="Arial" pitchFamily="34" charset="0"/>
              </a:rPr>
              <a:t>Nanosilent</a:t>
            </a:r>
            <a:r>
              <a:rPr lang="en-US" altLang="en-US" baseline="30000" dirty="0" smtClean="0">
                <a:latin typeface="Arial" pitchFamily="34" charset="0"/>
              </a:rPr>
              <a:t>® </a:t>
            </a:r>
            <a:r>
              <a:rPr lang="en-US" altLang="en-US" dirty="0" smtClean="0">
                <a:latin typeface="Arial" pitchFamily="34" charset="0"/>
              </a:rPr>
              <a:t>isolation compound integrates these three steps into one single process. PCI </a:t>
            </a:r>
            <a:r>
              <a:rPr lang="en-US" altLang="en-US" dirty="0" err="1" smtClean="0">
                <a:latin typeface="Arial" pitchFamily="34" charset="0"/>
              </a:rPr>
              <a:t>Nanosilent</a:t>
            </a:r>
            <a:r>
              <a:rPr lang="en-US" altLang="en-US" dirty="0" smtClean="0">
                <a:latin typeface="Arial" pitchFamily="34" charset="0"/>
              </a:rPr>
              <a:t> significantly accelerates and simplifies floor work: After application and subsequent ventilation of PCI </a:t>
            </a:r>
            <a:r>
              <a:rPr lang="en-US" altLang="en-US" dirty="0" err="1" smtClean="0">
                <a:latin typeface="Arial" pitchFamily="34" charset="0"/>
              </a:rPr>
              <a:t>Nanosilent</a:t>
            </a:r>
            <a:r>
              <a:rPr lang="en-US" altLang="en-US" dirty="0" smtClean="0">
                <a:latin typeface="Arial" pitchFamily="34" charset="0"/>
              </a:rPr>
              <a:t>, tiling can begin right the next day. Waiting time between work steps is a thing of the past. But the simple and efficient application of PCI </a:t>
            </a:r>
            <a:r>
              <a:rPr lang="en-US" altLang="en-US" dirty="0" err="1" smtClean="0">
                <a:latin typeface="Arial" pitchFamily="34" charset="0"/>
              </a:rPr>
              <a:t>Nanosilent</a:t>
            </a:r>
            <a:r>
              <a:rPr lang="en-US" altLang="en-US" dirty="0" smtClean="0">
                <a:latin typeface="Arial" pitchFamily="34" charset="0"/>
              </a:rPr>
              <a:t> not only makes the </a:t>
            </a:r>
            <a:r>
              <a:rPr lang="en-US" altLang="en-US" dirty="0" err="1" smtClean="0">
                <a:latin typeface="Arial" pitchFamily="34" charset="0"/>
              </a:rPr>
              <a:t>tiler's</a:t>
            </a:r>
            <a:r>
              <a:rPr lang="en-US" altLang="en-US" dirty="0" smtClean="0">
                <a:latin typeface="Arial" pitchFamily="34" charset="0"/>
              </a:rPr>
              <a:t> work easier, it also makes renovation work for house-owners less complicated and more cost-effective: Working time is decreased which means less cost for man hours.</a:t>
            </a:r>
          </a:p>
          <a:p>
            <a:endParaRPr lang="en-US" altLang="en-US" dirty="0" smtClean="0">
              <a:latin typeface="Arial" pitchFamily="34" charset="0"/>
            </a:endParaRPr>
          </a:p>
          <a:p>
            <a:r>
              <a:rPr lang="en-US" altLang="en-US" dirty="0" smtClean="0">
                <a:latin typeface="Arial" pitchFamily="34" charset="0"/>
              </a:rPr>
              <a:t>The unique characteristics of the PCI </a:t>
            </a:r>
            <a:r>
              <a:rPr lang="en-US" altLang="en-US" dirty="0" err="1" smtClean="0">
                <a:latin typeface="Arial" pitchFamily="34" charset="0"/>
              </a:rPr>
              <a:t>Nanosilent</a:t>
            </a:r>
            <a:r>
              <a:rPr lang="en-US" altLang="en-US" dirty="0" smtClean="0">
                <a:latin typeface="Arial" pitchFamily="34" charset="0"/>
              </a:rPr>
              <a:t> isolation compound are the result of the addition of special polymers and rubber granules. These rubber particles provide a high grade of elasticity and thus outstanding isolation and impact sound reduction properties.</a:t>
            </a:r>
          </a:p>
          <a:p>
            <a:endParaRPr lang="en-US" altLang="en-US" dirty="0" smtClean="0">
              <a:latin typeface="Arial" pitchFamily="34" charset="0"/>
            </a:endParaRPr>
          </a:p>
          <a:p>
            <a:r>
              <a:rPr lang="en-US" altLang="en-US" dirty="0" smtClean="0">
                <a:latin typeface="Arial" pitchFamily="34" charset="0"/>
              </a:rPr>
              <a:t>Until now, if a customer’s flooring requirements included not only leveling of the surface but also isolation and impact sound reduction, various consecutive work steps were necessary: First, irregularities in the surface were leveled with a self-leveling compound. The cutting and placing of isolation panels could only be started after curing. This was very time-consuming, especially in rooms with a more intricate layout. PCI </a:t>
            </a:r>
            <a:r>
              <a:rPr lang="en-US" altLang="en-US" dirty="0" err="1" smtClean="0">
                <a:latin typeface="Arial" pitchFamily="34" charset="0"/>
              </a:rPr>
              <a:t>Nanosilent</a:t>
            </a:r>
            <a:r>
              <a:rPr lang="en-US" altLang="en-US" dirty="0" smtClean="0">
                <a:latin typeface="Arial" pitchFamily="34" charset="0"/>
              </a:rPr>
              <a:t>, however, can easily be applied in normally hard-to-reach corners as well.”</a:t>
            </a:r>
            <a:br>
              <a:rPr lang="en-US" altLang="en-US" dirty="0" smtClean="0">
                <a:latin typeface="Arial" pitchFamily="34" charset="0"/>
              </a:rPr>
            </a:br>
            <a:endParaRPr lang="en-US" altLang="en-US" dirty="0" smtClean="0">
              <a:latin typeface="Arial" pitchFamily="34" charset="0"/>
            </a:endParaRPr>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41EB4C1C-C585-44D8-8312-F2E3D3F8B002}" type="slidenum">
              <a:rPr lang="en-US" altLang="en-US" smtClean="0"/>
              <a:pPr eaLnBrk="1" hangingPunct="1">
                <a:spcBef>
                  <a:spcPct val="0"/>
                </a:spcBef>
              </a:pPr>
              <a:t>32</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This </a:t>
            </a:r>
            <a:r>
              <a:rPr lang="en-US" altLang="en-US" dirty="0" err="1" smtClean="0">
                <a:latin typeface="Arial" pitchFamily="34" charset="0"/>
              </a:rPr>
              <a:t>respirable</a:t>
            </a:r>
            <a:r>
              <a:rPr lang="en-US" altLang="en-US" dirty="0" smtClean="0">
                <a:latin typeface="Arial" pitchFamily="34" charset="0"/>
              </a:rPr>
              <a:t> amount is 5,000 times greater. </a:t>
            </a:r>
            <a:r>
              <a:rPr lang="en-US" altLang="en-US" dirty="0" err="1" smtClean="0">
                <a:latin typeface="Arial" pitchFamily="34" charset="0"/>
              </a:rPr>
              <a:t>Shvedova</a:t>
            </a:r>
            <a:r>
              <a:rPr lang="en-US" altLang="en-US" dirty="0" smtClean="0">
                <a:latin typeface="Arial" pitchFamily="34" charset="0"/>
              </a:rPr>
              <a:t> et all estimate that workers may be at risk of developing lung lesions if they were exposed to SWCNTs over 20 days at the PEL of 5 mg/m3</a:t>
            </a: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58CF43E3-7902-443B-B495-EDC2B5688BEA}" type="slidenum">
              <a:rPr lang="en-US" altLang="en-US" smtClean="0"/>
              <a:pPr eaLnBrk="1" hangingPunct="1">
                <a:spcBef>
                  <a:spcPct val="0"/>
                </a:spcBef>
              </a:pPr>
              <a:t>39</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err="1" smtClean="0">
                <a:latin typeface="Arial" pitchFamily="34" charset="0"/>
              </a:rPr>
              <a:t>Shvedova</a:t>
            </a:r>
            <a:r>
              <a:rPr lang="en-US" altLang="en-US" dirty="0" smtClean="0">
                <a:latin typeface="Arial" pitchFamily="34" charset="0"/>
              </a:rPr>
              <a:t> et all estimate that workers may be at risk of developing lung lesions if they were exposed to SWCNTs over 20 days at the PEL of 5 mg/m3</a:t>
            </a:r>
          </a:p>
          <a:p>
            <a:endParaRPr lang="en-US" dirty="0"/>
          </a:p>
        </p:txBody>
      </p:sp>
      <p:sp>
        <p:nvSpPr>
          <p:cNvPr id="4" name="Slide Number Placeholder 3"/>
          <p:cNvSpPr>
            <a:spLocks noGrp="1"/>
          </p:cNvSpPr>
          <p:nvPr>
            <p:ph type="sldNum" sz="quarter" idx="10"/>
          </p:nvPr>
        </p:nvSpPr>
        <p:spPr/>
        <p:txBody>
          <a:bodyPr/>
          <a:lstStyle/>
          <a:p>
            <a:pPr>
              <a:defRPr/>
            </a:pPr>
            <a:fld id="{0F4EB76B-2538-4746-85FB-9AE72A6F7BF9}" type="slidenum">
              <a:rPr lang="en-US" altLang="en-US" smtClean="0"/>
              <a:pPr>
                <a:defRPr/>
              </a:pPr>
              <a:t>40</a:t>
            </a:fld>
            <a:endParaRPr lang="en-US" altLang="en-US"/>
          </a:p>
        </p:txBody>
      </p:sp>
    </p:spTree>
    <p:extLst>
      <p:ext uri="{BB962C8B-B14F-4D97-AF65-F5344CB8AC3E}">
        <p14:creationId xmlns:p14="http://schemas.microsoft.com/office/powerpoint/2010/main" val="2568824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u="sng" dirty="0" smtClean="0">
                <a:latin typeface="Arial" pitchFamily="34" charset="0"/>
              </a:rPr>
              <a:t>Trainer Notes:</a:t>
            </a:r>
          </a:p>
          <a:p>
            <a:r>
              <a:rPr lang="en-US" altLang="en-US" sz="1100" dirty="0" smtClean="0">
                <a:latin typeface="Arial" pitchFamily="34" charset="0"/>
              </a:rPr>
              <a:t>The ability of a particle to deposit in the respiratory tract depends on its size. Particles larger than about 10 microns (10,000 nm) get trapped by the mouth, nose and throat; only particles less than ~10 microns enter the conductive airways (trachea and bronchi). Many of these particles are trapped by mucus and ultimately ingested. Nanoparticles’ small size permits them to be inhaled into the alveolar (deep) region of the lung where gas exchange occurs. For this reason, many studies and guidance documents have focused on inhalation as the primary route of exposure to nanoparticles in the workplace.</a:t>
            </a:r>
          </a:p>
          <a:p>
            <a:endParaRPr lang="en-US" altLang="en-US" sz="1100" dirty="0" smtClean="0">
              <a:latin typeface="Arial" pitchFamily="34" charset="0"/>
            </a:endParaRPr>
          </a:p>
          <a:p>
            <a:r>
              <a:rPr lang="en-US" altLang="en-US" sz="1100" dirty="0" smtClean="0">
                <a:latin typeface="Arial" pitchFamily="34" charset="0"/>
              </a:rPr>
              <a:t>Animal studies have indicated that nanoparticles in the lung may be able to enter the bloodstream and translocate to other organs.</a:t>
            </a:r>
          </a:p>
          <a:p>
            <a:endParaRPr lang="en-US" altLang="en-US" sz="1100" dirty="0" smtClean="0">
              <a:latin typeface="Arial" pitchFamily="34" charset="0"/>
            </a:endParaRPr>
          </a:p>
          <a:p>
            <a:r>
              <a:rPr lang="en-US" altLang="en-US" sz="1100" dirty="0" smtClean="0">
                <a:latin typeface="Arial" pitchFamily="34" charset="0"/>
              </a:rPr>
              <a:t>In many of these studies the nanoparticles were modified to prevent them from agglomerating together into particles larger than 2-3 microns. Some studies have shown that the primary effect of nanoparticles in the lung was asphyxiation when the particles clumped together and physically blocked the airways. The actual impact of a nanoparticle encountered in the workplace will depend critically on whether or not that nanoparticle agglomerates prior to or after entering the body. </a:t>
            </a:r>
          </a:p>
          <a:p>
            <a:endParaRPr lang="en-US" altLang="en-US" sz="1100" dirty="0" smtClean="0">
              <a:latin typeface="Arial" pitchFamily="34" charset="0"/>
            </a:endParaRPr>
          </a:p>
          <a:p>
            <a:r>
              <a:rPr lang="en-US" altLang="en-US" sz="1100" dirty="0" smtClean="0">
                <a:latin typeface="Arial" pitchFamily="34" charset="0"/>
              </a:rPr>
              <a:t>SOURCE</a:t>
            </a:r>
          </a:p>
          <a:p>
            <a:r>
              <a:rPr lang="en-US" altLang="en-US" sz="1100" dirty="0" smtClean="0">
                <a:latin typeface="Arial" pitchFamily="34" charset="0"/>
              </a:rPr>
              <a:t>Image: http://upload.wikimedia.org/wikipedia/commons/3/36/Respiratory_Tract.png </a:t>
            </a: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BF650473-6521-4093-B89B-FA8E97CE563A}" type="slidenum">
              <a:rPr lang="en-US" altLang="en-US" smtClean="0"/>
              <a:pPr eaLnBrk="1" hangingPunct="1">
                <a:spcBef>
                  <a:spcPct val="0"/>
                </a:spcBef>
              </a:pPr>
              <a:t>41</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0927822-9075-4264-928D-999E474D0392}" type="slidenum">
              <a:rPr lang="en-US" altLang="en-US" sz="1200" smtClean="0">
                <a:solidFill>
                  <a:srgbClr val="000000"/>
                </a:solidFill>
              </a:rPr>
              <a:pPr eaLnBrk="1" hangingPunct="1"/>
              <a:t>5</a:t>
            </a:fld>
            <a:endParaRPr lang="en-US" altLang="en-US" sz="1200" smtClean="0">
              <a:solidFill>
                <a:srgbClr val="000000"/>
              </a:solidFill>
            </a:endParaRPr>
          </a:p>
        </p:txBody>
      </p:sp>
      <p:sp>
        <p:nvSpPr>
          <p:cNvPr id="169987" name="Rectangle 2"/>
          <p:cNvSpPr>
            <a:spLocks noGrp="1" noRot="1" noChangeAspect="1" noChangeArrowheads="1" noTextEdit="1"/>
          </p:cNvSpPr>
          <p:nvPr>
            <p:ph type="sldImg"/>
          </p:nvPr>
        </p:nvSpPr>
        <p:spPr>
          <a:xfrm>
            <a:off x="1106488" y="696913"/>
            <a:ext cx="4646612" cy="3486150"/>
          </a:xfrm>
          <a:ln/>
        </p:spPr>
      </p:sp>
      <p:sp>
        <p:nvSpPr>
          <p:cNvPr id="169988" name="Rectangle 3"/>
          <p:cNvSpPr>
            <a:spLocks noGrp="1" noChangeArrowheads="1"/>
          </p:cNvSpPr>
          <p:nvPr>
            <p:ph type="body" idx="1"/>
          </p:nvPr>
        </p:nvSpPr>
        <p:spPr>
          <a:xfrm>
            <a:off x="915988" y="4416425"/>
            <a:ext cx="50260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Bacteria can be a large as 6 um (e.g. E. coli can be that long, although some can be as huge as 600 um) and as small as 100 nm (</a:t>
            </a:r>
            <a:r>
              <a:rPr lang="en-US" altLang="en-US" i="1" smtClean="0">
                <a:latin typeface="Arial" pitchFamily="34" charset="0"/>
              </a:rPr>
              <a:t>Mycoplasma</a:t>
            </a:r>
            <a:r>
              <a:rPr lang="en-US" altLang="en-US" smtClean="0">
                <a:latin typeface="Arial" pitchFamily="34" charset="0"/>
              </a:rPr>
              <a:t>). </a:t>
            </a:r>
            <a:r>
              <a:rPr lang="en-US" altLang="en-US" i="1" smtClean="0">
                <a:latin typeface="Arial" pitchFamily="34" charset="0"/>
              </a:rPr>
              <a:t>Nanochlorum eukaryotum</a:t>
            </a:r>
            <a:r>
              <a:rPr lang="en-US" altLang="en-US" smtClean="0">
                <a:latin typeface="Arial" pitchFamily="34" charset="0"/>
              </a:rPr>
              <a:t> is the smallest eukaryote with size about 1 um. Eukaryotic cells range between 1 and 100 um (red blood cell is about 7 um). Average viruses are 10 to 300 nm (filovirus up to 1400 nm in length, mimivirus up to 400 nm in diameter). Size of botulinum toxin type c is 7.4 nm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u="sng" smtClean="0">
                <a:latin typeface="Arial" pitchFamily="34" charset="0"/>
              </a:rPr>
              <a:t>Trainer Notes:</a:t>
            </a:r>
          </a:p>
          <a:p>
            <a:r>
              <a:rPr lang="en-US" altLang="en-US" sz="1100" smtClean="0">
                <a:latin typeface="Arial" pitchFamily="34" charset="0"/>
              </a:rPr>
              <a:t>Research on skin as a route of exposure is more limited than that on inhalation. The methods for measuring skin penetration are still evolving and better validation and standardization are needed.</a:t>
            </a:r>
          </a:p>
          <a:p>
            <a:r>
              <a:rPr lang="en-US" altLang="en-US" sz="1100" smtClean="0">
                <a:latin typeface="Arial" pitchFamily="34" charset="0"/>
              </a:rPr>
              <a:t>Dozens of papers demonstrate the ability of intact skin to protect against penetration of nanoparticles beyond the surface layers of the skin. This is particularly evident for titanium dioxide and zinc oxide nanoparticles used in topical sunscreens. </a:t>
            </a:r>
          </a:p>
          <a:p>
            <a:endParaRPr lang="en-US" altLang="en-US" sz="1100" smtClean="0">
              <a:latin typeface="Arial" pitchFamily="34" charset="0"/>
            </a:endParaRPr>
          </a:p>
          <a:p>
            <a:r>
              <a:rPr lang="en-US" altLang="en-US" sz="1100" smtClean="0">
                <a:latin typeface="Arial" pitchFamily="34" charset="0"/>
              </a:rPr>
              <a:t>Fluorescently tagged polysaccharide (dextran) beads of 500- and 1000-nm diameter were found to penetrate to the dermis when the skin was mechanically flexed. Silver nanoparticles embedded in a wound dressing caused elevated levels of silver to be detected in plasma and urine and graying of the skin (argyria) of a burn patient.</a:t>
            </a:r>
          </a:p>
          <a:p>
            <a:endParaRPr lang="en-US" altLang="en-US" sz="1100" smtClean="0">
              <a:latin typeface="Arial" pitchFamily="34" charset="0"/>
            </a:endParaRPr>
          </a:p>
          <a:p>
            <a:r>
              <a:rPr lang="en-US" altLang="en-US" sz="1100" smtClean="0">
                <a:latin typeface="Arial" pitchFamily="34" charset="0"/>
              </a:rPr>
              <a:t>Quantum dots of various sizes, surface coatings and shapes were found to penetrate intact skin to the epidermal and dermal layers within 8 hours. The researchers concluded that the time scale (typical work day) and dosage were relevant for occupational exposures. </a:t>
            </a:r>
          </a:p>
          <a:p>
            <a:endParaRPr lang="en-US" altLang="en-US" sz="1100" smtClean="0">
              <a:latin typeface="Arial" pitchFamily="34" charset="0"/>
            </a:endParaRPr>
          </a:p>
          <a:p>
            <a:r>
              <a:rPr lang="en-US" altLang="en-US" sz="1100" smtClean="0">
                <a:latin typeface="Arial" pitchFamily="34" charset="0"/>
              </a:rPr>
              <a:t>Sources</a:t>
            </a:r>
          </a:p>
          <a:p>
            <a:r>
              <a:rPr lang="en-US" altLang="en-US" sz="1100" smtClean="0">
                <a:latin typeface="Calibri" pitchFamily="34" charset="0"/>
              </a:rPr>
              <a:t>Int Arch Occup Environ Health (2009) 82:1043–1055</a:t>
            </a:r>
          </a:p>
          <a:p>
            <a:r>
              <a:rPr lang="en-US" altLang="en-US" sz="1100" smtClean="0">
                <a:latin typeface="Calibri" pitchFamily="34" charset="0"/>
              </a:rPr>
              <a:t>IMAGE: http://en.wikipedia.org/wiki/File:HumanSkinDiagram.jpg </a:t>
            </a:r>
            <a:endParaRPr lang="en-US" altLang="en-US" sz="1100" smtClean="0">
              <a:latin typeface="Arial" pitchFamily="34" charset="0"/>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FD3E0988-69DE-4DCA-A7A1-9FC2EC86C3C8}" type="slidenum">
              <a:rPr lang="en-US" altLang="en-US" smtClean="0"/>
              <a:pPr eaLnBrk="1" hangingPunct="1">
                <a:spcBef>
                  <a:spcPct val="0"/>
                </a:spcBef>
              </a:pPr>
              <a:t>42</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000" b="1" u="sng" smtClean="0">
                <a:latin typeface="Arial" pitchFamily="34" charset="0"/>
              </a:rPr>
              <a:t>Trainer Notes:</a:t>
            </a:r>
          </a:p>
          <a:p>
            <a:pPr>
              <a:lnSpc>
                <a:spcPct val="80000"/>
              </a:lnSpc>
            </a:pPr>
            <a:r>
              <a:rPr lang="en-US" altLang="en-US" sz="1000" smtClean="0">
                <a:latin typeface="Arial" pitchFamily="34" charset="0"/>
              </a:rPr>
              <a:t>Unintentional ingestion of nanoparticles may result subsequent to inhalation  when mucus moves up out of the respiratory tract and is swallowed. (This clearance mechanism is called the mucociliary escalator.)</a:t>
            </a:r>
          </a:p>
          <a:p>
            <a:pPr>
              <a:lnSpc>
                <a:spcPct val="80000"/>
              </a:lnSpc>
            </a:pPr>
            <a:endParaRPr lang="en-US" altLang="en-US" sz="1000" smtClean="0">
              <a:latin typeface="Arial" pitchFamily="34" charset="0"/>
            </a:endParaRPr>
          </a:p>
          <a:p>
            <a:pPr>
              <a:lnSpc>
                <a:spcPct val="80000"/>
              </a:lnSpc>
            </a:pPr>
            <a:r>
              <a:rPr lang="en-US" altLang="en-US" sz="1000" smtClean="0">
                <a:latin typeface="Arial" pitchFamily="34" charset="0"/>
              </a:rPr>
              <a:t>And, as is the case with other substances in the workplace, poor work practices, such as eating or smoking in the work area, can result in unintentional ingestion.</a:t>
            </a:r>
          </a:p>
          <a:p>
            <a:pPr>
              <a:lnSpc>
                <a:spcPct val="80000"/>
              </a:lnSpc>
            </a:pPr>
            <a:endParaRPr lang="en-US" altLang="en-US" sz="1000" smtClean="0">
              <a:latin typeface="Arial" pitchFamily="34" charset="0"/>
            </a:endParaRPr>
          </a:p>
          <a:p>
            <a:pPr>
              <a:lnSpc>
                <a:spcPct val="80000"/>
              </a:lnSpc>
            </a:pPr>
            <a:r>
              <a:rPr lang="en-US" altLang="en-US" sz="1000" smtClean="0">
                <a:latin typeface="Arial" pitchFamily="34" charset="0"/>
              </a:rPr>
              <a:t>Occupational exposure via ingestion is perhaps the least well researched of the three pathways discussed in this module. However, the use of nanoparticles as drug delivery agents is a huge area in medical research. Some of these agents are meant to be ingested and then translocate to other areas of the body. This is itself demonstrates that ingested nanoparticles have routes out of the digestive tract and into other bodily systems. For example recently a single-walled carbon nanotube (SWCNT) agent introduced into rodent stomachs through gastrogavage was subsequently found in the liver, heart and brain as well as the lower intestine. </a:t>
            </a:r>
          </a:p>
          <a:p>
            <a:pPr>
              <a:lnSpc>
                <a:spcPct val="80000"/>
              </a:lnSpc>
            </a:pPr>
            <a:endParaRPr lang="en-US" altLang="en-US" sz="1000" smtClean="0">
              <a:latin typeface="Arial" pitchFamily="34" charset="0"/>
            </a:endParaRPr>
          </a:p>
          <a:p>
            <a:pPr>
              <a:lnSpc>
                <a:spcPct val="80000"/>
              </a:lnSpc>
            </a:pPr>
            <a:r>
              <a:rPr lang="en-US" altLang="en-US" sz="1000" smtClean="0">
                <a:latin typeface="Arial" pitchFamily="34" charset="0"/>
              </a:rPr>
              <a:t>Excess ingestion of “colloidal” silver (much of which contains nanosilver) can result in a permanent discoloration of the skin (argyria) and eyes (argyrosis) from silver depositing into these tissues. </a:t>
            </a:r>
          </a:p>
          <a:p>
            <a:pPr>
              <a:lnSpc>
                <a:spcPct val="80000"/>
              </a:lnSpc>
            </a:pPr>
            <a:endParaRPr lang="en-US" altLang="en-US" sz="1000" smtClean="0">
              <a:latin typeface="Arial" pitchFamily="34" charset="0"/>
            </a:endParaRPr>
          </a:p>
          <a:p>
            <a:pPr>
              <a:lnSpc>
                <a:spcPct val="80000"/>
              </a:lnSpc>
            </a:pPr>
            <a:r>
              <a:rPr lang="en-US" altLang="en-US" sz="1000" smtClean="0">
                <a:latin typeface="Arial" pitchFamily="34" charset="0"/>
              </a:rPr>
              <a:t>Sources</a:t>
            </a:r>
          </a:p>
          <a:p>
            <a:pPr>
              <a:lnSpc>
                <a:spcPct val="80000"/>
              </a:lnSpc>
            </a:pPr>
            <a:endParaRPr lang="en-US" altLang="en-US" sz="1000" smtClean="0">
              <a:latin typeface="Calibri" pitchFamily="34" charset="0"/>
            </a:endParaRPr>
          </a:p>
          <a:p>
            <a:pPr>
              <a:lnSpc>
                <a:spcPct val="80000"/>
              </a:lnSpc>
            </a:pPr>
            <a:r>
              <a:rPr lang="en-US" altLang="en-US" sz="1000" smtClean="0">
                <a:latin typeface="Calibri" pitchFamily="34" charset="0"/>
              </a:rPr>
              <a:t>IMAGE: Microsoft image gallery</a:t>
            </a:r>
          </a:p>
          <a:p>
            <a:pPr>
              <a:lnSpc>
                <a:spcPct val="80000"/>
              </a:lnSpc>
            </a:pPr>
            <a:r>
              <a:rPr lang="en-US" altLang="en-US" sz="1000" smtClean="0">
                <a:latin typeface="Calibri" pitchFamily="34" charset="0"/>
              </a:rPr>
              <a:t>SWCNT: Nanomedicine: Nanotechnology, Biology, and Medicine 6 (2010) 427–441</a:t>
            </a:r>
          </a:p>
          <a:p>
            <a:pPr>
              <a:lnSpc>
                <a:spcPct val="80000"/>
              </a:lnSpc>
            </a:pPr>
            <a:r>
              <a:rPr lang="en-US" altLang="en-US" sz="1000" smtClean="0">
                <a:latin typeface="Calibri" pitchFamily="34" charset="0"/>
              </a:rPr>
              <a:t>Silver: </a:t>
            </a:r>
            <a:r>
              <a:rPr lang="en-US" altLang="en-US" sz="1000" smtClean="0">
                <a:latin typeface="Arial" pitchFamily="34" charset="0"/>
              </a:rPr>
              <a:t>Journal of Applied Biomedicine 2008, 6(3): 117-129</a:t>
            </a: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2D2CAFD6-0A20-44E9-9FF8-3CE75C9EE7A4}" type="slidenum">
              <a:rPr lang="en-US" altLang="en-US" smtClean="0"/>
              <a:pPr eaLnBrk="1" hangingPunct="1">
                <a:spcBef>
                  <a:spcPct val="0"/>
                </a:spcBef>
              </a:pPr>
              <a:t>43</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smtClean="0">
                <a:latin typeface="Arial" pitchFamily="34" charset="0"/>
              </a:rPr>
              <a:t>Trainer Notes:</a:t>
            </a:r>
          </a:p>
          <a:p>
            <a:r>
              <a:rPr lang="en-US" altLang="en-US" smtClean="0">
                <a:latin typeface="Arial" pitchFamily="34" charset="0"/>
              </a:rPr>
              <a:t>There is limited research about the effects of nanoparticles post-ingestion. However, some studies indicate that certain nanoparticles have the potential to damage intestinal cells and, after translocating out of the gut, induce unwanted health effects in other organs. This research is too preliminary to draw major conclusions and most papers conclude that more research is needed to better understand the effects of ingested nanoparticles.</a:t>
            </a:r>
          </a:p>
          <a:p>
            <a:endParaRPr lang="en-US" altLang="en-US" smtClean="0">
              <a:latin typeface="Arial" pitchFamily="34" charset="0"/>
            </a:endParaRPr>
          </a:p>
          <a:p>
            <a:r>
              <a:rPr lang="en-US" altLang="en-US" smtClean="0">
                <a:latin typeface="Arial" pitchFamily="34" charset="0"/>
              </a:rPr>
              <a:t>Sources</a:t>
            </a:r>
          </a:p>
          <a:p>
            <a:r>
              <a:rPr lang="en-US" altLang="en-US" smtClean="0">
                <a:latin typeface="Calibri" pitchFamily="34" charset="0"/>
              </a:rPr>
              <a:t>Silver liver damage: </a:t>
            </a:r>
            <a:r>
              <a:rPr lang="en-US" altLang="en-US" smtClean="0">
                <a:latin typeface="Arial" pitchFamily="34" charset="0"/>
              </a:rPr>
              <a:t>Particle and Fibre Toxicology, 2010, 7:20 (11 pp)</a:t>
            </a:r>
          </a:p>
          <a:p>
            <a:r>
              <a:rPr lang="en-US" altLang="en-US" smtClean="0">
                <a:latin typeface="Calibri" pitchFamily="34" charset="0"/>
              </a:rPr>
              <a:t>Intestinal dendritic cells: </a:t>
            </a:r>
            <a:r>
              <a:rPr lang="en-US" altLang="en-US" smtClean="0">
                <a:latin typeface="Arial" pitchFamily="34" charset="0"/>
              </a:rPr>
              <a:t>Nanotoxicology, 2010 Early Online, DOI: 10.3109/17435390.2010.506957</a:t>
            </a:r>
          </a:p>
          <a:p>
            <a:r>
              <a:rPr lang="en-US" altLang="en-US" smtClean="0">
                <a:latin typeface="Arial" pitchFamily="34" charset="0"/>
              </a:rPr>
              <a:t>Cytotoxic: Nanotoxicology, 2009 3(4): 355-364</a:t>
            </a:r>
          </a:p>
          <a:p>
            <a:r>
              <a:rPr lang="en-US" altLang="en-US" smtClean="0">
                <a:latin typeface="Arial" pitchFamily="34" charset="0"/>
              </a:rPr>
              <a:t>DNA damage: Nanotoxicology, 2009 3(4): 355-364</a:t>
            </a:r>
          </a:p>
          <a:p>
            <a:r>
              <a:rPr lang="en-US" altLang="en-US" smtClean="0">
                <a:latin typeface="Arial" pitchFamily="34" charset="0"/>
              </a:rPr>
              <a:t>Genotoxicity: Environ Health Perspect 117(5), 703-708 May 2009</a:t>
            </a:r>
          </a:p>
          <a:p>
            <a:endParaRPr lang="en-US" altLang="en-US" smtClean="0">
              <a:latin typeface="Calibri" pitchFamily="34" charset="0"/>
            </a:endParaRPr>
          </a:p>
          <a:p>
            <a:endParaRPr lang="en-US" altLang="en-US" smtClean="0">
              <a:latin typeface="Arial" pitchFamily="34" charset="0"/>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9E42FE5F-86B4-4289-BEB2-1D659D5A7946}" type="slidenum">
              <a:rPr lang="en-US" altLang="en-US" smtClean="0"/>
              <a:pPr eaLnBrk="1" hangingPunct="1">
                <a:spcBef>
                  <a:spcPct val="0"/>
                </a:spcBef>
              </a:pPr>
              <a:t>44</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early peaks here are from someone lighting up a cigarette on site. There are lots of confounding sources of nanoparticles on a construction site.</a:t>
            </a:r>
            <a:endParaRPr lang="en-US" dirty="0"/>
          </a:p>
        </p:txBody>
      </p:sp>
      <p:sp>
        <p:nvSpPr>
          <p:cNvPr id="4" name="Slide Number Placeholder 3"/>
          <p:cNvSpPr>
            <a:spLocks noGrp="1"/>
          </p:cNvSpPr>
          <p:nvPr>
            <p:ph type="sldNum" sz="quarter" idx="10"/>
          </p:nvPr>
        </p:nvSpPr>
        <p:spPr/>
        <p:txBody>
          <a:bodyPr/>
          <a:lstStyle/>
          <a:p>
            <a:pPr>
              <a:defRPr/>
            </a:pPr>
            <a:fld id="{0F4EB76B-2538-4746-85FB-9AE72A6F7BF9}" type="slidenum">
              <a:rPr lang="en-US" altLang="en-US" smtClean="0"/>
              <a:pPr>
                <a:defRPr/>
              </a:pPr>
              <a:t>47</a:t>
            </a:fld>
            <a:endParaRPr lang="en-US" altLang="en-US"/>
          </a:p>
        </p:txBody>
      </p:sp>
    </p:spTree>
    <p:extLst>
      <p:ext uri="{BB962C8B-B14F-4D97-AF65-F5344CB8AC3E}">
        <p14:creationId xmlns:p14="http://schemas.microsoft.com/office/powerpoint/2010/main" val="3452842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EA4AE714-0F4C-4D82-99EC-FF4D898C2F16}" type="slidenum">
              <a:rPr lang="en-US" altLang="en-US" smtClean="0"/>
              <a:pPr eaLnBrk="1" hangingPunct="1">
                <a:spcBef>
                  <a:spcPct val="0"/>
                </a:spcBef>
              </a:pPr>
              <a:t>49</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the manufacturer</a:t>
            </a:r>
            <a:endParaRPr lang="en-US" dirty="0"/>
          </a:p>
        </p:txBody>
      </p:sp>
      <p:sp>
        <p:nvSpPr>
          <p:cNvPr id="4" name="Slide Number Placeholder 3"/>
          <p:cNvSpPr>
            <a:spLocks noGrp="1"/>
          </p:cNvSpPr>
          <p:nvPr>
            <p:ph type="sldNum" sz="quarter" idx="10"/>
          </p:nvPr>
        </p:nvSpPr>
        <p:spPr/>
        <p:txBody>
          <a:bodyPr/>
          <a:lstStyle/>
          <a:p>
            <a:pPr>
              <a:defRPr/>
            </a:pPr>
            <a:fld id="{0F4EB76B-2538-4746-85FB-9AE72A6F7BF9}" type="slidenum">
              <a:rPr lang="en-US" altLang="en-US" smtClean="0"/>
              <a:pPr>
                <a:defRPr/>
              </a:pPr>
              <a:t>50</a:t>
            </a:fld>
            <a:endParaRPr lang="en-US" altLang="en-US"/>
          </a:p>
        </p:txBody>
      </p:sp>
    </p:spTree>
    <p:extLst>
      <p:ext uri="{BB962C8B-B14F-4D97-AF65-F5344CB8AC3E}">
        <p14:creationId xmlns:p14="http://schemas.microsoft.com/office/powerpoint/2010/main" val="379569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pPr eaLnBrk="1" hangingPunct="1">
              <a:spcBef>
                <a:spcPct val="0"/>
              </a:spcBef>
            </a:pPr>
            <a:r>
              <a:rPr lang="en-US" altLang="en-US" smtClean="0">
                <a:latin typeface="Arial" pitchFamily="34" charset="0"/>
              </a:rPr>
              <a:t>Adapted from http://www.cdc.gov/niosh/topics/ctrlbanding/images/hierarchy_of_controls.jpg</a:t>
            </a:r>
          </a:p>
          <a:p>
            <a:pPr eaLnBrk="1" hangingPunct="1">
              <a:spcBef>
                <a:spcPct val="0"/>
              </a:spcBef>
            </a:pPr>
            <a:endParaRPr lang="en-US" altLang="en-US" smtClean="0">
              <a:latin typeface="Arial" pitchFamily="34" charset="0"/>
            </a:endParaRPr>
          </a:p>
          <a:p>
            <a:pPr eaLnBrk="1" hangingPunct="1">
              <a:spcBef>
                <a:spcPct val="0"/>
              </a:spcBef>
            </a:pPr>
            <a:r>
              <a:rPr lang="en-US" altLang="en-US" smtClean="0">
                <a:latin typeface="Arial" pitchFamily="34" charset="0"/>
              </a:rPr>
              <a:t>This graphics shows the industrial hygiene hierarchy of controls.  Controls are listed in decreasing order of preference.  Modification, containment and ventilation are considered engineering controls and will be discussed in this presentation.  Elimination and substitution were previously discussed and are preferred over engineering controls.  Work practices, or administrative controls, and personal protective equipment are less desirable controls than engineering controls and will be discussed in the near future.</a:t>
            </a: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B0D42FA4-DFE9-4930-A1BD-127000550676}" type="slidenum">
              <a:rPr lang="en-US" altLang="en-US" smtClean="0"/>
              <a:pPr eaLnBrk="1" hangingPunct="1">
                <a:spcBef>
                  <a:spcPct val="0"/>
                </a:spcBef>
              </a:pPr>
              <a:t>60</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smtClean="0">
                <a:latin typeface="Arial" pitchFamily="34" charset="0"/>
              </a:rPr>
              <a:t>Trainer Notes:</a:t>
            </a:r>
          </a:p>
          <a:p>
            <a:endParaRPr lang="en-US" altLang="en-US" b="1" u="sng" smtClean="0">
              <a:latin typeface="Arial" pitchFamily="34" charset="0"/>
            </a:endParaRPr>
          </a:p>
          <a:p>
            <a:r>
              <a:rPr lang="en-US" altLang="en-US" smtClean="0">
                <a:latin typeface="Arial" pitchFamily="34" charset="0"/>
              </a:rPr>
              <a:t>[Ask the question and allow time for discussion.]</a:t>
            </a:r>
          </a:p>
          <a:p>
            <a:endParaRPr lang="en-US" altLang="en-US" smtClean="0">
              <a:latin typeface="Arial" pitchFamily="34" charset="0"/>
            </a:endParaRPr>
          </a:p>
          <a:p>
            <a:r>
              <a:rPr lang="en-US" altLang="en-US" smtClean="0">
                <a:latin typeface="Arial" pitchFamily="34" charset="0"/>
              </a:rPr>
              <a:t>How do we actually apply the hierarchy of controls to engineered nanoparticles?</a:t>
            </a:r>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85B21286-30E1-4793-B865-467528C0A1A1}" type="slidenum">
              <a:rPr lang="en-US" altLang="en-US" smtClean="0"/>
              <a:pPr eaLnBrk="1" hangingPunct="1">
                <a:spcBef>
                  <a:spcPct val="0"/>
                </a:spcBef>
              </a:pPr>
              <a:t>61</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endParaRPr lang="en-US" altLang="en-US" smtClean="0">
              <a:latin typeface="Arial" pitchFamily="34" charset="0"/>
            </a:endParaRPr>
          </a:p>
          <a:p>
            <a:r>
              <a:rPr lang="en-US" altLang="en-US" smtClean="0">
                <a:latin typeface="Arial" pitchFamily="34" charset="0"/>
              </a:rPr>
              <a:t>Elimination: Why would we eliminate nanoparticles? Why is this the least practical control approach?</a:t>
            </a:r>
          </a:p>
          <a:p>
            <a:endParaRPr lang="en-US" altLang="en-US" smtClean="0">
              <a:latin typeface="Arial" pitchFamily="34" charset="0"/>
            </a:endParaRPr>
          </a:p>
          <a:p>
            <a:r>
              <a:rPr lang="en-US" altLang="en-US" smtClean="0">
                <a:latin typeface="Arial" pitchFamily="34" charset="0"/>
              </a:rPr>
              <a:t>[These are important questions because engineered nanoparticles have obviously been added because they provide some added capability to the product that will go away if the nanoparticles are eliminated. Consider generating a discussion and writing the answers on the board. They might include:</a:t>
            </a:r>
          </a:p>
          <a:p>
            <a:endParaRPr lang="en-US" altLang="en-US" smtClean="0">
              <a:latin typeface="Arial" pitchFamily="34" charset="0"/>
            </a:endParaRPr>
          </a:p>
          <a:p>
            <a:pPr>
              <a:buFontTx/>
              <a:buAutoNum type="arabicPeriod"/>
            </a:pPr>
            <a:r>
              <a:rPr lang="en-US" altLang="en-US" smtClean="0">
                <a:latin typeface="Arial" pitchFamily="34" charset="0"/>
              </a:rPr>
              <a:t>Evaluation showed that the product released nanoparticles into the environment.</a:t>
            </a:r>
          </a:p>
          <a:p>
            <a:pPr>
              <a:buFontTx/>
              <a:buAutoNum type="arabicPeriod"/>
            </a:pPr>
            <a:r>
              <a:rPr lang="en-US" altLang="en-US" smtClean="0">
                <a:latin typeface="Arial" pitchFamily="34" charset="0"/>
              </a:rPr>
              <a:t>The added benefits were just marginal and the unknown risks weren’t acceptable.</a:t>
            </a:r>
          </a:p>
          <a:p>
            <a:pPr>
              <a:buFontTx/>
              <a:buAutoNum type="arabicPeriod"/>
            </a:pPr>
            <a:r>
              <a:rPr lang="en-US" altLang="en-US" smtClean="0">
                <a:latin typeface="Arial" pitchFamily="34" charset="0"/>
              </a:rPr>
              <a:t>Health complaints were being received from users of the product that may have been associated with the nano-sized component.]</a:t>
            </a:r>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599C7D8-CA27-4B1F-99C2-D8FA2D7CE55B}" type="slidenum">
              <a:rPr lang="en-US" altLang="en-US" smtClean="0"/>
              <a:pPr eaLnBrk="1" hangingPunct="1">
                <a:spcBef>
                  <a:spcPct val="0"/>
                </a:spcBef>
              </a:pPr>
              <a:t>62</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[Ask these questions and try to generate a response before moving to the answer.]</a:t>
            </a:r>
          </a:p>
          <a:p>
            <a:endParaRPr lang="en-US" altLang="en-US" smtClean="0">
              <a:latin typeface="Arial" pitchFamily="34" charset="0"/>
            </a:endParaRPr>
          </a:p>
          <a:p>
            <a:r>
              <a:rPr lang="en-US" altLang="en-US" smtClean="0">
                <a:latin typeface="Arial" pitchFamily="34" charset="0"/>
              </a:rPr>
              <a:t>Is substitution more likely than elimination?</a:t>
            </a:r>
          </a:p>
          <a:p>
            <a:endParaRPr lang="en-US" altLang="en-US" smtClean="0">
              <a:latin typeface="Arial" pitchFamily="34" charset="0"/>
            </a:endParaRPr>
          </a:p>
          <a:p>
            <a:r>
              <a:rPr lang="en-US" altLang="en-US" smtClean="0">
                <a:latin typeface="Arial" pitchFamily="34" charset="0"/>
              </a:rPr>
              <a:t>What are possible difficulties with substitution?</a:t>
            </a:r>
          </a:p>
          <a:p>
            <a:endParaRPr lang="en-US" altLang="en-US" smtClean="0">
              <a:latin typeface="Arial" pitchFamily="34" charset="0"/>
            </a:endParaRP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75C81F0-B8CE-44D1-BE70-C71BF84CAB49}" type="slidenum">
              <a:rPr lang="en-US" altLang="en-US" smtClean="0"/>
              <a:pPr eaLnBrk="1" hangingPunct="1">
                <a:spcBef>
                  <a:spcPct val="0"/>
                </a:spcBef>
              </a:pPr>
              <a:t>63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Arial" pitchFamily="34" charset="0"/>
                <a:ea typeface="MS PGothic" pitchFamily="34" charset="-128"/>
              </a:defRPr>
            </a:lvl1pPr>
            <a:lvl2pPr marL="708025" indent="-271463" defTabSz="915988" eaLnBrk="0" hangingPunct="0">
              <a:spcBef>
                <a:spcPct val="30000"/>
              </a:spcBef>
              <a:defRPr sz="1200">
                <a:solidFill>
                  <a:schemeClr val="tx1"/>
                </a:solidFill>
                <a:latin typeface="Arial" pitchFamily="34" charset="0"/>
                <a:ea typeface="MS PGothic" pitchFamily="34" charset="-128"/>
              </a:defRPr>
            </a:lvl2pPr>
            <a:lvl3pPr marL="1090613" indent="-217488" defTabSz="915988" eaLnBrk="0" hangingPunct="0">
              <a:spcBef>
                <a:spcPct val="30000"/>
              </a:spcBef>
              <a:defRPr sz="1200">
                <a:solidFill>
                  <a:schemeClr val="tx1"/>
                </a:solidFill>
                <a:latin typeface="Arial" pitchFamily="34" charset="0"/>
                <a:ea typeface="MS PGothic" pitchFamily="34" charset="-128"/>
              </a:defRPr>
            </a:lvl3pPr>
            <a:lvl4pPr marL="1527175" indent="-217488" defTabSz="915988" eaLnBrk="0" hangingPunct="0">
              <a:spcBef>
                <a:spcPct val="30000"/>
              </a:spcBef>
              <a:defRPr sz="1200">
                <a:solidFill>
                  <a:schemeClr val="tx1"/>
                </a:solidFill>
                <a:latin typeface="Arial" pitchFamily="34" charset="0"/>
                <a:ea typeface="MS PGothic" pitchFamily="34" charset="-128"/>
              </a:defRPr>
            </a:lvl4pPr>
            <a:lvl5pPr marL="1963738" indent="-217488" defTabSz="915988" eaLnBrk="0" hangingPunct="0">
              <a:spcBef>
                <a:spcPct val="30000"/>
              </a:spcBef>
              <a:defRPr sz="1200">
                <a:solidFill>
                  <a:schemeClr val="tx1"/>
                </a:solidFill>
                <a:latin typeface="Arial" pitchFamily="34" charset="0"/>
                <a:ea typeface="MS PGothic" pitchFamily="34" charset="-128"/>
              </a:defRPr>
            </a:lvl5pPr>
            <a:lvl6pPr marL="24209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6pPr>
            <a:lvl7pPr marL="28781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7pPr>
            <a:lvl8pPr marL="33353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8pPr>
            <a:lvl9pPr marL="3792538" indent="-217488" defTabSz="91598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CAB10F02-F0D8-4EBF-87BE-4CD87E1D88DB}" type="slidenum">
              <a:rPr lang="en-US" altLang="en-US" smtClean="0">
                <a:solidFill>
                  <a:srgbClr val="000000"/>
                </a:solidFill>
                <a:latin typeface="Times New Roman" pitchFamily="18" charset="0"/>
              </a:rPr>
              <a:pPr eaLnBrk="1" hangingPunct="1">
                <a:spcBef>
                  <a:spcPct val="0"/>
                </a:spcBef>
              </a:pPr>
              <a:t>6</a:t>
            </a:fld>
            <a:endParaRPr lang="en-US" altLang="en-US" smtClean="0">
              <a:solidFill>
                <a:srgbClr val="000000"/>
              </a:solidFill>
              <a:latin typeface="Times New Roman" pitchFamily="18" charset="0"/>
            </a:endParaRPr>
          </a:p>
        </p:txBody>
      </p:sp>
      <p:sp>
        <p:nvSpPr>
          <p:cNvPr id="171011" name="Rectangle 2"/>
          <p:cNvSpPr>
            <a:spLocks noGrp="1" noRot="1" noChangeAspect="1" noChangeArrowheads="1" noTextEdit="1"/>
          </p:cNvSpPr>
          <p:nvPr>
            <p:ph type="sldImg"/>
          </p:nvPr>
        </p:nvSpPr>
        <p:spPr>
          <a:xfrm>
            <a:off x="1106488" y="696913"/>
            <a:ext cx="4646612" cy="3486150"/>
          </a:xfrm>
          <a:ln/>
        </p:spPr>
      </p:sp>
      <p:sp>
        <p:nvSpPr>
          <p:cNvPr id="171012" name="Rectangle 3"/>
          <p:cNvSpPr>
            <a:spLocks noGrp="1" noChangeArrowheads="1"/>
          </p:cNvSpPr>
          <p:nvPr>
            <p:ph type="body" idx="1"/>
          </p:nvPr>
        </p:nvSpPr>
        <p:spPr>
          <a:xfrm>
            <a:off x="915988" y="4416425"/>
            <a:ext cx="50260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First of all I would like to define nanotechnology. The NNI definition includes three features: nanoscale, unique properties and engineered. Since information about behavior of nanoscale particles can provide with information about engineered particles in my talk I will include description of research that NIOSH conducts about ultrafine particulate.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smtClean="0">
                <a:latin typeface="Arial" pitchFamily="34" charset="0"/>
              </a:rPr>
              <a:t>Trainer Notes:</a:t>
            </a:r>
          </a:p>
          <a:p>
            <a:endParaRPr lang="en-US" altLang="en-US" b="1" u="sng" smtClean="0">
              <a:latin typeface="Arial" pitchFamily="34" charset="0"/>
            </a:endParaRPr>
          </a:p>
          <a:p>
            <a:r>
              <a:rPr lang="en-US" altLang="en-US" smtClean="0">
                <a:latin typeface="Arial" pitchFamily="34" charset="0"/>
              </a:rPr>
              <a:t>Substitution isn’t as easy as it sounds.</a:t>
            </a:r>
          </a:p>
          <a:p>
            <a:endParaRPr lang="en-US" altLang="en-US" smtClean="0">
              <a:latin typeface="Arial" pitchFamily="34" charset="0"/>
            </a:endParaRPr>
          </a:p>
          <a:p>
            <a:r>
              <a:rPr lang="en-US" altLang="en-US" smtClean="0">
                <a:latin typeface="Arial" pitchFamily="34" charset="0"/>
              </a:rPr>
              <a:t>[It isn’t necessary to review all of these chemicals. The main point is to show that replacing Stoddard solvent in the seventies because it was a fire hazard with chlorofluorocarbons that aren’t flammable led to ozone depletion. They were banned in 1978 and replaced with methylene chloride, which turned out to be a carcinogen, etc.]</a:t>
            </a:r>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8F2FECF6-98DE-495A-9E12-A5959D64B48D}" type="slidenum">
              <a:rPr lang="en-US" altLang="en-US" smtClean="0"/>
              <a:pPr eaLnBrk="1" hangingPunct="1">
                <a:spcBef>
                  <a:spcPct val="0"/>
                </a:spcBef>
              </a:pPr>
              <a:t>64</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From the manufacturer’s announcement: </a:t>
            </a:r>
            <a:r>
              <a:rPr lang="en-US" altLang="en-US" dirty="0" err="1" smtClean="0">
                <a:latin typeface="Arial" pitchFamily="34" charset="0"/>
              </a:rPr>
              <a:t>Nano</a:t>
            </a:r>
            <a:r>
              <a:rPr lang="en-US" altLang="en-US" dirty="0" smtClean="0">
                <a:latin typeface="Arial" pitchFamily="34" charset="0"/>
              </a:rPr>
              <a:t> Labs Corp. (OTCQB:CTLE) is pleased to present the industry with promising test results relating to a proprietary nanotechnology which replaces commercial gasoline.</a:t>
            </a:r>
          </a:p>
          <a:p>
            <a:r>
              <a:rPr lang="en-US" altLang="en-US" dirty="0" smtClean="0">
                <a:latin typeface="Arial" pitchFamily="34" charset="0"/>
              </a:rPr>
              <a:t>The Company has successfully tested their Nanotechnology Gasoline (NG). The technology combines 60% commercial grade gasoline with 40% ordinary drinking water plus the Company’</a:t>
            </a:r>
            <a:r>
              <a:rPr lang="en-US" altLang="ja-JP" dirty="0" smtClean="0">
                <a:latin typeface="Arial" pitchFamily="34" charset="0"/>
              </a:rPr>
              <a:t>s proprietary nanotechnology. The result may mean an alternative to existing additives, like Ethanol, MTBE, Benzene, Methanol, and Aromatics additives that are harmful to the environment.</a:t>
            </a:r>
          </a:p>
          <a:p>
            <a:r>
              <a:rPr lang="en-US" altLang="en-US" dirty="0" smtClean="0">
                <a:latin typeface="Arial" pitchFamily="34" charset="0"/>
              </a:rPr>
              <a:t>The Company has replaced 40% of gasoline with water and nanotechnology which thereby dramatically reduces the need of gasoline by over a third, thereby increasing fuel efficiency and reducing environmental emissions.</a:t>
            </a:r>
          </a:p>
          <a:p>
            <a:r>
              <a:rPr lang="en-US" altLang="en-US" dirty="0" smtClean="0">
                <a:latin typeface="Arial" pitchFamily="34" charset="0"/>
              </a:rPr>
              <a:t>The Company reports that five gasoline mixtures were successfully tested; the tests were repeated three times over a period of thirteen months.</a:t>
            </a:r>
          </a:p>
          <a:p>
            <a:r>
              <a:rPr lang="en-US" altLang="en-US" dirty="0" smtClean="0">
                <a:latin typeface="Arial" pitchFamily="34" charset="0"/>
              </a:rPr>
              <a:t>“</a:t>
            </a:r>
            <a:r>
              <a:rPr lang="en-US" altLang="ja-JP" dirty="0" smtClean="0">
                <a:latin typeface="Arial" pitchFamily="34" charset="0"/>
              </a:rPr>
              <a:t>Our new </a:t>
            </a:r>
            <a:r>
              <a:rPr lang="en-US" altLang="ja-JP" dirty="0" err="1" smtClean="0">
                <a:latin typeface="Arial" pitchFamily="34" charset="0"/>
              </a:rPr>
              <a:t>nano</a:t>
            </a:r>
            <a:r>
              <a:rPr lang="en-US" altLang="ja-JP" dirty="0" smtClean="0">
                <a:latin typeface="Arial" pitchFamily="34" charset="0"/>
              </a:rPr>
              <a:t> gasoline mixture combines our technology with normal tap water and gasoline which does not separate. In fact, it has remained intact after many months of testing. Also, the </a:t>
            </a:r>
            <a:r>
              <a:rPr lang="en-US" altLang="ja-JP" dirty="0" err="1" smtClean="0">
                <a:latin typeface="Arial" pitchFamily="34" charset="0"/>
              </a:rPr>
              <a:t>nano</a:t>
            </a:r>
            <a:r>
              <a:rPr lang="en-US" altLang="ja-JP" dirty="0" smtClean="0">
                <a:latin typeface="Arial" pitchFamily="34" charset="0"/>
              </a:rPr>
              <a:t> fuel does not freeze at temperatures of minus 40 degrees Celsius,</a:t>
            </a:r>
            <a:r>
              <a:rPr lang="en-US" altLang="en-US" dirty="0" smtClean="0">
                <a:latin typeface="Arial" pitchFamily="34" charset="0"/>
              </a:rPr>
              <a:t>”</a:t>
            </a:r>
            <a:r>
              <a:rPr lang="en-US" altLang="ja-JP" dirty="0" smtClean="0">
                <a:latin typeface="Arial" pitchFamily="34" charset="0"/>
              </a:rPr>
              <a:t> states Dr. Victor </a:t>
            </a:r>
            <a:r>
              <a:rPr lang="en-US" altLang="ja-JP" dirty="0" err="1" smtClean="0">
                <a:latin typeface="Arial" pitchFamily="34" charset="0"/>
              </a:rPr>
              <a:t>Castano</a:t>
            </a:r>
            <a:r>
              <a:rPr lang="en-US" altLang="ja-JP" dirty="0" smtClean="0">
                <a:latin typeface="Arial" pitchFamily="34" charset="0"/>
              </a:rPr>
              <a:t>, Chief Innovations Officer of </a:t>
            </a:r>
            <a:r>
              <a:rPr lang="en-US" altLang="ja-JP" dirty="0" err="1" smtClean="0">
                <a:latin typeface="Arial" pitchFamily="34" charset="0"/>
              </a:rPr>
              <a:t>Nano</a:t>
            </a:r>
            <a:r>
              <a:rPr lang="en-US" altLang="ja-JP" dirty="0" smtClean="0">
                <a:latin typeface="Arial" pitchFamily="34" charset="0"/>
              </a:rPr>
              <a:t> Labs. </a:t>
            </a:r>
            <a:r>
              <a:rPr lang="en-US" altLang="en-US" dirty="0" smtClean="0">
                <a:latin typeface="Arial" pitchFamily="34" charset="0"/>
              </a:rPr>
              <a:t>“</a:t>
            </a:r>
            <a:r>
              <a:rPr lang="en-US" altLang="ja-JP" dirty="0" smtClean="0">
                <a:latin typeface="Arial" pitchFamily="34" charset="0"/>
              </a:rPr>
              <a:t>This is by far one of the most interesting projects our teams are working on right now, a game changer in the energy sector.</a:t>
            </a:r>
            <a:r>
              <a:rPr lang="en-US" altLang="en-US" dirty="0" smtClean="0">
                <a:latin typeface="Arial" pitchFamily="34" charset="0"/>
              </a:rPr>
              <a:t>”</a:t>
            </a:r>
            <a:endParaRPr lang="en-US" altLang="ja-JP" dirty="0" smtClean="0">
              <a:latin typeface="Arial" pitchFamily="34" charset="0"/>
            </a:endParaRPr>
          </a:p>
          <a:p>
            <a:r>
              <a:rPr lang="en-US" altLang="en-US" dirty="0" smtClean="0">
                <a:latin typeface="Arial" pitchFamily="34" charset="0"/>
              </a:rPr>
              <a:t>- See more at: http://nanolabs.us/press-releases/nano-labs-announces-promising-developments-in-nanotechnology-gasoline/#sthash.bff7gkMv.dpuf</a:t>
            </a: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5105D386-7EF4-45B7-A9B3-D47D9FDC564F}" type="slidenum">
              <a:rPr lang="en-US" altLang="en-US" smtClean="0"/>
              <a:pPr eaLnBrk="1" hangingPunct="1">
                <a:spcBef>
                  <a:spcPct val="0"/>
                </a:spcBef>
              </a:pPr>
              <a:t>65</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[Ask the question.] “What modifications could we make to a process to reduce airborne nanoparticles?”</a:t>
            </a:r>
          </a:p>
          <a:p>
            <a:endParaRPr lang="en-US" altLang="en-US" smtClean="0">
              <a:latin typeface="Arial" pitchFamily="34" charset="0"/>
            </a:endParaRPr>
          </a:p>
          <a:p>
            <a:r>
              <a:rPr lang="en-US" altLang="en-US" smtClean="0">
                <a:latin typeface="Arial" pitchFamily="34" charset="0"/>
              </a:rPr>
              <a:t>[The next slide answers this: keeping raw materials wet, if possible, can make a major difference.]</a:t>
            </a:r>
          </a:p>
          <a:p>
            <a:endParaRPr lang="en-US" altLang="en-US" smtClean="0">
              <a:latin typeface="Arial" pitchFamily="34" charset="0"/>
            </a:endParaRPr>
          </a:p>
          <a:p>
            <a:endParaRPr lang="en-US" altLang="en-US" smtClean="0">
              <a:latin typeface="Arial" pitchFamily="34" charset="0"/>
            </a:endParaRPr>
          </a:p>
          <a:p>
            <a:endParaRPr lang="en-US" altLang="en-US" smtClean="0">
              <a:latin typeface="Arial" pitchFamily="34" charset="0"/>
            </a:endParaRPr>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9F38D3A-1B33-4700-A623-0F8796409A34}" type="slidenum">
              <a:rPr lang="en-US" altLang="en-US" smtClean="0"/>
              <a:pPr eaLnBrk="1" hangingPunct="1">
                <a:spcBef>
                  <a:spcPct val="0"/>
                </a:spcBef>
              </a:pPr>
              <a:t>66</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05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B0EAF0A8-30C3-4DA7-AB3A-88A287FF46B5}" type="slidenum">
              <a:rPr lang="en-US" altLang="en-US" smtClean="0"/>
              <a:pPr eaLnBrk="1" hangingPunct="1">
                <a:spcBef>
                  <a:spcPct val="0"/>
                </a:spcBef>
              </a:pPr>
              <a:t>67</a:t>
            </a:fld>
            <a:endParaRPr lang="en-US" altLang="en-US" smtClean="0"/>
          </a:p>
        </p:txBody>
      </p:sp>
      <p:sp>
        <p:nvSpPr>
          <p:cNvPr id="208899" name="Rectangle 2"/>
          <p:cNvSpPr>
            <a:spLocks noGrp="1" noRot="1" noChangeAspect="1" noChangeArrowheads="1" noTextEdit="1"/>
          </p:cNvSpPr>
          <p:nvPr>
            <p:ph type="sldImg"/>
          </p:nvPr>
        </p:nvSpPr>
        <p:spPr>
          <a:xfrm>
            <a:off x="1771650" y="704850"/>
            <a:ext cx="3219450" cy="2414588"/>
          </a:xfrm>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This slide is courtesy of Sally Tinkle at NIEHS.</a:t>
            </a:r>
            <a:r>
              <a:rPr lang="en-US" altLang="en-US" baseline="0" dirty="0" smtClean="0">
                <a:latin typeface="Arial" pitchFamily="34" charset="0"/>
              </a:rPr>
              <a:t> </a:t>
            </a:r>
            <a:r>
              <a:rPr lang="en-US" altLang="en-US" dirty="0" err="1" smtClean="0">
                <a:latin typeface="Arial" pitchFamily="34" charset="0"/>
              </a:rPr>
              <a:t>Fullerines</a:t>
            </a:r>
            <a:r>
              <a:rPr lang="en-US" altLang="en-US" dirty="0" smtClean="0">
                <a:latin typeface="Arial" pitchFamily="34" charset="0"/>
              </a:rPr>
              <a:t>, Bucky Balls C-60 named after Buckminster Fuller, the creator of the Geodesic Dome. But this work by Sayes and colleagues in 2004 shows that there is a clear difference in the uptake of the same unit if there are surface modifications, in this case, the addition of hydroxyl groups. Note the activity in the lungs for the </a:t>
            </a:r>
            <a:r>
              <a:rPr lang="en-US" altLang="en-US" dirty="0" err="1" smtClean="0">
                <a:latin typeface="Arial" pitchFamily="34" charset="0"/>
              </a:rPr>
              <a:t>Fullerines</a:t>
            </a:r>
            <a:r>
              <a:rPr lang="en-US" altLang="en-US" dirty="0" smtClean="0">
                <a:latin typeface="Arial" pitchFamily="34" charset="0"/>
              </a:rP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Ask the question: “What are some examples of containment for nanoparticles?” The class should be able to give you some examples.</a:t>
            </a:r>
          </a:p>
          <a:p>
            <a:endParaRPr lang="en-US" altLang="en-US" smtClean="0">
              <a:latin typeface="Arial" pitchFamily="34" charset="0"/>
            </a:endParaRPr>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FA393BB4-8E46-4CC7-88D6-0CCBB9F60A3D}" type="slidenum">
              <a:rPr lang="en-US" altLang="en-US" smtClean="0"/>
              <a:pPr eaLnBrk="1" hangingPunct="1">
                <a:spcBef>
                  <a:spcPct val="0"/>
                </a:spcBef>
              </a:pPr>
              <a:t>68</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dirty="0" smtClean="0">
                <a:latin typeface="Arial" pitchFamily="34" charset="0"/>
              </a:rPr>
              <a:t>Trainer Notes:</a:t>
            </a:r>
          </a:p>
          <a:p>
            <a:endParaRPr lang="en-US" altLang="en-US" dirty="0" smtClean="0">
              <a:latin typeface="Arial" pitchFamily="34" charset="0"/>
            </a:endParaRPr>
          </a:p>
          <a:p>
            <a:r>
              <a:rPr lang="en-US" altLang="en-US" dirty="0" smtClean="0">
                <a:latin typeface="Arial" pitchFamily="34" charset="0"/>
              </a:rPr>
              <a:t>These furnaces are used to produce carbon nanotubes and are enclosed while production is underway. </a:t>
            </a: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B9E97DE-DC67-4EDC-952F-6E654C6A5F25}" type="slidenum">
              <a:rPr lang="en-US" altLang="en-US" smtClean="0"/>
              <a:pPr eaLnBrk="1" hangingPunct="1">
                <a:spcBef>
                  <a:spcPct val="0"/>
                </a:spcBef>
              </a:pPr>
              <a:t>69</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[This shows the ventilation pulling from all of the furnaces up through a high-efficiency filter and then outside.]</a:t>
            </a: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878AFFA9-8C69-423A-A6F9-FBAF5AC723AC}" type="slidenum">
              <a:rPr lang="en-US" altLang="en-US" smtClean="0"/>
              <a:pPr eaLnBrk="1" hangingPunct="1">
                <a:spcBef>
                  <a:spcPct val="0"/>
                </a:spcBef>
              </a:pPr>
              <a:t>70</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Gloveboxes are a type of containment that can contain work with raw nanoparticles. Point out the 25 mm cassette pulling air inside the box to determine how much gets airborne.</a:t>
            </a:r>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402F4B63-FD75-4BA2-8A8A-57482D6DE470}" type="slidenum">
              <a:rPr lang="en-US" altLang="en-US" smtClean="0"/>
              <a:pPr eaLnBrk="1" hangingPunct="1">
                <a:spcBef>
                  <a:spcPct val="0"/>
                </a:spcBef>
              </a:pPr>
              <a:t>71</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endParaRPr lang="en-US" altLang="en-US" smtClean="0">
              <a:latin typeface="Arial" pitchFamily="34" charset="0"/>
            </a:endParaRPr>
          </a:p>
          <a:p>
            <a:r>
              <a:rPr lang="en-US" altLang="en-US" smtClean="0">
                <a:latin typeface="Arial" pitchFamily="34" charset="0"/>
              </a:rPr>
              <a:t>[Again, reiterate that we are moving from more protective to less protective as we move down the hierarchy.]</a:t>
            </a: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D38EDE9-31E8-42F6-9115-9AF73D8467C8}" type="slidenum">
              <a:rPr lang="en-US" altLang="en-US" smtClean="0"/>
              <a:pPr eaLnBrk="1" hangingPunct="1">
                <a:spcBef>
                  <a:spcPct val="0"/>
                </a:spcBef>
              </a:pPr>
              <a:t>72</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endParaRPr lang="en-US" altLang="en-US" smtClean="0">
              <a:latin typeface="Arial" pitchFamily="34" charset="0"/>
            </a:endParaRPr>
          </a:p>
          <a:p>
            <a:r>
              <a:rPr lang="en-US" altLang="en-US" smtClean="0">
                <a:latin typeface="Arial" pitchFamily="34" charset="0"/>
              </a:rPr>
              <a:t>[Again, reiterate that we are moving from more protective to less protective as we move down the hierarchy.]</a:t>
            </a:r>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0AD4BC71-A812-4FFA-BA9F-7F33F204188F}" type="slidenum">
              <a:rPr lang="en-US" altLang="en-US" smtClean="0"/>
              <a:pPr eaLnBrk="1" hangingPunct="1">
                <a:spcBef>
                  <a:spcPct val="0"/>
                </a:spcBef>
              </a:pPr>
              <a:t>75</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0AF695B8-3070-4678-A8FA-4175844D9C57}" type="slidenum">
              <a:rPr lang="en-US" altLang="en-US" sz="1200" smtClean="0"/>
              <a:pPr eaLnBrk="1" hangingPunct="1"/>
              <a:t>7</a:t>
            </a:fld>
            <a:endParaRPr lang="en-US" altLang="en-US" sz="120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This is a concept that many people don’t understand because it isn’t intuitive.  Most people when they think of filters, think of screens and assume that particles below a certain size naturally get through. This graph points out that the reason HEPA  is defined as a filter that is 99.97 percent efficient at a 0.3 micrometer Median Mass Aerodynamic Diameter. That is the toughest particle size to capture because it is too small to catch with impaction, but too large to operate by diffusion. It operates under Brownian Motion. Consequently, if you can capture particles of 0.3 micrometer dimension at 99.97% efficiency, you do better with larger particles and with smaller partlcles, as this graph indicates. </a:t>
            </a:r>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5864F016-4998-4765-8259-DBAAFDE3133B}" type="slidenum">
              <a:rPr lang="en-US" altLang="en-US" smtClean="0"/>
              <a:pPr eaLnBrk="1" hangingPunct="1">
                <a:spcBef>
                  <a:spcPct val="0"/>
                </a:spcBef>
              </a:pPr>
              <a:t>76</a:t>
            </a:fld>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Calibri" pitchFamily="34" charset="0"/>
              </a:rPr>
              <a:t> </a:t>
            </a:r>
            <a:r>
              <a:rPr lang="en-US" altLang="en-US" smtClean="0">
                <a:latin typeface="Arial" pitchFamily="34" charset="0"/>
              </a:rPr>
              <a:t>“</a:t>
            </a:r>
            <a:r>
              <a:rPr lang="en-US" altLang="ja-JP" smtClean="0">
                <a:latin typeface="Arial" pitchFamily="34" charset="0"/>
              </a:rPr>
              <a:t>80% of the workers</a:t>
            </a:r>
            <a:r>
              <a:rPr lang="en-US" altLang="en-US" smtClean="0">
                <a:latin typeface="Arial" pitchFamily="34" charset="0"/>
              </a:rPr>
              <a:t>’</a:t>
            </a:r>
            <a:r>
              <a:rPr lang="en-US" altLang="ja-JP" smtClean="0">
                <a:latin typeface="Arial" pitchFamily="34" charset="0"/>
              </a:rPr>
              <a:t> reps and 71% of the employers</a:t>
            </a:r>
            <a:r>
              <a:rPr lang="en-US" altLang="en-US" smtClean="0">
                <a:latin typeface="Arial" pitchFamily="34" charset="0"/>
              </a:rPr>
              <a:t>’</a:t>
            </a:r>
            <a:r>
              <a:rPr lang="en-US" altLang="ja-JP" smtClean="0">
                <a:latin typeface="Arial" pitchFamily="34" charset="0"/>
              </a:rPr>
              <a:t> representatives were not aware of the availability of nanomaterials and were ignorant as to whether they actually use nanomaterials at their workplace.</a:t>
            </a:r>
            <a:r>
              <a:rPr lang="en-US" altLang="en-US" smtClean="0">
                <a:latin typeface="Arial" pitchFamily="34" charset="0"/>
              </a:rPr>
              <a:t>”</a:t>
            </a:r>
            <a:r>
              <a:rPr lang="en-US" altLang="ja-JP" sz="1100" smtClean="0">
                <a:latin typeface="Calibri" pitchFamily="34" charset="0"/>
              </a:rPr>
              <a:t>Part of the inventory was a questionnaire set out by the FIEC and the EFBWW among their members in 24 European countries (hereafter called the 2009-survey). A strategic selection of 144 well-informed FIEC and EFBWW contact persons in the Member States resulted in 28 completed questionnaires from 14 European countries. Completeness was not pursued, as this would require a much more elaborate approach. by in-depth interviewing of construction employers and workers, architects, raw material, and product manufacturers as well as R&amp;D scientists, in total ca 45 interviewees from Western European countries and 5 from the USA and Canada.</a:t>
            </a:r>
            <a:endParaRPr lang="en-US" altLang="en-US" smtClean="0">
              <a:latin typeface="Arial" pitchFamily="34" charset="0"/>
            </a:endParaRPr>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30B73E1E-AF84-4427-B82F-28D22D04E5BC}" type="slidenum">
              <a:rPr lang="en-US" altLang="en-US" smtClean="0"/>
              <a:pPr eaLnBrk="1" hangingPunct="1">
                <a:spcBef>
                  <a:spcPct val="0"/>
                </a:spcBef>
              </a:pPr>
              <a:t>78</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NIOSH research.</a:t>
            </a:r>
            <a:endParaRPr lang="en-US" dirty="0"/>
          </a:p>
        </p:txBody>
      </p:sp>
      <p:sp>
        <p:nvSpPr>
          <p:cNvPr id="4" name="Slide Number Placeholder 3"/>
          <p:cNvSpPr>
            <a:spLocks noGrp="1"/>
          </p:cNvSpPr>
          <p:nvPr>
            <p:ph type="sldNum" sz="quarter" idx="10"/>
          </p:nvPr>
        </p:nvSpPr>
        <p:spPr/>
        <p:txBody>
          <a:bodyPr/>
          <a:lstStyle/>
          <a:p>
            <a:pPr>
              <a:defRPr/>
            </a:pPr>
            <a:fld id="{0F4EB76B-2538-4746-85FB-9AE72A6F7BF9}" type="slidenum">
              <a:rPr lang="en-US" altLang="en-US" smtClean="0"/>
              <a:pPr>
                <a:defRPr/>
              </a:pPr>
              <a:t>81</a:t>
            </a:fld>
            <a:endParaRPr lang="en-US" altLang="en-US"/>
          </a:p>
        </p:txBody>
      </p:sp>
    </p:spTree>
    <p:extLst>
      <p:ext uri="{BB962C8B-B14F-4D97-AF65-F5344CB8AC3E}">
        <p14:creationId xmlns:p14="http://schemas.microsoft.com/office/powerpoint/2010/main" val="1156998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Trainer Notes:</a:t>
            </a:r>
          </a:p>
          <a:p>
            <a:endParaRPr lang="en-US" altLang="en-US" smtClean="0">
              <a:latin typeface="Arial" pitchFamily="34" charset="0"/>
            </a:endParaRPr>
          </a:p>
          <a:p>
            <a:r>
              <a:rPr lang="en-US" altLang="en-US" smtClean="0">
                <a:latin typeface="Arial" pitchFamily="34" charset="0"/>
              </a:rPr>
              <a:t>This NIEHS guidance on training workers is in final form and available on the web.</a:t>
            </a:r>
          </a:p>
          <a:p>
            <a:endParaRPr lang="en-US" altLang="en-US" smtClean="0">
              <a:latin typeface="Arial" pitchFamily="34" charset="0"/>
            </a:endParaRPr>
          </a:p>
          <a:p>
            <a:endParaRPr lang="en-US" altLang="en-US" smtClean="0">
              <a:latin typeface="Arial" pitchFamily="34" charset="0"/>
            </a:endParaRPr>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24EAA666-995B-4C1A-8E55-A789AC734791}" type="slidenum">
              <a:rPr lang="en-US" altLang="en-US" smtClean="0"/>
              <a:pPr eaLnBrk="1" hangingPunct="1">
                <a:spcBef>
                  <a:spcPct val="0"/>
                </a:spcBef>
              </a:pPr>
              <a:t>84</a:t>
            </a:fld>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8C80A86F-CAB3-49F1-9679-5E4B2AA3535B}" type="slidenum">
              <a:rPr lang="en-US" altLang="en-US" smtClean="0"/>
              <a:pPr eaLnBrk="1" hangingPunct="1">
                <a:spcBef>
                  <a:spcPct val="0"/>
                </a:spcBef>
              </a:pPr>
              <a:t>91</a:t>
            </a:fld>
            <a:endParaRPr lang="en-US" alt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Trainer Notes:</a:t>
            </a:r>
          </a:p>
          <a:p>
            <a:pPr eaLnBrk="1" hangingPunct="1"/>
            <a:endParaRPr lang="en-US" altLang="en-US" smtClean="0">
              <a:latin typeface="Arial" pitchFamily="34" charset="0"/>
            </a:endParaRPr>
          </a:p>
          <a:p>
            <a:pPr eaLnBrk="1" hangingPunct="1"/>
            <a:r>
              <a:rPr lang="en-US" altLang="en-US" smtClean="0">
                <a:latin typeface="Arial" pitchFamily="34" charset="0"/>
              </a:rPr>
              <a:t>Try us out! Go to our site: http://www.elcosh.org or contact our Project Manager, Bruce Lippy:</a:t>
            </a:r>
          </a:p>
          <a:p>
            <a:pPr eaLnBrk="1" hangingPunct="1"/>
            <a:endParaRPr lang="en-US" altLang="en-US" smtClean="0">
              <a:latin typeface="Arial" pitchFamily="34" charset="0"/>
            </a:endParaRPr>
          </a:p>
          <a:p>
            <a:pPr eaLnBrk="1" hangingPunct="1"/>
            <a:r>
              <a:rPr lang="en-US" altLang="en-US" smtClean="0">
                <a:latin typeface="Arial" pitchFamily="34" charset="0"/>
              </a:rPr>
              <a:t>Office: 301-578-8500</a:t>
            </a:r>
          </a:p>
          <a:p>
            <a:pPr eaLnBrk="1" hangingPunct="1"/>
            <a:r>
              <a:rPr lang="en-US" altLang="en-US" smtClean="0">
                <a:latin typeface="Arial" pitchFamily="34" charset="0"/>
              </a:rPr>
              <a:t>Cell: 410-916-0359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D8E4C0A-EA84-4584-AE67-A8D723BB2AF9}" type="slidenum">
              <a:rPr lang="en-US" altLang="en-US" sz="1200" smtClean="0"/>
              <a:pPr eaLnBrk="1" hangingPunct="1"/>
              <a:t>8</a:t>
            </a:fld>
            <a:endParaRPr lang="en-US" altLang="en-US" sz="120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A572C21E-88D2-495D-BFD2-6EE2182819CC}" type="slidenum">
              <a:rPr lang="en-US" altLang="en-US" sz="1200" smtClean="0">
                <a:solidFill>
                  <a:srgbClr val="000000"/>
                </a:solidFill>
              </a:rPr>
              <a:pPr eaLnBrk="1" hangingPunct="1"/>
              <a:t>9</a:t>
            </a:fld>
            <a:endParaRPr lang="en-US" altLang="en-US" sz="12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4F0DAA50-C114-470F-8A7E-6A9C4F2B3CEE}" type="slidenum">
              <a:rPr lang="en-US" altLang="en-US" sz="1200" smtClean="0"/>
              <a:pPr eaLnBrk="1" hangingPunct="1"/>
              <a:t>10</a:t>
            </a:fld>
            <a:endParaRPr lang="en-US" altLang="en-US" sz="120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You will be able to search this by application, by nano-object, by company</a:t>
            </a: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79531041-7AD1-4EC7-937B-E203ADE12115}" type="slidenum">
              <a:rPr lang="en-US" altLang="en-US" smtClean="0"/>
              <a:pPr eaLnBrk="1" hangingPunct="1">
                <a:spcBef>
                  <a:spcPct val="0"/>
                </a:spcBef>
              </a:pPr>
              <a:t>11</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57481-1F32-492C-AE44-75F6D0348E94}" type="slidenum">
              <a:rPr lang="en-US" altLang="en-US"/>
              <a:pPr>
                <a:defRPr/>
              </a:pPr>
              <a:t>‹#›</a:t>
            </a:fld>
            <a:endParaRPr lang="en-US" altLang="en-US"/>
          </a:p>
        </p:txBody>
      </p:sp>
    </p:spTree>
    <p:extLst>
      <p:ext uri="{BB962C8B-B14F-4D97-AF65-F5344CB8AC3E}">
        <p14:creationId xmlns:p14="http://schemas.microsoft.com/office/powerpoint/2010/main" val="1726660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52450" y="271463"/>
            <a:ext cx="8324850" cy="879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252538"/>
            <a:ext cx="8229600" cy="2360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1500" y="3765550"/>
            <a:ext cx="8229600" cy="2360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25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lstStyle>
            <a:lvl1pPr>
              <a:lnSpc>
                <a:spcPct val="80000"/>
              </a:lnSpc>
              <a:defRPr sz="36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362200"/>
            <a:ext cx="9144000" cy="1066800"/>
          </a:xfrm>
        </p:spPr>
        <p:txBody>
          <a:bodyPr/>
          <a:lstStyle>
            <a:lvl1pPr marL="0" indent="0" algn="ctr">
              <a:buNone/>
              <a:defRPr baseline="0">
                <a:latin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01093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lstStyle>
            <a:lvl1pPr>
              <a:lnSpc>
                <a:spcPct val="80000"/>
              </a:lnSpc>
              <a:defRPr sz="32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defRPr sz="2400" baseline="0">
                <a:latin typeface="Arial" pitchFamily="34" charset="0"/>
                <a:ea typeface="ＭＳ Ｐゴシック" pitchFamily="34" charset="-128"/>
              </a:defRPr>
            </a:lvl1pPr>
          </a:lstStyle>
          <a:p>
            <a:pPr>
              <a:defRPr/>
            </a:pPr>
            <a:fld id="{82345E70-36FE-40DC-84C1-5AAA9CF2592F}" type="slidenum">
              <a:rPr lang="en-US"/>
              <a:pPr>
                <a:defRPr/>
              </a:pPr>
              <a:t>‹#›</a:t>
            </a:fld>
            <a:endParaRPr lang="en-US" dirty="0"/>
          </a:p>
        </p:txBody>
      </p:sp>
    </p:spTree>
    <p:extLst>
      <p:ext uri="{BB962C8B-B14F-4D97-AF65-F5344CB8AC3E}">
        <p14:creationId xmlns:p14="http://schemas.microsoft.com/office/powerpoint/2010/main" val="16005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lgn="r">
              <a:defRPr>
                <a:latin typeface="Arial" pitchFamily="34" charset="0"/>
                <a:ea typeface="ＭＳ Ｐゴシック" pitchFamily="34" charset="-128"/>
              </a:defRPr>
            </a:lvl1pPr>
          </a:lstStyle>
          <a:p>
            <a:pPr>
              <a:defRPr/>
            </a:pPr>
            <a:fld id="{E335D286-2B62-413B-A0E1-8B1807580683}" type="slidenum">
              <a:rPr lang="en-US"/>
              <a:pPr>
                <a:defRPr/>
              </a:pPr>
              <a:t>‹#›</a:t>
            </a:fld>
            <a:endParaRPr lang="en-US" dirty="0"/>
          </a:p>
        </p:txBody>
      </p:sp>
    </p:spTree>
    <p:extLst>
      <p:ext uri="{BB962C8B-B14F-4D97-AF65-F5344CB8AC3E}">
        <p14:creationId xmlns:p14="http://schemas.microsoft.com/office/powerpoint/2010/main" val="325947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a:xfrm>
            <a:off x="8610600" y="6400800"/>
            <a:ext cx="533400" cy="457200"/>
          </a:xfrm>
        </p:spPr>
        <p:txBody>
          <a:bodyPr/>
          <a:lstStyle>
            <a:lvl1pPr>
              <a:defRPr sz="2400" baseline="0">
                <a:latin typeface="Arial" pitchFamily="34" charset="0"/>
                <a:ea typeface="ＭＳ Ｐゴシック" pitchFamily="34" charset="-128"/>
              </a:defRPr>
            </a:lvl1pPr>
          </a:lstStyle>
          <a:p>
            <a:pPr>
              <a:defRPr/>
            </a:pPr>
            <a:fld id="{0AACE57F-47AE-4578-AEAE-0D0D48DB776D}" type="slidenum">
              <a:rPr lang="en-US"/>
              <a:pPr>
                <a:defRPr/>
              </a:pPr>
              <a:t>‹#›</a:t>
            </a:fld>
            <a:endParaRPr lang="en-US" dirty="0"/>
          </a:p>
        </p:txBody>
      </p:sp>
    </p:spTree>
    <p:extLst>
      <p:ext uri="{BB962C8B-B14F-4D97-AF65-F5344CB8AC3E}">
        <p14:creationId xmlns:p14="http://schemas.microsoft.com/office/powerpoint/2010/main" val="2364331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6CD07D3E-0F12-4545-ADD2-A30CE18668D4}" type="slidenum">
              <a:rPr lang="en-US"/>
              <a:pPr>
                <a:defRPr/>
              </a:pPr>
              <a:t>‹#›</a:t>
            </a:fld>
            <a:endParaRPr lang="en-US" dirty="0"/>
          </a:p>
        </p:txBody>
      </p:sp>
    </p:spTree>
    <p:extLst>
      <p:ext uri="{BB962C8B-B14F-4D97-AF65-F5344CB8AC3E}">
        <p14:creationId xmlns:p14="http://schemas.microsoft.com/office/powerpoint/2010/main" val="3441304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lnSpc>
                <a:spcPct val="80000"/>
              </a:lnSpc>
              <a:defRPr sz="3200" b="1">
                <a:solidFill>
                  <a:schemeClr val="accent2"/>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ea typeface="ＭＳ Ｐゴシック" pitchFamily="34" charset="-128"/>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47FA63D0-694E-41C7-B9BB-904E846D1FDF}" type="slidenum">
              <a:rPr lang="en-US"/>
              <a:pPr>
                <a:defRPr/>
              </a:pPr>
              <a:t>‹#›</a:t>
            </a:fld>
            <a:endParaRPr lang="en-US" dirty="0"/>
          </a:p>
        </p:txBody>
      </p:sp>
    </p:spTree>
    <p:extLst>
      <p:ext uri="{BB962C8B-B14F-4D97-AF65-F5344CB8AC3E}">
        <p14:creationId xmlns:p14="http://schemas.microsoft.com/office/powerpoint/2010/main" val="330765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3"/>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3ECC9DD2-1D37-4B75-9443-0C7A3CA7B273}" type="slidenum">
              <a:rPr lang="en-US"/>
              <a:pPr>
                <a:defRPr/>
              </a:pPr>
              <a:t>‹#›</a:t>
            </a:fld>
            <a:endParaRPr lang="en-US" dirty="0"/>
          </a:p>
        </p:txBody>
      </p:sp>
    </p:spTree>
    <p:extLst>
      <p:ext uri="{BB962C8B-B14F-4D97-AF65-F5344CB8AC3E}">
        <p14:creationId xmlns:p14="http://schemas.microsoft.com/office/powerpoint/2010/main" val="3910714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FA7DCDED-1076-4565-B027-CA89C75667D9}" type="slidenum">
              <a:rPr lang="en-US"/>
              <a:pPr>
                <a:defRPr/>
              </a:pPr>
              <a:t>‹#›</a:t>
            </a:fld>
            <a:endParaRPr lang="en-US" dirty="0"/>
          </a:p>
        </p:txBody>
      </p:sp>
    </p:spTree>
    <p:extLst>
      <p:ext uri="{BB962C8B-B14F-4D97-AF65-F5344CB8AC3E}">
        <p14:creationId xmlns:p14="http://schemas.microsoft.com/office/powerpoint/2010/main" val="4032717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4DBA1CCE-C6C9-4D2B-B45A-B5872DB3F309}" type="slidenum">
              <a:rPr lang="en-US"/>
              <a:pPr>
                <a:defRPr/>
              </a:pPr>
              <a:t>‹#›</a:t>
            </a:fld>
            <a:endParaRPr lang="en-US" dirty="0"/>
          </a:p>
        </p:txBody>
      </p:sp>
    </p:spTree>
    <p:extLst>
      <p:ext uri="{BB962C8B-B14F-4D97-AF65-F5344CB8AC3E}">
        <p14:creationId xmlns:p14="http://schemas.microsoft.com/office/powerpoint/2010/main" val="267132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F91B6-8FE4-41C7-BDFE-0F0564174EF4}" type="slidenum">
              <a:rPr lang="en-US" altLang="en-US"/>
              <a:pPr>
                <a:defRPr/>
              </a:pPr>
              <a:t>‹#›</a:t>
            </a:fld>
            <a:endParaRPr lang="en-US" altLang="en-US"/>
          </a:p>
        </p:txBody>
      </p:sp>
    </p:spTree>
    <p:extLst>
      <p:ext uri="{BB962C8B-B14F-4D97-AF65-F5344CB8AC3E}">
        <p14:creationId xmlns:p14="http://schemas.microsoft.com/office/powerpoint/2010/main" val="3588097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8706455F-B7EB-48D5-8189-4110C1D0058B}" type="slidenum">
              <a:rPr lang="en-US"/>
              <a:pPr>
                <a:defRPr/>
              </a:pPr>
              <a:t>‹#›</a:t>
            </a:fld>
            <a:endParaRPr lang="en-US" dirty="0"/>
          </a:p>
        </p:txBody>
      </p:sp>
    </p:spTree>
    <p:extLst>
      <p:ext uri="{BB962C8B-B14F-4D97-AF65-F5344CB8AC3E}">
        <p14:creationId xmlns:p14="http://schemas.microsoft.com/office/powerpoint/2010/main" val="348558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F942E27A-B975-4505-A97E-6C36A9F11DE5}" type="slidenum">
              <a:rPr lang="en-US"/>
              <a:pPr>
                <a:defRPr/>
              </a:pPr>
              <a:t>‹#›</a:t>
            </a:fld>
            <a:endParaRPr lang="en-US" dirty="0"/>
          </a:p>
        </p:txBody>
      </p:sp>
    </p:spTree>
    <p:extLst>
      <p:ext uri="{BB962C8B-B14F-4D97-AF65-F5344CB8AC3E}">
        <p14:creationId xmlns:p14="http://schemas.microsoft.com/office/powerpoint/2010/main" val="3885262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3A1E2E9E-D719-4EBE-A017-E18C4D4F1213}" type="slidenum">
              <a:rPr lang="en-US"/>
              <a:pPr>
                <a:defRPr/>
              </a:pPr>
              <a:t>‹#›</a:t>
            </a:fld>
            <a:endParaRPr lang="en-US" dirty="0"/>
          </a:p>
        </p:txBody>
      </p:sp>
    </p:spTree>
    <p:extLst>
      <p:ext uri="{BB962C8B-B14F-4D97-AF65-F5344CB8AC3E}">
        <p14:creationId xmlns:p14="http://schemas.microsoft.com/office/powerpoint/2010/main" val="3379388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8" y="76200"/>
            <a:ext cx="9104312" cy="909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35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59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251813FF-A61C-4AB7-8605-FE5C7013BE15}" type="slidenum">
              <a:rPr lang="en-US"/>
              <a:pPr>
                <a:defRPr/>
              </a:pPr>
              <a:t>‹#›</a:t>
            </a:fld>
            <a:endParaRPr lang="en-US"/>
          </a:p>
        </p:txBody>
      </p:sp>
    </p:spTree>
    <p:extLst>
      <p:ext uri="{BB962C8B-B14F-4D97-AF65-F5344CB8AC3E}">
        <p14:creationId xmlns:p14="http://schemas.microsoft.com/office/powerpoint/2010/main" val="3523298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52400" y="3810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1800">
                <a:solidFill>
                  <a:srgbClr val="FFFFFF"/>
                </a:solidFill>
                <a:cs typeface="Arial" pitchFamily="34" charset="0"/>
              </a:rPr>
              <a:t>National Nanotechnology Initiative</a:t>
            </a:r>
          </a:p>
        </p:txBody>
      </p:sp>
      <p:grpSp>
        <p:nvGrpSpPr>
          <p:cNvPr id="3" name="Group 8"/>
          <p:cNvGrpSpPr>
            <a:grpSpLocks/>
          </p:cNvGrpSpPr>
          <p:nvPr userDrawn="1"/>
        </p:nvGrpSpPr>
        <p:grpSpPr bwMode="auto">
          <a:xfrm>
            <a:off x="0" y="0"/>
            <a:ext cx="9144000" cy="914400"/>
            <a:chOff x="0" y="0"/>
            <a:chExt cx="9144000" cy="91440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7515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989544"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6962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66294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57150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4"/>
          <p:cNvSpPr txBox="1">
            <a:spLocks noChangeArrowheads="1"/>
          </p:cNvSpPr>
          <p:nvPr userDrawn="1"/>
        </p:nvSpPr>
        <p:spPr bwMode="auto">
          <a:xfrm>
            <a:off x="8636000" y="6443663"/>
            <a:ext cx="48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algn="r" eaLnBrk="1" hangingPunct="1"/>
            <a:fld id="{0D6BA3D8-F349-4246-B8C6-AA65EF48E4ED}" type="slidenum">
              <a:rPr lang="en-US" altLang="en-US" sz="2000">
                <a:solidFill>
                  <a:srgbClr val="000000"/>
                </a:solidFill>
              </a:rPr>
              <a:pPr algn="r" eaLnBrk="1" hangingPunct="1"/>
              <a:t>‹#›</a:t>
            </a:fld>
            <a:endParaRPr lang="en-US" altLang="en-US" sz="2000">
              <a:solidFill>
                <a:srgbClr val="000000"/>
              </a:solidFill>
            </a:endParaRPr>
          </a:p>
        </p:txBody>
      </p:sp>
    </p:spTree>
    <p:extLst>
      <p:ext uri="{BB962C8B-B14F-4D97-AF65-F5344CB8AC3E}">
        <p14:creationId xmlns:p14="http://schemas.microsoft.com/office/powerpoint/2010/main" val="1173201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lstStyle>
            <a:lvl1pPr>
              <a:lnSpc>
                <a:spcPct val="80000"/>
              </a:lnSpc>
              <a:defRPr sz="36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362200"/>
            <a:ext cx="9144000" cy="1066800"/>
          </a:xfrm>
        </p:spPr>
        <p:txBody>
          <a:bodyPr/>
          <a:lstStyle>
            <a:lvl1pPr marL="0" indent="0" algn="ctr">
              <a:buNone/>
              <a:defRPr baseline="0">
                <a:latin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99171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lstStyle>
            <a:lvl1pPr>
              <a:lnSpc>
                <a:spcPct val="80000"/>
              </a:lnSpc>
              <a:defRPr sz="32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defRPr sz="2400" baseline="0">
                <a:latin typeface="Arial" pitchFamily="34" charset="0"/>
                <a:ea typeface="ＭＳ Ｐゴシック" pitchFamily="34" charset="-128"/>
              </a:defRPr>
            </a:lvl1pPr>
          </a:lstStyle>
          <a:p>
            <a:pPr>
              <a:defRPr/>
            </a:pPr>
            <a:fld id="{575EAC44-0251-441A-B4E1-FDC13F36B95E}" type="slidenum">
              <a:rPr lang="en-US"/>
              <a:pPr>
                <a:defRPr/>
              </a:pPr>
              <a:t>‹#›</a:t>
            </a:fld>
            <a:endParaRPr lang="en-US" dirty="0"/>
          </a:p>
        </p:txBody>
      </p:sp>
    </p:spTree>
    <p:extLst>
      <p:ext uri="{BB962C8B-B14F-4D97-AF65-F5344CB8AC3E}">
        <p14:creationId xmlns:p14="http://schemas.microsoft.com/office/powerpoint/2010/main" val="2833908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lgn="r">
              <a:defRPr>
                <a:latin typeface="Arial" pitchFamily="34" charset="0"/>
                <a:ea typeface="ＭＳ Ｐゴシック" pitchFamily="34" charset="-128"/>
              </a:defRPr>
            </a:lvl1pPr>
          </a:lstStyle>
          <a:p>
            <a:pPr>
              <a:defRPr/>
            </a:pPr>
            <a:fld id="{1352C686-FCED-4C0A-AC66-E07C5DA07842}" type="slidenum">
              <a:rPr lang="en-US"/>
              <a:pPr>
                <a:defRPr/>
              </a:pPr>
              <a:t>‹#›</a:t>
            </a:fld>
            <a:endParaRPr lang="en-US" dirty="0"/>
          </a:p>
        </p:txBody>
      </p:sp>
    </p:spTree>
    <p:extLst>
      <p:ext uri="{BB962C8B-B14F-4D97-AF65-F5344CB8AC3E}">
        <p14:creationId xmlns:p14="http://schemas.microsoft.com/office/powerpoint/2010/main" val="3741130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a:xfrm>
            <a:off x="8610600" y="6400800"/>
            <a:ext cx="533400" cy="457200"/>
          </a:xfrm>
        </p:spPr>
        <p:txBody>
          <a:bodyPr/>
          <a:lstStyle>
            <a:lvl1pPr>
              <a:defRPr sz="2400" baseline="0">
                <a:latin typeface="Arial" pitchFamily="34" charset="0"/>
                <a:ea typeface="ＭＳ Ｐゴシック" pitchFamily="34" charset="-128"/>
              </a:defRPr>
            </a:lvl1pPr>
          </a:lstStyle>
          <a:p>
            <a:pPr>
              <a:defRPr/>
            </a:pPr>
            <a:fld id="{E479A04C-988B-490D-A8FB-D92DDC6A505C}" type="slidenum">
              <a:rPr lang="en-US"/>
              <a:pPr>
                <a:defRPr/>
              </a:pPr>
              <a:t>‹#›</a:t>
            </a:fld>
            <a:endParaRPr lang="en-US" dirty="0"/>
          </a:p>
        </p:txBody>
      </p:sp>
    </p:spTree>
    <p:extLst>
      <p:ext uri="{BB962C8B-B14F-4D97-AF65-F5344CB8AC3E}">
        <p14:creationId xmlns:p14="http://schemas.microsoft.com/office/powerpoint/2010/main" val="551438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54E7E6D9-BC04-4F7A-A485-1E241112BF2D}" type="slidenum">
              <a:rPr lang="en-US"/>
              <a:pPr>
                <a:defRPr/>
              </a:pPr>
              <a:t>‹#›</a:t>
            </a:fld>
            <a:endParaRPr lang="en-US" dirty="0"/>
          </a:p>
        </p:txBody>
      </p:sp>
    </p:spTree>
    <p:extLst>
      <p:ext uri="{BB962C8B-B14F-4D97-AF65-F5344CB8AC3E}">
        <p14:creationId xmlns:p14="http://schemas.microsoft.com/office/powerpoint/2010/main" val="117519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C4DA37-1095-4339-9CEC-BD2D0C86043F}" type="slidenum">
              <a:rPr lang="en-US" altLang="en-US"/>
              <a:pPr>
                <a:defRPr/>
              </a:pPr>
              <a:t>‹#›</a:t>
            </a:fld>
            <a:endParaRPr lang="en-US" altLang="en-US"/>
          </a:p>
        </p:txBody>
      </p:sp>
    </p:spTree>
    <p:extLst>
      <p:ext uri="{BB962C8B-B14F-4D97-AF65-F5344CB8AC3E}">
        <p14:creationId xmlns:p14="http://schemas.microsoft.com/office/powerpoint/2010/main" val="3061700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lnSpc>
                <a:spcPct val="80000"/>
              </a:lnSpc>
              <a:defRPr sz="3200" b="1">
                <a:solidFill>
                  <a:schemeClr val="accent2"/>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ea typeface="ＭＳ Ｐゴシック" pitchFamily="34" charset="-128"/>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11523248-0FEE-40C3-95C4-70BD8E1445D0}" type="slidenum">
              <a:rPr lang="en-US"/>
              <a:pPr>
                <a:defRPr/>
              </a:pPr>
              <a:t>‹#›</a:t>
            </a:fld>
            <a:endParaRPr lang="en-US" dirty="0"/>
          </a:p>
        </p:txBody>
      </p:sp>
    </p:spTree>
    <p:extLst>
      <p:ext uri="{BB962C8B-B14F-4D97-AF65-F5344CB8AC3E}">
        <p14:creationId xmlns:p14="http://schemas.microsoft.com/office/powerpoint/2010/main" val="2956473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3"/>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5A4F1CB0-97B7-49D6-BDB2-7E9858A6F93A}" type="slidenum">
              <a:rPr lang="en-US"/>
              <a:pPr>
                <a:defRPr/>
              </a:pPr>
              <a:t>‹#›</a:t>
            </a:fld>
            <a:endParaRPr lang="en-US" dirty="0"/>
          </a:p>
        </p:txBody>
      </p:sp>
    </p:spTree>
    <p:extLst>
      <p:ext uri="{BB962C8B-B14F-4D97-AF65-F5344CB8AC3E}">
        <p14:creationId xmlns:p14="http://schemas.microsoft.com/office/powerpoint/2010/main" val="2305961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20691EF5-E81F-42D6-A0C1-286493848919}" type="slidenum">
              <a:rPr lang="en-US"/>
              <a:pPr>
                <a:defRPr/>
              </a:pPr>
              <a:t>‹#›</a:t>
            </a:fld>
            <a:endParaRPr lang="en-US" dirty="0"/>
          </a:p>
        </p:txBody>
      </p:sp>
    </p:spTree>
    <p:extLst>
      <p:ext uri="{BB962C8B-B14F-4D97-AF65-F5344CB8AC3E}">
        <p14:creationId xmlns:p14="http://schemas.microsoft.com/office/powerpoint/2010/main" val="4163139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AD2A958D-E7E1-4873-87FA-BD26038E70E5}" type="slidenum">
              <a:rPr lang="en-US"/>
              <a:pPr>
                <a:defRPr/>
              </a:pPr>
              <a:t>‹#›</a:t>
            </a:fld>
            <a:endParaRPr lang="en-US" dirty="0"/>
          </a:p>
        </p:txBody>
      </p:sp>
    </p:spTree>
    <p:extLst>
      <p:ext uri="{BB962C8B-B14F-4D97-AF65-F5344CB8AC3E}">
        <p14:creationId xmlns:p14="http://schemas.microsoft.com/office/powerpoint/2010/main" val="3444167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0B4476B9-E09F-4D02-A35A-94223D7034C7}" type="slidenum">
              <a:rPr lang="en-US"/>
              <a:pPr>
                <a:defRPr/>
              </a:pPr>
              <a:t>‹#›</a:t>
            </a:fld>
            <a:endParaRPr lang="en-US" dirty="0"/>
          </a:p>
        </p:txBody>
      </p:sp>
    </p:spTree>
    <p:extLst>
      <p:ext uri="{BB962C8B-B14F-4D97-AF65-F5344CB8AC3E}">
        <p14:creationId xmlns:p14="http://schemas.microsoft.com/office/powerpoint/2010/main" val="3657405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0F5C3FAB-F110-450C-85E9-C8756778D433}" type="slidenum">
              <a:rPr lang="en-US"/>
              <a:pPr>
                <a:defRPr/>
              </a:pPr>
              <a:t>‹#›</a:t>
            </a:fld>
            <a:endParaRPr lang="en-US" dirty="0"/>
          </a:p>
        </p:txBody>
      </p:sp>
    </p:spTree>
    <p:extLst>
      <p:ext uri="{BB962C8B-B14F-4D97-AF65-F5344CB8AC3E}">
        <p14:creationId xmlns:p14="http://schemas.microsoft.com/office/powerpoint/2010/main" val="2819383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F350DD63-1389-4165-AAE4-3D2B225E5197}" type="slidenum">
              <a:rPr lang="en-US"/>
              <a:pPr>
                <a:defRPr/>
              </a:pPr>
              <a:t>‹#›</a:t>
            </a:fld>
            <a:endParaRPr lang="en-US" dirty="0"/>
          </a:p>
        </p:txBody>
      </p:sp>
    </p:spTree>
    <p:extLst>
      <p:ext uri="{BB962C8B-B14F-4D97-AF65-F5344CB8AC3E}">
        <p14:creationId xmlns:p14="http://schemas.microsoft.com/office/powerpoint/2010/main" val="2948200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8" y="76200"/>
            <a:ext cx="9104312" cy="909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35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59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BDC2F6FA-C797-4227-BC91-C6812A26162C}" type="slidenum">
              <a:rPr lang="en-US"/>
              <a:pPr>
                <a:defRPr/>
              </a:pPr>
              <a:t>‹#›</a:t>
            </a:fld>
            <a:endParaRPr lang="en-US"/>
          </a:p>
        </p:txBody>
      </p:sp>
    </p:spTree>
    <p:extLst>
      <p:ext uri="{BB962C8B-B14F-4D97-AF65-F5344CB8AC3E}">
        <p14:creationId xmlns:p14="http://schemas.microsoft.com/office/powerpoint/2010/main" val="489545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52400" y="3810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1800">
                <a:solidFill>
                  <a:srgbClr val="FFFFFF"/>
                </a:solidFill>
                <a:cs typeface="Arial" pitchFamily="34" charset="0"/>
              </a:rPr>
              <a:t>National Nanotechnology Initiative</a:t>
            </a:r>
          </a:p>
        </p:txBody>
      </p:sp>
      <p:grpSp>
        <p:nvGrpSpPr>
          <p:cNvPr id="3" name="Group 8"/>
          <p:cNvGrpSpPr>
            <a:grpSpLocks/>
          </p:cNvGrpSpPr>
          <p:nvPr userDrawn="1"/>
        </p:nvGrpSpPr>
        <p:grpSpPr bwMode="auto">
          <a:xfrm>
            <a:off x="0" y="0"/>
            <a:ext cx="9144000" cy="914400"/>
            <a:chOff x="0" y="0"/>
            <a:chExt cx="9144000" cy="91440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7515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989544"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6962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66294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57150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4"/>
          <p:cNvSpPr txBox="1">
            <a:spLocks noChangeArrowheads="1"/>
          </p:cNvSpPr>
          <p:nvPr userDrawn="1"/>
        </p:nvSpPr>
        <p:spPr bwMode="auto">
          <a:xfrm>
            <a:off x="8636000" y="6443663"/>
            <a:ext cx="48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algn="r" eaLnBrk="1" hangingPunct="1"/>
            <a:fld id="{22240CAA-8119-4436-A80B-33346405C793}" type="slidenum">
              <a:rPr lang="en-US" altLang="en-US" sz="2000">
                <a:solidFill>
                  <a:srgbClr val="000000"/>
                </a:solidFill>
              </a:rPr>
              <a:pPr algn="r" eaLnBrk="1" hangingPunct="1"/>
              <a:t>‹#›</a:t>
            </a:fld>
            <a:endParaRPr lang="en-US" altLang="en-US" sz="2000">
              <a:solidFill>
                <a:srgbClr val="000000"/>
              </a:solidFill>
            </a:endParaRPr>
          </a:p>
        </p:txBody>
      </p:sp>
    </p:spTree>
    <p:extLst>
      <p:ext uri="{BB962C8B-B14F-4D97-AF65-F5344CB8AC3E}">
        <p14:creationId xmlns:p14="http://schemas.microsoft.com/office/powerpoint/2010/main" val="154656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lstStyle>
            <a:lvl1pPr>
              <a:lnSpc>
                <a:spcPct val="80000"/>
              </a:lnSpc>
              <a:defRPr sz="36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362200"/>
            <a:ext cx="9144000" cy="1066800"/>
          </a:xfrm>
        </p:spPr>
        <p:txBody>
          <a:bodyPr/>
          <a:lstStyle>
            <a:lvl1pPr marL="0" indent="0" algn="ctr">
              <a:buNone/>
              <a:defRPr baseline="0">
                <a:latin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6298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08C910-4E6C-434F-AEC5-09F63A904789}" type="slidenum">
              <a:rPr lang="en-US" altLang="en-US"/>
              <a:pPr>
                <a:defRPr/>
              </a:pPr>
              <a:t>‹#›</a:t>
            </a:fld>
            <a:endParaRPr lang="en-US" altLang="en-US"/>
          </a:p>
        </p:txBody>
      </p:sp>
    </p:spTree>
    <p:extLst>
      <p:ext uri="{BB962C8B-B14F-4D97-AF65-F5344CB8AC3E}">
        <p14:creationId xmlns:p14="http://schemas.microsoft.com/office/powerpoint/2010/main" val="1078764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lstStyle>
            <a:lvl1pPr>
              <a:lnSpc>
                <a:spcPct val="80000"/>
              </a:lnSpc>
              <a:defRPr sz="32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defRPr sz="2400" baseline="0">
                <a:latin typeface="Arial" pitchFamily="34" charset="0"/>
                <a:ea typeface="ＭＳ Ｐゴシック" pitchFamily="34" charset="-128"/>
              </a:defRPr>
            </a:lvl1pPr>
          </a:lstStyle>
          <a:p>
            <a:pPr>
              <a:defRPr/>
            </a:pPr>
            <a:fld id="{6170C3A9-C00C-45E5-AB39-8EEF610AEF5F}" type="slidenum">
              <a:rPr lang="en-US"/>
              <a:pPr>
                <a:defRPr/>
              </a:pPr>
              <a:t>‹#›</a:t>
            </a:fld>
            <a:endParaRPr lang="en-US" dirty="0"/>
          </a:p>
        </p:txBody>
      </p:sp>
    </p:spTree>
    <p:extLst>
      <p:ext uri="{BB962C8B-B14F-4D97-AF65-F5344CB8AC3E}">
        <p14:creationId xmlns:p14="http://schemas.microsoft.com/office/powerpoint/2010/main" val="4110050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lgn="r">
              <a:defRPr>
                <a:latin typeface="Arial" pitchFamily="34" charset="0"/>
                <a:ea typeface="ＭＳ Ｐゴシック" pitchFamily="34" charset="-128"/>
              </a:defRPr>
            </a:lvl1pPr>
          </a:lstStyle>
          <a:p>
            <a:pPr>
              <a:defRPr/>
            </a:pPr>
            <a:fld id="{764F7D50-A702-49ED-AF71-16DB49D1C37F}" type="slidenum">
              <a:rPr lang="en-US"/>
              <a:pPr>
                <a:defRPr/>
              </a:pPr>
              <a:t>‹#›</a:t>
            </a:fld>
            <a:endParaRPr lang="en-US" dirty="0"/>
          </a:p>
        </p:txBody>
      </p:sp>
    </p:spTree>
    <p:extLst>
      <p:ext uri="{BB962C8B-B14F-4D97-AF65-F5344CB8AC3E}">
        <p14:creationId xmlns:p14="http://schemas.microsoft.com/office/powerpoint/2010/main" val="4030325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a:xfrm>
            <a:off x="8610600" y="6400800"/>
            <a:ext cx="533400" cy="457200"/>
          </a:xfrm>
        </p:spPr>
        <p:txBody>
          <a:bodyPr/>
          <a:lstStyle>
            <a:lvl1pPr>
              <a:defRPr sz="2400" baseline="0">
                <a:latin typeface="Arial" pitchFamily="34" charset="0"/>
                <a:ea typeface="ＭＳ Ｐゴシック" pitchFamily="34" charset="-128"/>
              </a:defRPr>
            </a:lvl1pPr>
          </a:lstStyle>
          <a:p>
            <a:pPr>
              <a:defRPr/>
            </a:pPr>
            <a:fld id="{C21D6D09-1085-499A-955F-3E45C80232BE}" type="slidenum">
              <a:rPr lang="en-US"/>
              <a:pPr>
                <a:defRPr/>
              </a:pPr>
              <a:t>‹#›</a:t>
            </a:fld>
            <a:endParaRPr lang="en-US" dirty="0"/>
          </a:p>
        </p:txBody>
      </p:sp>
    </p:spTree>
    <p:extLst>
      <p:ext uri="{BB962C8B-B14F-4D97-AF65-F5344CB8AC3E}">
        <p14:creationId xmlns:p14="http://schemas.microsoft.com/office/powerpoint/2010/main" val="1007438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2B1B7EEB-02DC-4D3C-9253-4963C66F37F9}" type="slidenum">
              <a:rPr lang="en-US"/>
              <a:pPr>
                <a:defRPr/>
              </a:pPr>
              <a:t>‹#›</a:t>
            </a:fld>
            <a:endParaRPr lang="en-US" dirty="0"/>
          </a:p>
        </p:txBody>
      </p:sp>
    </p:spTree>
    <p:extLst>
      <p:ext uri="{BB962C8B-B14F-4D97-AF65-F5344CB8AC3E}">
        <p14:creationId xmlns:p14="http://schemas.microsoft.com/office/powerpoint/2010/main" val="3114212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lnSpc>
                <a:spcPct val="80000"/>
              </a:lnSpc>
              <a:defRPr sz="3200" b="1">
                <a:solidFill>
                  <a:schemeClr val="accent2"/>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ea typeface="ＭＳ Ｐゴシック" pitchFamily="34" charset="-128"/>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E6F9AAB9-1491-47D8-9FF0-C0CFE4300C27}" type="slidenum">
              <a:rPr lang="en-US"/>
              <a:pPr>
                <a:defRPr/>
              </a:pPr>
              <a:t>‹#›</a:t>
            </a:fld>
            <a:endParaRPr lang="en-US" dirty="0"/>
          </a:p>
        </p:txBody>
      </p:sp>
    </p:spTree>
    <p:extLst>
      <p:ext uri="{BB962C8B-B14F-4D97-AF65-F5344CB8AC3E}">
        <p14:creationId xmlns:p14="http://schemas.microsoft.com/office/powerpoint/2010/main" val="1167809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3"/>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B0BAB069-B0E4-4E26-8D8F-D0FDF8662695}" type="slidenum">
              <a:rPr lang="en-US"/>
              <a:pPr>
                <a:defRPr/>
              </a:pPr>
              <a:t>‹#›</a:t>
            </a:fld>
            <a:endParaRPr lang="en-US" dirty="0"/>
          </a:p>
        </p:txBody>
      </p:sp>
    </p:spTree>
    <p:extLst>
      <p:ext uri="{BB962C8B-B14F-4D97-AF65-F5344CB8AC3E}">
        <p14:creationId xmlns:p14="http://schemas.microsoft.com/office/powerpoint/2010/main" val="2816847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F7B863CB-956F-4522-BB6A-42A5EB06AC4B}" type="slidenum">
              <a:rPr lang="en-US"/>
              <a:pPr>
                <a:defRPr/>
              </a:pPr>
              <a:t>‹#›</a:t>
            </a:fld>
            <a:endParaRPr lang="en-US" dirty="0"/>
          </a:p>
        </p:txBody>
      </p:sp>
    </p:spTree>
    <p:extLst>
      <p:ext uri="{BB962C8B-B14F-4D97-AF65-F5344CB8AC3E}">
        <p14:creationId xmlns:p14="http://schemas.microsoft.com/office/powerpoint/2010/main" val="210351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B477CF62-86F4-4643-9C44-55AAD947878D}" type="slidenum">
              <a:rPr lang="en-US"/>
              <a:pPr>
                <a:defRPr/>
              </a:pPr>
              <a:t>‹#›</a:t>
            </a:fld>
            <a:endParaRPr lang="en-US" dirty="0"/>
          </a:p>
        </p:txBody>
      </p:sp>
    </p:spTree>
    <p:extLst>
      <p:ext uri="{BB962C8B-B14F-4D97-AF65-F5344CB8AC3E}">
        <p14:creationId xmlns:p14="http://schemas.microsoft.com/office/powerpoint/2010/main" val="1642986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9FF3E489-379D-4576-A010-447C2EEC53EB}" type="slidenum">
              <a:rPr lang="en-US"/>
              <a:pPr>
                <a:defRPr/>
              </a:pPr>
              <a:t>‹#›</a:t>
            </a:fld>
            <a:endParaRPr lang="en-US" dirty="0"/>
          </a:p>
        </p:txBody>
      </p:sp>
    </p:spTree>
    <p:extLst>
      <p:ext uri="{BB962C8B-B14F-4D97-AF65-F5344CB8AC3E}">
        <p14:creationId xmlns:p14="http://schemas.microsoft.com/office/powerpoint/2010/main" val="1492651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6C910DB9-2529-48DA-B884-835718B65344}" type="slidenum">
              <a:rPr lang="en-US"/>
              <a:pPr>
                <a:defRPr/>
              </a:pPr>
              <a:t>‹#›</a:t>
            </a:fld>
            <a:endParaRPr lang="en-US" dirty="0"/>
          </a:p>
        </p:txBody>
      </p:sp>
    </p:spTree>
    <p:extLst>
      <p:ext uri="{BB962C8B-B14F-4D97-AF65-F5344CB8AC3E}">
        <p14:creationId xmlns:p14="http://schemas.microsoft.com/office/powerpoint/2010/main" val="217100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95E0C8-5944-4918-96E9-F9C7658CC5DA}" type="slidenum">
              <a:rPr lang="en-US" altLang="en-US"/>
              <a:pPr>
                <a:defRPr/>
              </a:pPr>
              <a:t>‹#›</a:t>
            </a:fld>
            <a:endParaRPr lang="en-US" altLang="en-US"/>
          </a:p>
        </p:txBody>
      </p:sp>
    </p:spTree>
    <p:extLst>
      <p:ext uri="{BB962C8B-B14F-4D97-AF65-F5344CB8AC3E}">
        <p14:creationId xmlns:p14="http://schemas.microsoft.com/office/powerpoint/2010/main" val="1177750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AA6706FC-A369-43BD-8FE0-1D694B6372C5}" type="slidenum">
              <a:rPr lang="en-US"/>
              <a:pPr>
                <a:defRPr/>
              </a:pPr>
              <a:t>‹#›</a:t>
            </a:fld>
            <a:endParaRPr lang="en-US" dirty="0"/>
          </a:p>
        </p:txBody>
      </p:sp>
    </p:spTree>
    <p:extLst>
      <p:ext uri="{BB962C8B-B14F-4D97-AF65-F5344CB8AC3E}">
        <p14:creationId xmlns:p14="http://schemas.microsoft.com/office/powerpoint/2010/main" val="2271754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8" y="76200"/>
            <a:ext cx="9104312" cy="909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35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59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E7AD852D-F1D9-4B37-97CF-2E11314DE1BC}" type="slidenum">
              <a:rPr lang="en-US"/>
              <a:pPr>
                <a:defRPr/>
              </a:pPr>
              <a:t>‹#›</a:t>
            </a:fld>
            <a:endParaRPr lang="en-US"/>
          </a:p>
        </p:txBody>
      </p:sp>
    </p:spTree>
    <p:extLst>
      <p:ext uri="{BB962C8B-B14F-4D97-AF65-F5344CB8AC3E}">
        <p14:creationId xmlns:p14="http://schemas.microsoft.com/office/powerpoint/2010/main" val="2270005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52400" y="3810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1800">
                <a:solidFill>
                  <a:srgbClr val="FFFFFF"/>
                </a:solidFill>
                <a:cs typeface="Arial" pitchFamily="34" charset="0"/>
              </a:rPr>
              <a:t>National Nanotechnology Initiative</a:t>
            </a:r>
          </a:p>
        </p:txBody>
      </p:sp>
      <p:grpSp>
        <p:nvGrpSpPr>
          <p:cNvPr id="3" name="Group 8"/>
          <p:cNvGrpSpPr>
            <a:grpSpLocks/>
          </p:cNvGrpSpPr>
          <p:nvPr userDrawn="1"/>
        </p:nvGrpSpPr>
        <p:grpSpPr bwMode="auto">
          <a:xfrm>
            <a:off x="0" y="0"/>
            <a:ext cx="9144000" cy="914400"/>
            <a:chOff x="0" y="0"/>
            <a:chExt cx="9144000" cy="91440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7515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989544"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6962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66294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57150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4"/>
          <p:cNvSpPr txBox="1">
            <a:spLocks noChangeArrowheads="1"/>
          </p:cNvSpPr>
          <p:nvPr userDrawn="1"/>
        </p:nvSpPr>
        <p:spPr bwMode="auto">
          <a:xfrm>
            <a:off x="8636000" y="6443663"/>
            <a:ext cx="48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algn="r" eaLnBrk="1" hangingPunct="1"/>
            <a:fld id="{BD360C6B-C50E-465A-8D72-44D657DC8092}" type="slidenum">
              <a:rPr lang="en-US" altLang="en-US" sz="2000">
                <a:solidFill>
                  <a:srgbClr val="000000"/>
                </a:solidFill>
              </a:rPr>
              <a:pPr algn="r" eaLnBrk="1" hangingPunct="1"/>
              <a:t>‹#›</a:t>
            </a:fld>
            <a:endParaRPr lang="en-US" altLang="en-US" sz="2000">
              <a:solidFill>
                <a:srgbClr val="000000"/>
              </a:solidFill>
            </a:endParaRPr>
          </a:p>
        </p:txBody>
      </p:sp>
    </p:spTree>
    <p:extLst>
      <p:ext uri="{BB962C8B-B14F-4D97-AF65-F5344CB8AC3E}">
        <p14:creationId xmlns:p14="http://schemas.microsoft.com/office/powerpoint/2010/main" val="3608090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lstStyle>
            <a:lvl1pPr>
              <a:lnSpc>
                <a:spcPct val="80000"/>
              </a:lnSpc>
              <a:defRPr sz="36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362200"/>
            <a:ext cx="9144000" cy="1066800"/>
          </a:xfrm>
        </p:spPr>
        <p:txBody>
          <a:bodyPr/>
          <a:lstStyle>
            <a:lvl1pPr marL="0" indent="0" algn="ctr">
              <a:buNone/>
              <a:defRPr baseline="0">
                <a:latin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41278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lstStyle>
            <a:lvl1pPr>
              <a:lnSpc>
                <a:spcPct val="80000"/>
              </a:lnSpc>
              <a:defRPr sz="3200" b="1" i="0" baseline="0">
                <a:solidFill>
                  <a:schemeClr val="accent2"/>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defRPr sz="2400" baseline="0">
                <a:latin typeface="Arial" pitchFamily="34" charset="0"/>
                <a:ea typeface="ＭＳ Ｐゴシック" pitchFamily="34" charset="-128"/>
              </a:defRPr>
            </a:lvl1pPr>
          </a:lstStyle>
          <a:p>
            <a:pPr>
              <a:defRPr/>
            </a:pPr>
            <a:fld id="{D16692CC-962B-4A1C-8E28-F68048B4F793}" type="slidenum">
              <a:rPr lang="en-US"/>
              <a:pPr>
                <a:defRPr/>
              </a:pPr>
              <a:t>‹#›</a:t>
            </a:fld>
            <a:endParaRPr lang="en-US" dirty="0"/>
          </a:p>
        </p:txBody>
      </p:sp>
    </p:spTree>
    <p:extLst>
      <p:ext uri="{BB962C8B-B14F-4D97-AF65-F5344CB8AC3E}">
        <p14:creationId xmlns:p14="http://schemas.microsoft.com/office/powerpoint/2010/main" val="1571624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a:xfrm>
            <a:off x="7010400" y="6381750"/>
            <a:ext cx="2133600" cy="476250"/>
          </a:xfrm>
        </p:spPr>
        <p:txBody>
          <a:bodyPr/>
          <a:lstStyle>
            <a:lvl1pPr algn="r">
              <a:defRPr>
                <a:latin typeface="Arial" pitchFamily="34" charset="0"/>
                <a:ea typeface="ＭＳ Ｐゴシック" pitchFamily="34" charset="-128"/>
              </a:defRPr>
            </a:lvl1pPr>
          </a:lstStyle>
          <a:p>
            <a:pPr>
              <a:defRPr/>
            </a:pPr>
            <a:fld id="{77BDEEC2-C39E-41D1-AB7F-BC485820EB15}" type="slidenum">
              <a:rPr lang="en-US"/>
              <a:pPr>
                <a:defRPr/>
              </a:pPr>
              <a:t>‹#›</a:t>
            </a:fld>
            <a:endParaRPr lang="en-US" dirty="0"/>
          </a:p>
        </p:txBody>
      </p:sp>
    </p:spTree>
    <p:extLst>
      <p:ext uri="{BB962C8B-B14F-4D97-AF65-F5344CB8AC3E}">
        <p14:creationId xmlns:p14="http://schemas.microsoft.com/office/powerpoint/2010/main" val="1085242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a:xfrm>
            <a:off x="8610600" y="6400800"/>
            <a:ext cx="533400" cy="457200"/>
          </a:xfrm>
        </p:spPr>
        <p:txBody>
          <a:bodyPr/>
          <a:lstStyle>
            <a:lvl1pPr>
              <a:defRPr sz="2400" baseline="0">
                <a:latin typeface="Arial" pitchFamily="34" charset="0"/>
                <a:ea typeface="ＭＳ Ｐゴシック" pitchFamily="34" charset="-128"/>
              </a:defRPr>
            </a:lvl1pPr>
          </a:lstStyle>
          <a:p>
            <a:pPr>
              <a:defRPr/>
            </a:pPr>
            <a:fld id="{03CEA102-1E23-4251-8D30-75DB7FA5605F}" type="slidenum">
              <a:rPr lang="en-US"/>
              <a:pPr>
                <a:defRPr/>
              </a:pPr>
              <a:t>‹#›</a:t>
            </a:fld>
            <a:endParaRPr lang="en-US" dirty="0"/>
          </a:p>
        </p:txBody>
      </p:sp>
    </p:spTree>
    <p:extLst>
      <p:ext uri="{BB962C8B-B14F-4D97-AF65-F5344CB8AC3E}">
        <p14:creationId xmlns:p14="http://schemas.microsoft.com/office/powerpoint/2010/main" val="3882036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A7072B6F-6074-4DF5-A8B2-8944C12D79DE}" type="slidenum">
              <a:rPr lang="en-US"/>
              <a:pPr>
                <a:defRPr/>
              </a:pPr>
              <a:t>‹#›</a:t>
            </a:fld>
            <a:endParaRPr lang="en-US" dirty="0"/>
          </a:p>
        </p:txBody>
      </p:sp>
    </p:spTree>
    <p:extLst>
      <p:ext uri="{BB962C8B-B14F-4D97-AF65-F5344CB8AC3E}">
        <p14:creationId xmlns:p14="http://schemas.microsoft.com/office/powerpoint/2010/main" val="1526882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lnSpc>
                <a:spcPct val="80000"/>
              </a:lnSpc>
              <a:defRPr sz="3200" b="1">
                <a:solidFill>
                  <a:schemeClr val="accent2"/>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ea typeface="ＭＳ Ｐゴシック" pitchFamily="34" charset="-128"/>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7991992E-B68F-4951-BCD4-60B96CB2126E}" type="slidenum">
              <a:rPr lang="en-US"/>
              <a:pPr>
                <a:defRPr/>
              </a:pPr>
              <a:t>‹#›</a:t>
            </a:fld>
            <a:endParaRPr lang="en-US" dirty="0"/>
          </a:p>
        </p:txBody>
      </p:sp>
    </p:spTree>
    <p:extLst>
      <p:ext uri="{BB962C8B-B14F-4D97-AF65-F5344CB8AC3E}">
        <p14:creationId xmlns:p14="http://schemas.microsoft.com/office/powerpoint/2010/main" val="2499650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3"/>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042E22ED-1033-4D29-B78A-39ACBE3DA6E7}" type="slidenum">
              <a:rPr lang="en-US"/>
              <a:pPr>
                <a:defRPr/>
              </a:pPr>
              <a:t>‹#›</a:t>
            </a:fld>
            <a:endParaRPr lang="en-US" dirty="0"/>
          </a:p>
        </p:txBody>
      </p:sp>
    </p:spTree>
    <p:extLst>
      <p:ext uri="{BB962C8B-B14F-4D97-AF65-F5344CB8AC3E}">
        <p14:creationId xmlns:p14="http://schemas.microsoft.com/office/powerpoint/2010/main" val="117717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F0E858-37AE-48B6-B69A-3C88B7CAF20D}" type="slidenum">
              <a:rPr lang="en-US" altLang="en-US"/>
              <a:pPr>
                <a:defRPr/>
              </a:pPr>
              <a:t>‹#›</a:t>
            </a:fld>
            <a:endParaRPr lang="en-US" altLang="en-US"/>
          </a:p>
        </p:txBody>
      </p:sp>
    </p:spTree>
    <p:extLst>
      <p:ext uri="{BB962C8B-B14F-4D97-AF65-F5344CB8AC3E}">
        <p14:creationId xmlns:p14="http://schemas.microsoft.com/office/powerpoint/2010/main" val="805734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C2502C2E-89A6-4346-BD01-77D66DB7F5AC}" type="slidenum">
              <a:rPr lang="en-US"/>
              <a:pPr>
                <a:defRPr/>
              </a:pPr>
              <a:t>‹#›</a:t>
            </a:fld>
            <a:endParaRPr lang="en-US" dirty="0"/>
          </a:p>
        </p:txBody>
      </p:sp>
    </p:spTree>
    <p:extLst>
      <p:ext uri="{BB962C8B-B14F-4D97-AF65-F5344CB8AC3E}">
        <p14:creationId xmlns:p14="http://schemas.microsoft.com/office/powerpoint/2010/main" val="2229219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3E011304-7C47-4103-ADD4-ABD42D50FDCD}" type="slidenum">
              <a:rPr lang="en-US"/>
              <a:pPr>
                <a:defRPr/>
              </a:pPr>
              <a:t>‹#›</a:t>
            </a:fld>
            <a:endParaRPr lang="en-US" dirty="0"/>
          </a:p>
        </p:txBody>
      </p:sp>
    </p:spTree>
    <p:extLst>
      <p:ext uri="{BB962C8B-B14F-4D97-AF65-F5344CB8AC3E}">
        <p14:creationId xmlns:p14="http://schemas.microsoft.com/office/powerpoint/2010/main" val="2463950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D5E085E0-0F42-4B89-B314-C3589DCD646E}" type="slidenum">
              <a:rPr lang="en-US"/>
              <a:pPr>
                <a:defRPr/>
              </a:pPr>
              <a:t>‹#›</a:t>
            </a:fld>
            <a:endParaRPr lang="en-US" dirty="0"/>
          </a:p>
        </p:txBody>
      </p:sp>
    </p:spTree>
    <p:extLst>
      <p:ext uri="{BB962C8B-B14F-4D97-AF65-F5344CB8AC3E}">
        <p14:creationId xmlns:p14="http://schemas.microsoft.com/office/powerpoint/2010/main" val="1247042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46E474A2-C65B-4554-9F28-1A3BB25BCE86}" type="slidenum">
              <a:rPr lang="en-US"/>
              <a:pPr>
                <a:defRPr/>
              </a:pPr>
              <a:t>‹#›</a:t>
            </a:fld>
            <a:endParaRPr lang="en-US" dirty="0"/>
          </a:p>
        </p:txBody>
      </p:sp>
    </p:spTree>
    <p:extLst>
      <p:ext uri="{BB962C8B-B14F-4D97-AF65-F5344CB8AC3E}">
        <p14:creationId xmlns:p14="http://schemas.microsoft.com/office/powerpoint/2010/main" val="2858861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84340595-F95C-495D-B85D-6D2AEEF36DD8}" type="slidenum">
              <a:rPr lang="en-US"/>
              <a:pPr>
                <a:defRPr/>
              </a:pPr>
              <a:t>‹#›</a:t>
            </a:fld>
            <a:endParaRPr lang="en-US" dirty="0"/>
          </a:p>
        </p:txBody>
      </p:sp>
    </p:spTree>
    <p:extLst>
      <p:ext uri="{BB962C8B-B14F-4D97-AF65-F5344CB8AC3E}">
        <p14:creationId xmlns:p14="http://schemas.microsoft.com/office/powerpoint/2010/main" val="2507734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8" y="76200"/>
            <a:ext cx="9104312" cy="909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35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59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80F9E469-E338-4761-B5C0-05EE9657E0F5}" type="slidenum">
              <a:rPr lang="en-US"/>
              <a:pPr>
                <a:defRPr/>
              </a:pPr>
              <a:t>‹#›</a:t>
            </a:fld>
            <a:endParaRPr lang="en-US"/>
          </a:p>
        </p:txBody>
      </p:sp>
    </p:spTree>
    <p:extLst>
      <p:ext uri="{BB962C8B-B14F-4D97-AF65-F5344CB8AC3E}">
        <p14:creationId xmlns:p14="http://schemas.microsoft.com/office/powerpoint/2010/main" val="1971460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52400" y="3810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1800">
                <a:solidFill>
                  <a:srgbClr val="FFFFFF"/>
                </a:solidFill>
                <a:cs typeface="Arial" pitchFamily="34" charset="0"/>
              </a:rPr>
              <a:t>National Nanotechnology Initiative</a:t>
            </a:r>
          </a:p>
        </p:txBody>
      </p:sp>
      <p:grpSp>
        <p:nvGrpSpPr>
          <p:cNvPr id="3" name="Group 8"/>
          <p:cNvGrpSpPr>
            <a:grpSpLocks/>
          </p:cNvGrpSpPr>
          <p:nvPr userDrawn="1"/>
        </p:nvGrpSpPr>
        <p:grpSpPr bwMode="auto">
          <a:xfrm>
            <a:off x="0" y="0"/>
            <a:ext cx="9144000" cy="914400"/>
            <a:chOff x="0" y="0"/>
            <a:chExt cx="9144000" cy="91440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7515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989544"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76962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66294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2">
              <a:extLst>
                <a:ext uri="{28A0092B-C50C-407E-A947-70E740481C1C}">
                  <a14:useLocalDpi xmlns:a14="http://schemas.microsoft.com/office/drawing/2010/main" val="0"/>
                </a:ext>
              </a:extLst>
            </a:blip>
            <a:srcRect l="80009"/>
            <a:stretch>
              <a:fillRect/>
            </a:stretch>
          </p:blipFill>
          <p:spPr bwMode="auto">
            <a:xfrm>
              <a:off x="5715000" y="0"/>
              <a:ext cx="11544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4"/>
          <p:cNvSpPr txBox="1">
            <a:spLocks noChangeArrowheads="1"/>
          </p:cNvSpPr>
          <p:nvPr userDrawn="1"/>
        </p:nvSpPr>
        <p:spPr bwMode="auto">
          <a:xfrm>
            <a:off x="8636000" y="6443663"/>
            <a:ext cx="48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algn="r" eaLnBrk="1" hangingPunct="1"/>
            <a:fld id="{CDEBD304-0115-40EF-B818-640FAB22334A}" type="slidenum">
              <a:rPr lang="en-US" altLang="en-US" sz="2000">
                <a:solidFill>
                  <a:srgbClr val="000000"/>
                </a:solidFill>
              </a:rPr>
              <a:pPr algn="r" eaLnBrk="1" hangingPunct="1"/>
              <a:t>‹#›</a:t>
            </a:fld>
            <a:endParaRPr lang="en-US" altLang="en-US" sz="2000">
              <a:solidFill>
                <a:srgbClr val="000000"/>
              </a:solidFill>
            </a:endParaRPr>
          </a:p>
        </p:txBody>
      </p:sp>
    </p:spTree>
    <p:extLst>
      <p:ext uri="{BB962C8B-B14F-4D97-AF65-F5344CB8AC3E}">
        <p14:creationId xmlns:p14="http://schemas.microsoft.com/office/powerpoint/2010/main" val="222269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C2092A-668F-41BC-A53C-CF3C62706356}" type="slidenum">
              <a:rPr lang="en-US" altLang="en-US"/>
              <a:pPr>
                <a:defRPr/>
              </a:pPr>
              <a:t>‹#›</a:t>
            </a:fld>
            <a:endParaRPr lang="en-US" altLang="en-US"/>
          </a:p>
        </p:txBody>
      </p:sp>
    </p:spTree>
    <p:extLst>
      <p:ext uri="{BB962C8B-B14F-4D97-AF65-F5344CB8AC3E}">
        <p14:creationId xmlns:p14="http://schemas.microsoft.com/office/powerpoint/2010/main" val="283789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2E5C31-7FDD-4D4B-8EB8-A5B24DF620EA}" type="slidenum">
              <a:rPr lang="en-US" altLang="en-US"/>
              <a:pPr>
                <a:defRPr/>
              </a:pPr>
              <a:t>‹#›</a:t>
            </a:fld>
            <a:endParaRPr lang="en-US" altLang="en-US"/>
          </a:p>
        </p:txBody>
      </p:sp>
    </p:spTree>
    <p:extLst>
      <p:ext uri="{BB962C8B-B14F-4D97-AF65-F5344CB8AC3E}">
        <p14:creationId xmlns:p14="http://schemas.microsoft.com/office/powerpoint/2010/main" val="207564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9"/>
          <p:cNvSpPr>
            <a:spLocks noGrp="1"/>
          </p:cNvSpPr>
          <p:nvPr>
            <p:ph type="ftr" sz="quarter" idx="10"/>
          </p:nvPr>
        </p:nvSpPr>
        <p:spPr>
          <a:xfrm>
            <a:off x="5362575" y="6400800"/>
            <a:ext cx="2895600" cy="327025"/>
          </a:xfrm>
        </p:spPr>
        <p:txBody>
          <a:bodyPr/>
          <a:lstStyle>
            <a:lvl1pPr>
              <a:defRPr sz="1200">
                <a:solidFill>
                  <a:schemeClr val="bg2">
                    <a:shade val="50000"/>
                    <a:satMod val="200000"/>
                  </a:schemeClr>
                </a:solidFill>
              </a:defRPr>
            </a:lvl1pPr>
            <a:extLst/>
          </a:lstStyle>
          <a:p>
            <a:pPr>
              <a:defRPr/>
            </a:pPr>
            <a:endParaRPr lang="en-US"/>
          </a:p>
        </p:txBody>
      </p:sp>
      <p:sp>
        <p:nvSpPr>
          <p:cNvPr id="6" name="Slide Number Placeholder 9"/>
          <p:cNvSpPr>
            <a:spLocks noGrp="1"/>
          </p:cNvSpPr>
          <p:nvPr>
            <p:ph type="sldNum" sz="quarter" idx="11"/>
          </p:nvPr>
        </p:nvSpPr>
        <p:spPr>
          <a:xfrm>
            <a:off x="8261350" y="6400800"/>
            <a:ext cx="457200" cy="327025"/>
          </a:xfrm>
        </p:spPr>
        <p:txBody>
          <a:bodyPr/>
          <a:lstStyle>
            <a:lvl1pPr algn="ctr">
              <a:defRPr b="1">
                <a:solidFill>
                  <a:srgbClr val="19194D"/>
                </a:solidFill>
              </a:defRPr>
            </a:lvl1pPr>
          </a:lstStyle>
          <a:p>
            <a:pPr>
              <a:defRPr/>
            </a:pPr>
            <a:fld id="{2EF5AC71-64C6-4B53-9CE8-9D818B2473AF}" type="slidenum">
              <a:rPr lang="en-US" altLang="en-US"/>
              <a:pPr>
                <a:defRPr/>
              </a:pPr>
              <a:t>‹#›</a:t>
            </a:fld>
            <a:endParaRPr lang="en-US" altLang="en-US"/>
          </a:p>
        </p:txBody>
      </p:sp>
    </p:spTree>
    <p:extLst>
      <p:ext uri="{BB962C8B-B14F-4D97-AF65-F5344CB8AC3E}">
        <p14:creationId xmlns:p14="http://schemas.microsoft.com/office/powerpoint/2010/main" val="292851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www.google.com/url?sa=i&amp;rct=j&amp;q=&amp;esrc=s&amp;frm=1&amp;source=images&amp;cd=&amp;cad=rja&amp;docid=SxRnxJT2x0l-bM&amp;tbnid=Hss4Q6qutW44SM:&amp;ved=0CAUQjRw&amp;url=http://simplifiedsafety.com/network/directory/715/silver-spring-md/cpwr-the-center-for-construction-research-and-training/&amp;ei=mPlBUrTkL7bH4APItoHwDQ&amp;bvm=bv.52434380,d.dmg&amp;psig=AFQjCNGIDAHjJSPfsA2KlKXctckwVLrl9g&amp;ust=1380141800840718"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34" charset="-128"/>
              </a:defRPr>
            </a:lvl1pPr>
          </a:lstStyle>
          <a:p>
            <a:pPr>
              <a:defRPr/>
            </a:pPr>
            <a:fld id="{40A90B63-9B0E-4013-9C95-B2D13EBF3A6F}" type="slidenum">
              <a:rPr lang="en-US" altLang="en-US"/>
              <a:pPr>
                <a:defRPr/>
              </a:pPr>
              <a:t>‹#›</a:t>
            </a:fld>
            <a:endParaRPr lang="en-US" altLang="en-US"/>
          </a:p>
        </p:txBody>
      </p:sp>
      <p:sp>
        <p:nvSpPr>
          <p:cNvPr id="1031" name="AutoShape 2" descr="data:image/jpeg;base64,/9j/4AAQSkZJRgABAQAAAQABAAD/2wCEAAkGBxQTERQUExQWFRUXGBsaFxgXGRsgIBwiICEaIBohHCAiHSghHiMlGx0fITckJSorLi4vHiAzODMtNygtLisBCgoKDg0OGxAQGywmHiUsLCw3Nyw1LSwvLS8vNy83LywvLDEsLDUsNzQvLDc1LjcsLCwrNS03NSstLCwwMCwsNP/AABEIAE8AnwMBIgACEQEDEQH/xAAcAAACAwEBAQEAAAAAAAAAAAAABgMEBQcCCAH/xABDEAACAQMCAwUGAwQGCgMAAAABAgMABBESIQUGMRMiQVFxBxQyYYGRQlKhNXOxsiMzYsHR0hVDU1RygpKTwvAWFyT/xAAaAQEAAgMBAAAAAAAAAAAAAAAAAQQCAwUG/8QALREAAgEDAgIHCQAAAAAAAAAAAAECAwQRBSESMRMyNEFhcrEiUXGBkcHR8PH/2gAMAwEAAhEDEQA/AO30UUVBAUUUUAUUUUAUUUUAUUUUAVncf4ylpCZpAxUEDCgZ3OB1IrRpR9qn7Of95H/MKxk8RbLFrTVStCEuTaRV/wDs+1/2c3/Sv+av1fadakgCOcknAAVdyegHerkVdR9mHLAVBdyjLN/VA/hH5vU/w9arwqTk8Heu7CztqbnJPw35sfrWUugYqyEjOlsZHrgkVLRVPinE4rdNczhF+fj8gOpNWuR5tJyliKLlFIN17UoA2I4ZXH5jpXPoNz98VPw32mWznEiSQ/M4K/cbj7Vh0sPeXHpt0lngf74DvRUdvOsih0YMp3DKcg1JWZSaxswJxWVDxtZGKwo0unqwwF+561V51uCtvgfjYKfTBP8AdUvJ8QW1Uj8RJP3/AMBUkEr8cVXWNkdZGIAUgb58Qc4IqFuZEEvZdnJrzjThev3rSvLJZChbqjalI/h6Gk67kC8T1McAOMn6UAxtzBGsnZyK8beGoDHy3BxUY5kTtey7OTXnGO71+9YnH42u7hexVmUKFLYIHUnqR86ObrYxTRSr4gb/ANpMdfUY/WmAMfFeMrb41o+D0Ixj061Ytb7tIu0VGwdwNsn9axeYn94iVY/BO2b08B6nf7VT4DxI+6PGD3wQif8APsPsc/pTANiTmFREspjkCN0OF/xr9Tj6mLtRFIY/zd3w6+Oaq83QhLNVHRSoH0rO4bxiKOxMZbLkONOD+LOM/egGjh3EY511RnOOo8R60ue1T9nP+8j/AJhVrk3hckQd5Bp14wPHbO5+9Vfap+zn/eR/zCsKnVZbse00/Mjk3BLAz3EMI/1jgH06sfooJr6FjQKAoGAAAB5AdK417LotXEFJ/DG5+uw/vNdnrVbr2cnR1yo3VjDuS9f4VeK36wQyTP8ACikn5+QHzJ2rgvHeMSXcxllO/RV8FHkP/d66Z7XLkrZxqOjygH6Bm/iK5HWFeTzguaJbxVN1Xze3yCiiiq53Bl5H5nazmCk5gdhrXyztrHzHj5gV24HO4r5rrvnJtyZLG3ZtyYwCfTb+6rNvJ8jzmuW8Vw1Vzez+xLzJw4zwFV+JTqX5keH2NZnKfElWMwykRuhOA+2QfXxBpnqKa1R/iRW9QDVo88VjxRS4SPEh/EVPdUeJJ6fSlGe5T/SWvUNOsd7O3THWnmOJVGFUAeQAAr87Bfyr9hQHtWyMg5FZPNVn2ls3mnfH06/pmtcCgioBhcoWeiAM3V99/wAo2UfxP1rL4HwnRfSD8MeSPr8P6fwpwVQAABgDoKAgyTgZPU+eOlTkC/ztKvYBcjUWBAzv9qxbbhaz2alMGaPVlR1IyTgj+FPLRg9QD6ihIwOgA9BTIFjlDjWodjIe8PgJ8R5eoqL2qfs5/wB5H/MKa+yXOdIz6ClT2qfs5/3kf8wrCp1WW7HtNPzIQvZncBOIxg/jV0HrjP8A412uvnPh920Mscq/FG6sPoc4+vSvoWwu1mjSRDlXUMD61pt5bYOnrtJqpGp3NY+gse1Dh5lsSwGTEwf6bhv0NcZr6TdAQQRkEYIPiPGuPc5cjyW7NJArSQHfAGWT5EDcgef3qK8G/aRs0a8hGPQzeN9vwJtFfleo0LEBQWJ6ADJPoBVY9ECqSQBuScAfM9K+g+XrHsLWGI9URQfXG/60kchcjMjrcXS4KnMcZ6g+DN8x4D610erdGDW7PLaxeQqyVODyl6hRWbzFxU2tvJP2ZkWNWZwCAcAE7Z6nbH1qjxPmX3cuJYiCsMk3dOchDjGy7Ejfet5xBgorGi47m47AxkHTG2c/nDny8NJ6/Sp04mXlkSOPUInVJCWxuwUnSMb6VYHw8hQGlRS4vNWUkYQuxjIDKpyx/pHj7oIGo5QkY6+tSDmQMnaRIJIjIsYcONy5jC7Y833HUaTQk36KxY+PH3jsGj0vhD8WR3g5G+MbaD1x1FfnLPMK3gYqhUKEOdQYZcE6cjoyjGR4al86A26KXLTmoSEKI++ZDEo1fiDSqcnGw/omO2elR3vOCxDvRHUGkQrqGdSae6n5i+saR45xtQDPSt7SrZ5LBljR5G1odKKWOx32AJrbveI6JIolXVJKGKgnAATGok4P5gMDzrPuOY9AkZojphMazYYZUvj4RjvBQwJ6dds1EllYNlGo6VSM13PJxj/Qd1/utz/2JP8ALTv7O+JXNsewmtrnsWOVbsZO4T1z3fhJ+3WnCHmZWlMXZsJFdl0kjLKATrT86kqV26HY1Xi5s1RJKsWQ0qQsNeGR3MSqrqyhlIMm4IyAPHIrVGjwvKZ1LjVunpuE4LHxGaisCPmT/wDULVoyJO7nDA4yjPnHXSNOknzZfOv2XmUJAs7RkKUdsBgSNJAA8skkelbjjl+74JbynMkMbHzKipbPhsMX9VEif8KgfrVK+4rLEup4BjKDKyD8bKg8Achm3+Qqvc8ydnI0bxEOOwAAYYLTOyIM+ABUkny86YRm6k2uHLwb9FL0/NKxlhJEwCSmKVlIIj7iuJD0JTSwyeo8RgE1scNu+1iWTAAbcYORjJwQfHPWhrMrnjiMUFm7Tx9rGzJGyZAB1sF3JIAG++fCl+75stXsJL54GYBjauusbguFOHDaWQk51Z3FNfMPBI7yEQykhdcbnGN9DBgDkEYJGD8qxn5DhNi1kJphCZRInwao8MHCqSuCoYfiBPzqSSjxXmK3traG9MOTO8aKRMCmFDaGeQErpAzvv1r1xvmKCG2hvZId55EUhJk07ZKMzhtDKNOc1r3PLLtbJB73MNJJLlYSXBzsy9npwM7YA6VSm5AgNlb2iSzIsEgkRxoLFhq3OpCvVicYoCrzFxa3srKK4aBmLkFIkkyck9oSDnBxp1kjyr3zXxy1tUh/oA6XJacYdIxqQI4YliBk7EeZFX7/AJLhuPd/eJJZhAjoAxChi+AWbSB3sDG2BjO29V7n2f28sFtBLJLIlvHJGurTkhwBljp6rpGCMfPNAQXHH4WNrJDbSSz3qdoqatGFjGcyEnA068Drua88R5gtOGOivD2LPas+NYwezxpi3OGbLED61o3fJ4ZbUrcTJNaqUjmGjUVYAMHBXSdlHgOnrXrivJ0dwVaWWR2FvJb6joyQ+Mv8GNYxtjb5UBYtI7c2SylNEWn3jcnKH4y2c7HJJyPnS1Y8ftLjhk141q2IBIskLHvd7SWznYl1Ktk00X/LyS2PuXaSLGY1jLrp1aRgeII3A8qzV5Ct1ju443ljjukRXUEHTp2DKWBOSNtyRsKApcP5stbqGaRY3Is4FmB1d4ZRyyA5yGAUqc9a98rcTtruQxm2eGQRRShXYESJnMbHDEMVb829XbHkaCL30I0gF4miQd3C91lJTu9TqJ3yM1LyvyhHZu0gllmkMaxBpSvdRPhVQqqMfc0BQvr9Fvo7M2TOzCSRHLrjS2Flbc5A726+NUf/AJFae+e4tbsT70q6+0BJkVFdHK6u00gBRq6AgU2z8ERryO7LNrjieILtpIYgknbOdvOsocjwi898WSRZu2MpI04IKqjRnu7oQoPmDnBoCq/FrR+Lm0MR7XCydtnbWoOEH9oRk7eRIqJ+LWqW/EZPdiUtneORCch8hGbSCcKCW6bbirScgQCcXPaTduLjt+01DJ8ChGnGjT3emceNW35QiMV5FrkxdyGRz3cqcIML3cY7o65oDEsuZrOe1vZVid47eOOV9TklsKXVRk5BQr0PjvUnMPMVnCbaSeEn31Fy+fg0aWj1HO2HcYYdCc1o2/I1ukd9GjSBb0YkHd7mVZTo7vjqJ3zvUnFuTILiOKORpNMcEkIxp3DhBq+H4l0Ajwz1BoDJk5mtkgs5UgLSXYeVEZwuBoBleV2OMBMAk58BTRy3KjWsRjRY004CI6MFwSMBkJU4+RrHueRYWt7SJZJEa0UpFKNBYqV0urgqVZWXYjArX5a4IllbR28bMyJnBfGTkknOAB1PlQH/2Q=="/>
          <p:cNvSpPr>
            <a:spLocks noChangeAspect="1" noChangeArrowheads="1"/>
          </p:cNvSpPr>
          <p:nvPr userDrawn="1"/>
        </p:nvSpPr>
        <p:spPr bwMode="auto">
          <a:xfrm>
            <a:off x="6350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p>
        </p:txBody>
      </p:sp>
      <p:pic>
        <p:nvPicPr>
          <p:cNvPr id="1032" name="Picture 4" descr="http://simplifiedsafety.com/images/member_photos/logos/528_logo_nav.gif">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7200" y="6248400"/>
            <a:ext cx="7651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Lst>
  <p:txStyles>
    <p:titleStyle>
      <a:lvl1pPr algn="l" rtl="0" eaLnBrk="0" fontAlgn="base" hangingPunct="0">
        <a:spcBef>
          <a:spcPct val="0"/>
        </a:spcBef>
        <a:spcAft>
          <a:spcPct val="0"/>
        </a:spcAft>
        <a:defRPr sz="4000" b="1">
          <a:solidFill>
            <a:srgbClr val="000090"/>
          </a:solidFill>
          <a:latin typeface="Tahoma"/>
          <a:ea typeface="MS PGothic" pitchFamily="34" charset="-128"/>
          <a:cs typeface="Tahoma"/>
        </a:defRPr>
      </a:lvl1pPr>
      <a:lvl2pPr algn="l" rtl="0" eaLnBrk="0" fontAlgn="base" hangingPunct="0">
        <a:spcBef>
          <a:spcPct val="0"/>
        </a:spcBef>
        <a:spcAft>
          <a:spcPct val="0"/>
        </a:spcAft>
        <a:defRPr sz="4000" b="1">
          <a:solidFill>
            <a:srgbClr val="000090"/>
          </a:solidFill>
          <a:latin typeface="Tahoma" pitchFamily="34" charset="0"/>
          <a:ea typeface="MS PGothic" pitchFamily="34" charset="-128"/>
          <a:cs typeface="Tahoma" pitchFamily="34" charset="0"/>
        </a:defRPr>
      </a:lvl2pPr>
      <a:lvl3pPr algn="l" rtl="0" eaLnBrk="0" fontAlgn="base" hangingPunct="0">
        <a:spcBef>
          <a:spcPct val="0"/>
        </a:spcBef>
        <a:spcAft>
          <a:spcPct val="0"/>
        </a:spcAft>
        <a:defRPr sz="4000" b="1">
          <a:solidFill>
            <a:srgbClr val="000090"/>
          </a:solidFill>
          <a:latin typeface="Tahoma" pitchFamily="34" charset="0"/>
          <a:ea typeface="MS PGothic" pitchFamily="34" charset="-128"/>
          <a:cs typeface="Tahoma" pitchFamily="34" charset="0"/>
        </a:defRPr>
      </a:lvl3pPr>
      <a:lvl4pPr algn="l" rtl="0" eaLnBrk="0" fontAlgn="base" hangingPunct="0">
        <a:spcBef>
          <a:spcPct val="0"/>
        </a:spcBef>
        <a:spcAft>
          <a:spcPct val="0"/>
        </a:spcAft>
        <a:defRPr sz="4000" b="1">
          <a:solidFill>
            <a:srgbClr val="000090"/>
          </a:solidFill>
          <a:latin typeface="Tahoma" pitchFamily="34" charset="0"/>
          <a:ea typeface="MS PGothic" pitchFamily="34" charset="-128"/>
          <a:cs typeface="Tahoma" pitchFamily="34" charset="0"/>
        </a:defRPr>
      </a:lvl4pPr>
      <a:lvl5pPr algn="l" rtl="0" eaLnBrk="0" fontAlgn="base" hangingPunct="0">
        <a:spcBef>
          <a:spcPct val="0"/>
        </a:spcBef>
        <a:spcAft>
          <a:spcPct val="0"/>
        </a:spcAft>
        <a:defRPr sz="4000" b="1">
          <a:solidFill>
            <a:srgbClr val="000090"/>
          </a:solidFill>
          <a:latin typeface="Tahoma" pitchFamily="34" charset="0"/>
          <a:ea typeface="MS PGothic" pitchFamily="34" charset="-128"/>
          <a:cs typeface="Tahoma"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800000"/>
        </a:buClr>
        <a:buFont typeface="Arial" pitchFamily="34" charset="0"/>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800000"/>
        </a:buClr>
        <a:buFont typeface="Arial"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00"/>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00"/>
        </a:buClr>
        <a:buFont typeface="Arial"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a:defRPr/>
            </a:pPr>
            <a:endParaRPr lang="en-US"/>
          </a:p>
        </p:txBody>
      </p:sp>
      <p:sp>
        <p:nvSpPr>
          <p:cNvPr id="7" name="Slide Number Placeholder 6"/>
          <p:cNvSpPr>
            <a:spLocks noGrp="1" noChangeArrowheads="1"/>
          </p:cNvSpPr>
          <p:nvPr>
            <p:ph type="sldNum" sz="quarter" idx="4"/>
          </p:nvPr>
        </p:nvSpPr>
        <p:spPr>
          <a:xfrm>
            <a:off x="7010400" y="6400800"/>
            <a:ext cx="2133600" cy="457200"/>
          </a:xfrm>
          <a:prstGeom prst="rect">
            <a:avLst/>
          </a:prstGeom>
        </p:spPr>
        <p:txBody>
          <a:bodyPr/>
          <a:lstStyle>
            <a:lvl1pPr algn="r">
              <a:defRPr sz="2400" baseline="0">
                <a:solidFill>
                  <a:srgbClr val="000000"/>
                </a:solidFill>
                <a:latin typeface="Arial" charset="0"/>
                <a:ea typeface="+mn-ea"/>
              </a:defRPr>
            </a:lvl1pPr>
          </a:lstStyle>
          <a:p>
            <a:pPr>
              <a:defRPr/>
            </a:pPr>
            <a:fld id="{1449A8DE-4551-4494-AF6E-E581DD1D0C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a:defRPr/>
            </a:pPr>
            <a:endParaRPr lang="en-US"/>
          </a:p>
        </p:txBody>
      </p:sp>
      <p:sp>
        <p:nvSpPr>
          <p:cNvPr id="7" name="Slide Number Placeholder 6"/>
          <p:cNvSpPr>
            <a:spLocks noGrp="1" noChangeArrowheads="1"/>
          </p:cNvSpPr>
          <p:nvPr>
            <p:ph type="sldNum" sz="quarter" idx="4"/>
          </p:nvPr>
        </p:nvSpPr>
        <p:spPr>
          <a:xfrm>
            <a:off x="7010400" y="6400800"/>
            <a:ext cx="2133600" cy="457200"/>
          </a:xfrm>
          <a:prstGeom prst="rect">
            <a:avLst/>
          </a:prstGeom>
        </p:spPr>
        <p:txBody>
          <a:bodyPr/>
          <a:lstStyle>
            <a:lvl1pPr algn="r">
              <a:defRPr sz="2400" baseline="0">
                <a:solidFill>
                  <a:srgbClr val="000000"/>
                </a:solidFill>
                <a:latin typeface="Arial" charset="0"/>
                <a:ea typeface="+mn-ea"/>
              </a:defRPr>
            </a:lvl1pPr>
          </a:lstStyle>
          <a:p>
            <a:pPr>
              <a:defRPr/>
            </a:pPr>
            <a:fld id="{43806961-C757-41EA-86A0-6045BB5BEE0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a:defRPr/>
            </a:pPr>
            <a:endParaRPr lang="en-US"/>
          </a:p>
        </p:txBody>
      </p:sp>
      <p:sp>
        <p:nvSpPr>
          <p:cNvPr id="7" name="Slide Number Placeholder 6"/>
          <p:cNvSpPr>
            <a:spLocks noGrp="1" noChangeArrowheads="1"/>
          </p:cNvSpPr>
          <p:nvPr>
            <p:ph type="sldNum" sz="quarter" idx="4"/>
          </p:nvPr>
        </p:nvSpPr>
        <p:spPr>
          <a:xfrm>
            <a:off x="7010400" y="6400800"/>
            <a:ext cx="2133600" cy="457200"/>
          </a:xfrm>
          <a:prstGeom prst="rect">
            <a:avLst/>
          </a:prstGeom>
        </p:spPr>
        <p:txBody>
          <a:bodyPr/>
          <a:lstStyle>
            <a:lvl1pPr algn="r">
              <a:defRPr sz="2400" baseline="0">
                <a:solidFill>
                  <a:srgbClr val="000000"/>
                </a:solidFill>
                <a:latin typeface="Arial" charset="0"/>
                <a:ea typeface="+mn-ea"/>
              </a:defRPr>
            </a:lvl1pPr>
          </a:lstStyle>
          <a:p>
            <a:pPr>
              <a:defRPr/>
            </a:pPr>
            <a:fld id="{03B30810-4BE6-43BC-A7E8-7BF8E88876A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a:defRPr/>
            </a:pPr>
            <a:endParaRPr lang="en-US"/>
          </a:p>
        </p:txBody>
      </p:sp>
      <p:sp>
        <p:nvSpPr>
          <p:cNvPr id="7" name="Slide Number Placeholder 6"/>
          <p:cNvSpPr>
            <a:spLocks noGrp="1" noChangeArrowheads="1"/>
          </p:cNvSpPr>
          <p:nvPr>
            <p:ph type="sldNum" sz="quarter" idx="4"/>
          </p:nvPr>
        </p:nvSpPr>
        <p:spPr>
          <a:xfrm>
            <a:off x="7010400" y="6400800"/>
            <a:ext cx="2133600" cy="457200"/>
          </a:xfrm>
          <a:prstGeom prst="rect">
            <a:avLst/>
          </a:prstGeom>
        </p:spPr>
        <p:txBody>
          <a:bodyPr/>
          <a:lstStyle>
            <a:lvl1pPr algn="r">
              <a:defRPr sz="2400" baseline="0">
                <a:solidFill>
                  <a:srgbClr val="000000"/>
                </a:solidFill>
                <a:latin typeface="Arial" charset="0"/>
                <a:ea typeface="+mn-ea"/>
              </a:defRPr>
            </a:lvl1pPr>
          </a:lstStyle>
          <a:p>
            <a:pPr>
              <a:defRPr/>
            </a:pPr>
            <a:fld id="{840A544C-D65E-4566-A315-38C30249CDB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hoover1@cdc.gov"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wmf"/><Relationship Id="rId5" Type="http://schemas.openxmlformats.org/officeDocument/2006/relationships/hyperlink" Target="mailto:blippy@cpwr.com" TargetMode="External"/><Relationship Id="rId4" Type="http://schemas.openxmlformats.org/officeDocument/2006/relationships/hyperlink" Target="mailto:cgeraci@cdc.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h--waFavP1RffM&amp;tbnid=K0iZjHJqnclcZM:&amp;ved=0CAUQjRw&amp;url=http://commons.wikimedia.org/wiki/File:Denver_International_Airport,_snow.jpg&amp;ei=R0xgUvqrIq-r4APv6YHgAQ&amp;bvm=bv.54176721,d.dmg&amp;psig=AFQjCNEGp1bgUf-mGAUVmr8nDWuvw3-v8A&amp;ust=1382129088746446"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orise.orau.gov/ihos/nanotechnology/nanotech_home.htm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0.jpeg"/><Relationship Id="rId5" Type="http://schemas.openxmlformats.org/officeDocument/2006/relationships/hyperlink" Target="http://nanotoxacademy.com/" TargetMode="External"/><Relationship Id="rId4"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nanovations.com.au/Concrete.htm"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www.wilson.com/wilson/main/locale_home.jsp?JSESSIONID=C59DY2R64jUbPvQ5iSjQzZuKvyqadTUDy7AEqdJn1Adsnqdb8CYJ!330737242!168075286!7005!8005!-1993765523!168075285!7005!8005&amp;FOLDER%3c%3efolder_id=2534374302525221&amp;bmUID=1115258244169" TargetMode="External"/><Relationship Id="rId13" Type="http://schemas.openxmlformats.org/officeDocument/2006/relationships/image" Target="../media/image13.png"/><Relationship Id="rId18" Type="http://schemas.openxmlformats.org/officeDocument/2006/relationships/image" Target="../media/image17.jpeg"/><Relationship Id="rId26" Type="http://schemas.openxmlformats.org/officeDocument/2006/relationships/image" Target="../media/image21.jpeg"/><Relationship Id="rId3" Type="http://schemas.openxmlformats.org/officeDocument/2006/relationships/hyperlink" Target="http://www.amazon.com/gp/product/images/B0000CBAMW/ref=dp_primary-product-display_0/002-9248649-3208051?_encoding=UTF8&amp;n=1036592&amp;s=apparel" TargetMode="External"/><Relationship Id="rId21" Type="http://schemas.openxmlformats.org/officeDocument/2006/relationships/hyperlink" Target="http://images.google.com/imgres?imgurl=http://www.bathroomexpress.co.uk/images/laufen_mylife_single_washbasin_cabinet.jpg&amp;imgrefurl=http://www.bathroomexpress.co.uk/laufen/laufen_mylife.htm&amp;h=300&amp;w=240&amp;sz=5&amp;tbnid=321GSbWZoggJ:&amp;tbnh=110&amp;tbnw=88&amp;hl=en&amp;start=1&amp;prev=/images?q=laufen+washbasin&amp;svnum=100&amp;hl=en&amp;lr=&amp;c2coff=1&amp;safe=off&amp;rls=GGLD,GGLD:2004-26,GGLD:en&amp;sa=N" TargetMode="External"/><Relationship Id="rId34" Type="http://schemas.openxmlformats.org/officeDocument/2006/relationships/image" Target="../media/image28.png"/><Relationship Id="rId7" Type="http://schemas.openxmlformats.org/officeDocument/2006/relationships/image" Target="../media/image9.jpeg"/><Relationship Id="rId12" Type="http://schemas.openxmlformats.org/officeDocument/2006/relationships/image" Target="../media/image12.png"/><Relationship Id="rId17" Type="http://schemas.openxmlformats.org/officeDocument/2006/relationships/image" Target="../media/image16.jpeg"/><Relationship Id="rId25" Type="http://schemas.openxmlformats.org/officeDocument/2006/relationships/hyperlink" Target="http://www.allegromedical.com/wound_care/dressings/smith_nephew/acticoat_7_antimicrobial_dressing_4_x_5_box_of_5.P191608" TargetMode="External"/><Relationship Id="rId33"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15.jpeg"/><Relationship Id="rId20" Type="http://schemas.openxmlformats.org/officeDocument/2006/relationships/image" Target="../media/image18.jpeg"/><Relationship Id="rId29" Type="http://schemas.openxmlformats.org/officeDocument/2006/relationships/hyperlink" Target="http://www.nanoopto.com/index.html" TargetMode="External"/><Relationship Id="rId1" Type="http://schemas.openxmlformats.org/officeDocument/2006/relationships/slideLayout" Target="../slideLayouts/slideLayout26.xml"/><Relationship Id="rId6" Type="http://schemas.openxmlformats.org/officeDocument/2006/relationships/hyperlink" Target="http://www.exsellsports.com/Tennis_Balls/Wilson_Double_Core.htm" TargetMode="External"/><Relationship Id="rId11" Type="http://schemas.openxmlformats.org/officeDocument/2006/relationships/hyperlink" Target="http://www.3mespe.com/" TargetMode="External"/><Relationship Id="rId24" Type="http://schemas.openxmlformats.org/officeDocument/2006/relationships/image" Target="../media/image20.png"/><Relationship Id="rId32" Type="http://schemas.openxmlformats.org/officeDocument/2006/relationships/image" Target="../media/image26.png"/><Relationship Id="rId5" Type="http://schemas.openxmlformats.org/officeDocument/2006/relationships/image" Target="../media/image8.jpeg"/><Relationship Id="rId15" Type="http://schemas.openxmlformats.org/officeDocument/2006/relationships/image" Target="../media/image14.png"/><Relationship Id="rId23" Type="http://schemas.openxmlformats.org/officeDocument/2006/relationships/hyperlink" Target="http://www.laufen.com/cz/servlet/portal/FvEcorporateSvl?planguage=EN&amp;ppais=CZ&amp;codpage=WELCOME&amp;sesid=%7b@sesid%7d" TargetMode="External"/><Relationship Id="rId28" Type="http://schemas.openxmlformats.org/officeDocument/2006/relationships/image" Target="../media/image23.png"/><Relationship Id="rId10" Type="http://schemas.openxmlformats.org/officeDocument/2006/relationships/image" Target="../media/image11.jpeg"/><Relationship Id="rId19" Type="http://schemas.openxmlformats.org/officeDocument/2006/relationships/hyperlink" Target="http://images.google.com/imgres?imgurl=http://www.livingroom.org.au/photolog/kodak.jpg&amp;imgrefurl=http://www.livingroom.org.au/photolog/reviews/kodak/kodak_easyshare_z700.php&amp;h=234&amp;w=340&amp;sz=11&amp;tbnid=8vyoe5ZqsroJ:&amp;tbnh=79&amp;tbnw=115&amp;hl=en&amp;start=1&amp;prev=/images?q=kodak&amp;svnum=100&amp;hl=en&amp;lr=&amp;c2coff=1&amp;safe=off&amp;rls=GGLD,GGLD:2004-26,GGLD:en&amp;sa=N" TargetMode="External"/><Relationship Id="rId31" Type="http://schemas.openxmlformats.org/officeDocument/2006/relationships/image" Target="../media/image25.jpeg"/><Relationship Id="rId4" Type="http://schemas.openxmlformats.org/officeDocument/2006/relationships/image" Target="../media/image7.jpeg"/><Relationship Id="rId9" Type="http://schemas.openxmlformats.org/officeDocument/2006/relationships/image" Target="../media/image10.jpeg"/><Relationship Id="rId14" Type="http://schemas.openxmlformats.org/officeDocument/2006/relationships/hyperlink" Target="http://www.gm.com/" TargetMode="External"/><Relationship Id="rId22" Type="http://schemas.openxmlformats.org/officeDocument/2006/relationships/image" Target="../media/image19.jpeg"/><Relationship Id="rId27" Type="http://schemas.openxmlformats.org/officeDocument/2006/relationships/image" Target="../media/image22.png"/><Relationship Id="rId30"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5.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39.wmf"/><Relationship Id="rId18" Type="http://schemas.openxmlformats.org/officeDocument/2006/relationships/image" Target="../media/image44.wmf"/><Relationship Id="rId3" Type="http://schemas.openxmlformats.org/officeDocument/2006/relationships/image" Target="../media/image30.wmf"/><Relationship Id="rId7" Type="http://schemas.openxmlformats.org/officeDocument/2006/relationships/image" Target="../media/image34.png"/><Relationship Id="rId12" Type="http://schemas.openxmlformats.org/officeDocument/2006/relationships/image" Target="../media/image38.wmf"/><Relationship Id="rId17" Type="http://schemas.openxmlformats.org/officeDocument/2006/relationships/image" Target="../media/image43.png"/><Relationship Id="rId2" Type="http://schemas.openxmlformats.org/officeDocument/2006/relationships/image" Target="../media/image29.png"/><Relationship Id="rId16" Type="http://schemas.openxmlformats.org/officeDocument/2006/relationships/image" Target="../media/image42.wmf"/><Relationship Id="rId1" Type="http://schemas.openxmlformats.org/officeDocument/2006/relationships/slideLayout" Target="../slideLayouts/slideLayout30.xml"/><Relationship Id="rId6" Type="http://schemas.openxmlformats.org/officeDocument/2006/relationships/image" Target="../media/image33.png"/><Relationship Id="rId11" Type="http://schemas.openxmlformats.org/officeDocument/2006/relationships/image" Target="../media/image37.wmf"/><Relationship Id="rId5" Type="http://schemas.openxmlformats.org/officeDocument/2006/relationships/image" Target="../media/image32.png"/><Relationship Id="rId15" Type="http://schemas.openxmlformats.org/officeDocument/2006/relationships/image" Target="../media/image41.wmf"/><Relationship Id="rId10" Type="http://schemas.openxmlformats.org/officeDocument/2006/relationships/image" Target="../media/image36.wmf"/><Relationship Id="rId4" Type="http://schemas.openxmlformats.org/officeDocument/2006/relationships/image" Target="../media/image31.png"/><Relationship Id="rId9" Type="http://schemas.openxmlformats.org/officeDocument/2006/relationships/image" Target="../media/image35.wmf"/><Relationship Id="rId14" Type="http://schemas.openxmlformats.org/officeDocument/2006/relationships/image" Target="../media/image40.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file:///\\localhost\upload.wikimedia.org\wikipedia\commons\c\cc\Diagrama_de_los_pulmones-b.sv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 Id="rId5" Type="http://schemas.openxmlformats.org/officeDocument/2006/relationships/image" Target="../media/image133.png"/><Relationship Id="rId4"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hyperlink" Target="http://www.nih.gov/" TargetMode="External"/><Relationship Id="rId18" Type="http://schemas.openxmlformats.org/officeDocument/2006/relationships/image" Target="../media/image54.png"/><Relationship Id="rId26" Type="http://schemas.openxmlformats.org/officeDocument/2006/relationships/image" Target="../media/image58.jpeg"/><Relationship Id="rId39" Type="http://schemas.openxmlformats.org/officeDocument/2006/relationships/hyperlink" Target="http://www.nrc.gov/" TargetMode="External"/><Relationship Id="rId3" Type="http://schemas.openxmlformats.org/officeDocument/2006/relationships/hyperlink" Target="http://www.commerce.gov/" TargetMode="External"/><Relationship Id="rId21" Type="http://schemas.openxmlformats.org/officeDocument/2006/relationships/hyperlink" Target="http://www.usdoj.gov/" TargetMode="External"/><Relationship Id="rId34" Type="http://schemas.openxmlformats.org/officeDocument/2006/relationships/image" Target="../media/image62.jpeg"/><Relationship Id="rId42" Type="http://schemas.openxmlformats.org/officeDocument/2006/relationships/image" Target="../media/image66.png"/><Relationship Id="rId47" Type="http://schemas.openxmlformats.org/officeDocument/2006/relationships/image" Target="../media/image69.jpeg"/><Relationship Id="rId50" Type="http://schemas.openxmlformats.org/officeDocument/2006/relationships/image" Target="../media/image72.png"/><Relationship Id="rId7" Type="http://schemas.openxmlformats.org/officeDocument/2006/relationships/hyperlink" Target="http://www.nanosra.nrl.navy.mil/" TargetMode="External"/><Relationship Id="rId12" Type="http://schemas.openxmlformats.org/officeDocument/2006/relationships/image" Target="../media/image51.jpeg"/><Relationship Id="rId17" Type="http://schemas.openxmlformats.org/officeDocument/2006/relationships/hyperlink" Target="http://www.cdc.gov/niosh/topics/nanotech/" TargetMode="External"/><Relationship Id="rId25" Type="http://schemas.openxmlformats.org/officeDocument/2006/relationships/hyperlink" Target="http://www.state.gov/" TargetMode="External"/><Relationship Id="rId33" Type="http://schemas.openxmlformats.org/officeDocument/2006/relationships/hyperlink" Target="http://www.usitc.gov/" TargetMode="External"/><Relationship Id="rId38" Type="http://schemas.openxmlformats.org/officeDocument/2006/relationships/image" Target="../media/image64.jpeg"/><Relationship Id="rId46" Type="http://schemas.openxmlformats.org/officeDocument/2006/relationships/image" Target="../media/image68.jpeg"/><Relationship Id="rId2" Type="http://schemas.openxmlformats.org/officeDocument/2006/relationships/notesSlide" Target="../notesSlides/notesSlide6.xml"/><Relationship Id="rId16" Type="http://schemas.openxmlformats.org/officeDocument/2006/relationships/image" Target="../media/image53.png"/><Relationship Id="rId20" Type="http://schemas.openxmlformats.org/officeDocument/2006/relationships/image" Target="../media/image55.jpeg"/><Relationship Id="rId29" Type="http://schemas.openxmlformats.org/officeDocument/2006/relationships/hyperlink" Target="http://es.epa.gov/ncer/nano/" TargetMode="External"/><Relationship Id="rId41" Type="http://schemas.openxmlformats.org/officeDocument/2006/relationships/hyperlink" Target="http://www.uspto.gov/" TargetMode="External"/><Relationship Id="rId1" Type="http://schemas.openxmlformats.org/officeDocument/2006/relationships/slideLayout" Target="../slideLayouts/slideLayout16.xml"/><Relationship Id="rId6" Type="http://schemas.openxmlformats.org/officeDocument/2006/relationships/image" Target="../media/image48.jpeg"/><Relationship Id="rId11" Type="http://schemas.openxmlformats.org/officeDocument/2006/relationships/hyperlink" Target="http://www.science.doe.gov/nano/" TargetMode="External"/><Relationship Id="rId24" Type="http://schemas.openxmlformats.org/officeDocument/2006/relationships/image" Target="../media/image57.png"/><Relationship Id="rId32" Type="http://schemas.openxmlformats.org/officeDocument/2006/relationships/image" Target="../media/image61.png"/><Relationship Id="rId37" Type="http://schemas.openxmlformats.org/officeDocument/2006/relationships/hyperlink" Target="http://www.nsf.gov/crssprgm/nano/" TargetMode="External"/><Relationship Id="rId40" Type="http://schemas.openxmlformats.org/officeDocument/2006/relationships/image" Target="../media/image65.jpeg"/><Relationship Id="rId45" Type="http://schemas.openxmlformats.org/officeDocument/2006/relationships/hyperlink" Target="http://www.cpsc.gov/" TargetMode="External"/><Relationship Id="rId5" Type="http://schemas.openxmlformats.org/officeDocument/2006/relationships/hyperlink" Target="http://www.nist.gov/public_affairs/nanotech.htm" TargetMode="External"/><Relationship Id="rId15" Type="http://schemas.openxmlformats.org/officeDocument/2006/relationships/hyperlink" Target="http://www.fda.gov/nanotechnology/" TargetMode="External"/><Relationship Id="rId23" Type="http://schemas.openxmlformats.org/officeDocument/2006/relationships/hyperlink" Target="http://www.dol.gov/" TargetMode="External"/><Relationship Id="rId28" Type="http://schemas.openxmlformats.org/officeDocument/2006/relationships/image" Target="../media/image59.jpeg"/><Relationship Id="rId36" Type="http://schemas.openxmlformats.org/officeDocument/2006/relationships/image" Target="../media/image63.jpeg"/><Relationship Id="rId49" Type="http://schemas.openxmlformats.org/officeDocument/2006/relationships/image" Target="../media/image71.jpeg"/><Relationship Id="rId10" Type="http://schemas.openxmlformats.org/officeDocument/2006/relationships/image" Target="../media/image50.jpeg"/><Relationship Id="rId19" Type="http://schemas.openxmlformats.org/officeDocument/2006/relationships/hyperlink" Target="http://www.dhs.gov/" TargetMode="External"/><Relationship Id="rId31" Type="http://schemas.openxmlformats.org/officeDocument/2006/relationships/hyperlink" Target="http://www.intelligence.gov/" TargetMode="External"/><Relationship Id="rId44" Type="http://schemas.openxmlformats.org/officeDocument/2006/relationships/image" Target="../media/image67.jpeg"/><Relationship Id="rId4" Type="http://schemas.openxmlformats.org/officeDocument/2006/relationships/image" Target="../media/image47.jpeg"/><Relationship Id="rId9" Type="http://schemas.openxmlformats.org/officeDocument/2006/relationships/hyperlink" Target="http://www.ed.gov/" TargetMode="External"/><Relationship Id="rId14" Type="http://schemas.openxmlformats.org/officeDocument/2006/relationships/image" Target="../media/image52.jpeg"/><Relationship Id="rId22" Type="http://schemas.openxmlformats.org/officeDocument/2006/relationships/image" Target="../media/image56.jpeg"/><Relationship Id="rId27" Type="http://schemas.openxmlformats.org/officeDocument/2006/relationships/hyperlink" Target="http://www.ustreas.gov/" TargetMode="External"/><Relationship Id="rId30" Type="http://schemas.openxmlformats.org/officeDocument/2006/relationships/image" Target="../media/image60.jpeg"/><Relationship Id="rId35" Type="http://schemas.openxmlformats.org/officeDocument/2006/relationships/hyperlink" Target="http://www.ipt.arc.nasa.gov/" TargetMode="External"/><Relationship Id="rId43" Type="http://schemas.openxmlformats.org/officeDocument/2006/relationships/hyperlink" Target="http://www.usda.gov/" TargetMode="External"/><Relationship Id="rId48" Type="http://schemas.openxmlformats.org/officeDocument/2006/relationships/image" Target="../media/image70.jpeg"/><Relationship Id="rId8" Type="http://schemas.openxmlformats.org/officeDocument/2006/relationships/image" Target="../media/image4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7.xml"/><Relationship Id="rId16" Type="http://schemas.openxmlformats.org/officeDocument/2006/relationships/image" Target="../media/image86.png"/><Relationship Id="rId1" Type="http://schemas.openxmlformats.org/officeDocument/2006/relationships/slideLayout" Target="../slideLayouts/slideLayout44.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4.png"/></Relationships>
</file>

<file path=ppt/slides/_rels/slide9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Rectangle 1035"/>
          <p:cNvSpPr>
            <a:spLocks noChangeArrowheads="1"/>
          </p:cNvSpPr>
          <p:nvPr/>
        </p:nvSpPr>
        <p:spPr bwMode="auto">
          <a:xfrm>
            <a:off x="533400" y="6043136"/>
            <a:ext cx="9144000" cy="738664"/>
          </a:xfrm>
          <a:prstGeom prst="rect">
            <a:avLst/>
          </a:prstGeom>
          <a:noFill/>
          <a:ln w="9525">
            <a:noFill/>
            <a:miter lim="800000"/>
            <a:headEnd/>
            <a:tailEnd/>
          </a:ln>
        </p:spPr>
        <p:txBody>
          <a:bodyPr>
            <a:spAutoFit/>
          </a:bodyPr>
          <a:lstStyle/>
          <a:p>
            <a:pPr>
              <a:defRPr/>
            </a:pPr>
            <a:r>
              <a:rPr lang="en-US" sz="1400" dirty="0">
                <a:solidFill>
                  <a:srgbClr val="333399"/>
                </a:solidFill>
                <a:latin typeface="Arial" charset="0"/>
                <a:ea typeface="+mn-ea"/>
              </a:rPr>
              <a:t>The findings and conclusions in this presentation are those of the authors </a:t>
            </a:r>
            <a:br>
              <a:rPr lang="en-US" sz="1400" dirty="0">
                <a:solidFill>
                  <a:srgbClr val="333399"/>
                </a:solidFill>
                <a:latin typeface="Arial" charset="0"/>
                <a:ea typeface="+mn-ea"/>
              </a:rPr>
            </a:br>
            <a:r>
              <a:rPr lang="en-US" sz="1400" dirty="0">
                <a:solidFill>
                  <a:srgbClr val="333399"/>
                </a:solidFill>
                <a:latin typeface="Arial" charset="0"/>
                <a:ea typeface="+mn-ea"/>
              </a:rPr>
              <a:t>and do not necessarily represent the views of their respective organizations.  </a:t>
            </a:r>
            <a:br>
              <a:rPr lang="en-US" sz="1400" dirty="0">
                <a:solidFill>
                  <a:srgbClr val="333399"/>
                </a:solidFill>
                <a:latin typeface="Arial" charset="0"/>
                <a:ea typeface="+mn-ea"/>
              </a:rPr>
            </a:br>
            <a:r>
              <a:rPr lang="en-US" sz="1400" dirty="0">
                <a:solidFill>
                  <a:srgbClr val="333399"/>
                </a:solidFill>
                <a:latin typeface="Arial" charset="0"/>
                <a:ea typeface="+mn-ea"/>
              </a:rPr>
              <a:t>Mention of company names or products does not constitute endorsement. </a:t>
            </a:r>
          </a:p>
        </p:txBody>
      </p:sp>
      <p:sp>
        <p:nvSpPr>
          <p:cNvPr id="5" name="Title 4"/>
          <p:cNvSpPr>
            <a:spLocks noGrp="1"/>
          </p:cNvSpPr>
          <p:nvPr>
            <p:ph type="title"/>
          </p:nvPr>
        </p:nvSpPr>
        <p:spPr>
          <a:xfrm>
            <a:off x="457200" y="685800"/>
            <a:ext cx="8229600" cy="487362"/>
          </a:xfrm>
        </p:spPr>
        <p:txBody>
          <a:bodyPr/>
          <a:lstStyle/>
          <a:p>
            <a:pPr>
              <a:defRPr/>
            </a:pPr>
            <a:r>
              <a:rPr lang="en-US" sz="2400" b="1" dirty="0">
                <a:solidFill>
                  <a:srgbClr val="C00000"/>
                </a:solidFill>
                <a:latin typeface="Arial" charset="0"/>
              </a:rPr>
              <a:t>Presentation for the NSC Labor Division</a:t>
            </a:r>
            <a:br>
              <a:rPr lang="en-US" sz="2400" b="1" dirty="0">
                <a:solidFill>
                  <a:srgbClr val="C00000"/>
                </a:solidFill>
                <a:latin typeface="Arial" charset="0"/>
              </a:rPr>
            </a:br>
            <a:r>
              <a:rPr lang="en-US" sz="2400" b="1" dirty="0">
                <a:solidFill>
                  <a:srgbClr val="C00000"/>
                </a:solidFill>
                <a:latin typeface="Arial" charset="0"/>
              </a:rPr>
              <a:t>Friday, </a:t>
            </a:r>
            <a:r>
              <a:rPr lang="en-US" sz="2400" b="1" dirty="0" smtClean="0">
                <a:solidFill>
                  <a:srgbClr val="C00000"/>
                </a:solidFill>
                <a:latin typeface="Arial" charset="0"/>
              </a:rPr>
              <a:t>Sept </a:t>
            </a:r>
            <a:r>
              <a:rPr lang="en-US" sz="2400" b="1" dirty="0">
                <a:solidFill>
                  <a:srgbClr val="C00000"/>
                </a:solidFill>
                <a:latin typeface="Arial" charset="0"/>
              </a:rPr>
              <a:t>12, 2014, 3 pm - 4:30 pm PDT</a:t>
            </a:r>
            <a:br>
              <a:rPr lang="en-US" sz="2400" b="1" dirty="0">
                <a:solidFill>
                  <a:srgbClr val="C00000"/>
                </a:solidFill>
                <a:latin typeface="Arial" charset="0"/>
              </a:rPr>
            </a:br>
            <a:r>
              <a:rPr lang="en-US" sz="2400" b="1" dirty="0">
                <a:solidFill>
                  <a:srgbClr val="C00000"/>
                </a:solidFill>
                <a:latin typeface="Arial" charset="0"/>
              </a:rPr>
              <a:t>2014 National Safety Council Congress and Expo</a:t>
            </a:r>
            <a:br>
              <a:rPr lang="en-US" sz="2400" b="1" dirty="0">
                <a:solidFill>
                  <a:srgbClr val="C00000"/>
                </a:solidFill>
                <a:latin typeface="Arial" charset="0"/>
              </a:rPr>
            </a:br>
            <a:r>
              <a:rPr lang="en-US" sz="2400" dirty="0">
                <a:solidFill>
                  <a:srgbClr val="C00000"/>
                </a:solidFill>
                <a:latin typeface="Arial" charset="0"/>
              </a:rPr>
              <a:t>San Diego, California</a:t>
            </a:r>
            <a:br>
              <a:rPr lang="en-US" sz="2400" dirty="0">
                <a:solidFill>
                  <a:srgbClr val="C00000"/>
                </a:solidFill>
                <a:latin typeface="Arial" charset="0"/>
              </a:rPr>
            </a:br>
            <a:endParaRPr lang="en-US" sz="2400" dirty="0">
              <a:solidFill>
                <a:srgbClr val="C00000"/>
              </a:solidFill>
            </a:endParaRPr>
          </a:p>
        </p:txBody>
      </p:sp>
      <p:sp>
        <p:nvSpPr>
          <p:cNvPr id="9" name="Content Placeholder 8"/>
          <p:cNvSpPr>
            <a:spLocks noGrp="1"/>
          </p:cNvSpPr>
          <p:nvPr>
            <p:ph idx="1"/>
          </p:nvPr>
        </p:nvSpPr>
        <p:spPr>
          <a:xfrm>
            <a:off x="457200" y="1447800"/>
            <a:ext cx="8077200" cy="4525963"/>
          </a:xfrm>
        </p:spPr>
        <p:txBody>
          <a:bodyPr/>
          <a:lstStyle/>
          <a:p>
            <a:pPr marL="0" indent="0">
              <a:buNone/>
            </a:pPr>
            <a:r>
              <a:rPr lang="en-US" sz="2400" b="1" dirty="0" smtClean="0">
                <a:solidFill>
                  <a:srgbClr val="333399"/>
                </a:solidFill>
                <a:latin typeface="Arial" charset="0"/>
              </a:rPr>
              <a:t>Nanotechnology Challenges and Opportunities for Safety, Health, Well-being, and Productivity </a:t>
            </a:r>
            <a:br>
              <a:rPr lang="en-US" sz="2400" b="1" dirty="0" smtClean="0">
                <a:solidFill>
                  <a:srgbClr val="333399"/>
                </a:solidFill>
                <a:latin typeface="Arial" charset="0"/>
              </a:rPr>
            </a:br>
            <a:r>
              <a:rPr lang="en-US" sz="2400" b="1" dirty="0" smtClean="0">
                <a:solidFill>
                  <a:srgbClr val="333399"/>
                </a:solidFill>
                <a:latin typeface="Arial" charset="0"/>
              </a:rPr>
              <a:t>in the </a:t>
            </a:r>
            <a:r>
              <a:rPr lang="en-US" sz="2400" b="1" dirty="0" smtClean="0">
                <a:solidFill>
                  <a:srgbClr val="333399"/>
                </a:solidFill>
                <a:latin typeface="Arial" charset="0"/>
              </a:rPr>
              <a:t>Workplace</a:t>
            </a:r>
          </a:p>
          <a:p>
            <a:pPr marL="0" indent="0">
              <a:buNone/>
            </a:pPr>
            <a:endParaRPr lang="en-US" sz="2400" b="1" dirty="0" smtClean="0">
              <a:solidFill>
                <a:srgbClr val="333399"/>
              </a:solidFill>
              <a:latin typeface="Arial" charset="0"/>
            </a:endParaRPr>
          </a:p>
          <a:p>
            <a:pPr>
              <a:spcBef>
                <a:spcPts val="0"/>
              </a:spcBef>
              <a:defRPr/>
            </a:pPr>
            <a:r>
              <a:rPr lang="en-US" sz="2400" b="1" dirty="0">
                <a:solidFill>
                  <a:srgbClr val="000000"/>
                </a:solidFill>
                <a:latin typeface="Arial" charset="0"/>
              </a:rPr>
              <a:t>Mark D. Hoover</a:t>
            </a:r>
            <a:r>
              <a:rPr lang="en-US" sz="2400" dirty="0">
                <a:solidFill>
                  <a:srgbClr val="000000"/>
                </a:solidFill>
                <a:latin typeface="Arial" charset="0"/>
              </a:rPr>
              <a:t>,</a:t>
            </a:r>
            <a:r>
              <a:rPr lang="en-US" sz="2400" b="1" dirty="0">
                <a:solidFill>
                  <a:srgbClr val="000000"/>
                </a:solidFill>
                <a:latin typeface="Arial" charset="0"/>
              </a:rPr>
              <a:t> </a:t>
            </a:r>
            <a:r>
              <a:rPr lang="en-US" sz="2400" dirty="0">
                <a:solidFill>
                  <a:srgbClr val="000000"/>
                </a:solidFill>
                <a:latin typeface="Arial" charset="0"/>
              </a:rPr>
              <a:t>PhD, CHP, </a:t>
            </a:r>
            <a:r>
              <a:rPr lang="en-US" sz="2400" dirty="0">
                <a:solidFill>
                  <a:srgbClr val="000000"/>
                </a:solidFill>
                <a:latin typeface="Arial" charset="0"/>
              </a:rPr>
              <a:t>CIH (</a:t>
            </a:r>
            <a:r>
              <a:rPr lang="en-US" sz="2400" dirty="0">
                <a:solidFill>
                  <a:srgbClr val="000000"/>
                </a:solidFill>
                <a:latin typeface="Arial" charset="0"/>
                <a:hlinkClick r:id="rId3"/>
              </a:rPr>
              <a:t>mhoover1@cdc.gov</a:t>
            </a:r>
            <a:r>
              <a:rPr lang="en-US" sz="2400" dirty="0">
                <a:solidFill>
                  <a:srgbClr val="000000"/>
                </a:solidFill>
                <a:latin typeface="Arial" charset="0"/>
              </a:rPr>
              <a:t>) </a:t>
            </a:r>
            <a:endParaRPr lang="en-US" sz="2400" b="1" dirty="0">
              <a:solidFill>
                <a:srgbClr val="000000"/>
              </a:solidFill>
              <a:latin typeface="Arial" charset="0"/>
            </a:endParaRPr>
          </a:p>
          <a:p>
            <a:pPr marL="349250" indent="-349250">
              <a:spcBef>
                <a:spcPts val="0"/>
              </a:spcBef>
              <a:buNone/>
              <a:defRPr/>
            </a:pPr>
            <a:r>
              <a:rPr lang="en-US" sz="2400" dirty="0" smtClean="0">
                <a:solidFill>
                  <a:srgbClr val="000000"/>
                </a:solidFill>
                <a:latin typeface="Arial" charset="0"/>
              </a:rPr>
              <a:t>	NIOSH, </a:t>
            </a:r>
            <a:r>
              <a:rPr lang="en-US" sz="2400" dirty="0" smtClean="0">
                <a:solidFill>
                  <a:srgbClr val="000000"/>
                </a:solidFill>
                <a:latin typeface="Arial" charset="0"/>
              </a:rPr>
              <a:t>Morgantown</a:t>
            </a:r>
            <a:r>
              <a:rPr lang="en-US" sz="2400" dirty="0">
                <a:solidFill>
                  <a:srgbClr val="000000"/>
                </a:solidFill>
                <a:latin typeface="Arial" charset="0"/>
              </a:rPr>
              <a:t>, </a:t>
            </a:r>
            <a:r>
              <a:rPr lang="en-US" sz="2400" dirty="0" smtClean="0">
                <a:solidFill>
                  <a:srgbClr val="000000"/>
                </a:solidFill>
                <a:latin typeface="Arial" charset="0"/>
              </a:rPr>
              <a:t>WV</a:t>
            </a:r>
          </a:p>
          <a:p>
            <a:pPr>
              <a:spcBef>
                <a:spcPts val="0"/>
              </a:spcBef>
              <a:defRPr/>
            </a:pPr>
            <a:r>
              <a:rPr lang="en-US" sz="2400" b="1" dirty="0">
                <a:solidFill>
                  <a:srgbClr val="000000"/>
                </a:solidFill>
                <a:latin typeface="Arial" charset="0"/>
              </a:rPr>
              <a:t>Charles L. Geraci</a:t>
            </a:r>
            <a:r>
              <a:rPr lang="en-US" sz="2400" dirty="0">
                <a:solidFill>
                  <a:srgbClr val="000000"/>
                </a:solidFill>
                <a:latin typeface="Arial" charset="0"/>
              </a:rPr>
              <a:t>, PhD, </a:t>
            </a:r>
            <a:r>
              <a:rPr lang="en-US" sz="2400" dirty="0" smtClean="0">
                <a:solidFill>
                  <a:srgbClr val="000000"/>
                </a:solidFill>
                <a:latin typeface="Arial" charset="0"/>
              </a:rPr>
              <a:t>CIH </a:t>
            </a:r>
            <a:r>
              <a:rPr lang="en-US" sz="2400" dirty="0" smtClean="0">
                <a:solidFill>
                  <a:srgbClr val="000000"/>
                </a:solidFill>
                <a:latin typeface="Arial" charset="0"/>
              </a:rPr>
              <a:t>(</a:t>
            </a:r>
            <a:r>
              <a:rPr lang="en-US" sz="2400" dirty="0" smtClean="0">
                <a:solidFill>
                  <a:srgbClr val="000000"/>
                </a:solidFill>
                <a:latin typeface="Arial" charset="0"/>
                <a:hlinkClick r:id="rId4"/>
              </a:rPr>
              <a:t>cgeraci@cdc.gov</a:t>
            </a:r>
            <a:r>
              <a:rPr lang="en-US" sz="2400" dirty="0" smtClean="0">
                <a:solidFill>
                  <a:srgbClr val="000000"/>
                </a:solidFill>
                <a:latin typeface="Arial" charset="0"/>
              </a:rPr>
              <a:t>)</a:t>
            </a:r>
            <a:r>
              <a:rPr lang="en-US" sz="2400" b="1" dirty="0" smtClean="0">
                <a:solidFill>
                  <a:srgbClr val="000000"/>
                </a:solidFill>
                <a:latin typeface="Arial" charset="0"/>
              </a:rPr>
              <a:t> </a:t>
            </a:r>
            <a:r>
              <a:rPr lang="en-US" sz="2400" dirty="0" smtClean="0">
                <a:solidFill>
                  <a:srgbClr val="000000"/>
                </a:solidFill>
                <a:latin typeface="Arial" charset="0"/>
              </a:rPr>
              <a:t>NIOSH, </a:t>
            </a:r>
            <a:r>
              <a:rPr lang="en-US" sz="2400" dirty="0" smtClean="0">
                <a:solidFill>
                  <a:srgbClr val="000000"/>
                </a:solidFill>
                <a:latin typeface="Arial" charset="0"/>
              </a:rPr>
              <a:t>Cincinnati</a:t>
            </a:r>
            <a:r>
              <a:rPr lang="en-US" sz="2400" dirty="0">
                <a:solidFill>
                  <a:srgbClr val="000000"/>
                </a:solidFill>
                <a:latin typeface="Arial" charset="0"/>
              </a:rPr>
              <a:t>, </a:t>
            </a:r>
            <a:r>
              <a:rPr lang="en-US" sz="2400" dirty="0" smtClean="0">
                <a:solidFill>
                  <a:srgbClr val="000000"/>
                </a:solidFill>
                <a:latin typeface="Arial" charset="0"/>
              </a:rPr>
              <a:t>OH</a:t>
            </a:r>
          </a:p>
          <a:p>
            <a:pPr>
              <a:spcBef>
                <a:spcPts val="0"/>
              </a:spcBef>
              <a:defRPr/>
            </a:pPr>
            <a:r>
              <a:rPr lang="en-US" sz="2400" b="1" dirty="0" smtClean="0">
                <a:solidFill>
                  <a:srgbClr val="000000"/>
                </a:solidFill>
                <a:latin typeface="Arial" charset="0"/>
              </a:rPr>
              <a:t>Bruce </a:t>
            </a:r>
            <a:r>
              <a:rPr lang="en-US" sz="2400" b="1" dirty="0">
                <a:solidFill>
                  <a:srgbClr val="000000"/>
                </a:solidFill>
                <a:latin typeface="Arial" charset="0"/>
              </a:rPr>
              <a:t>Lippy, </a:t>
            </a:r>
            <a:r>
              <a:rPr lang="en-US" sz="2400" dirty="0">
                <a:solidFill>
                  <a:srgbClr val="000000"/>
                </a:solidFill>
                <a:latin typeface="Arial" charset="0"/>
              </a:rPr>
              <a:t>PhD, CIH, CSP</a:t>
            </a:r>
            <a:r>
              <a:rPr lang="en-US" sz="2400" b="1" dirty="0">
                <a:solidFill>
                  <a:srgbClr val="000000"/>
                </a:solidFill>
                <a:latin typeface="Arial" charset="0"/>
              </a:rPr>
              <a:t> </a:t>
            </a:r>
            <a:r>
              <a:rPr lang="en-US" sz="2400" dirty="0">
                <a:solidFill>
                  <a:srgbClr val="000000"/>
                </a:solidFill>
                <a:latin typeface="Arial" charset="0"/>
              </a:rPr>
              <a:t>(</a:t>
            </a:r>
            <a:r>
              <a:rPr lang="en-US" sz="2400" dirty="0" smtClean="0">
                <a:solidFill>
                  <a:srgbClr val="000000"/>
                </a:solidFill>
                <a:latin typeface="Arial" charset="0"/>
                <a:hlinkClick r:id="rId5"/>
              </a:rPr>
              <a:t>blippy@cpwr.com</a:t>
            </a:r>
            <a:r>
              <a:rPr lang="en-US" sz="2400" dirty="0" smtClean="0">
                <a:solidFill>
                  <a:srgbClr val="000000"/>
                </a:solidFill>
                <a:latin typeface="Arial" charset="0"/>
              </a:rPr>
              <a:t>) CPWR, Silver </a:t>
            </a:r>
            <a:r>
              <a:rPr lang="en-US" sz="2400" dirty="0">
                <a:solidFill>
                  <a:srgbClr val="000000"/>
                </a:solidFill>
                <a:latin typeface="Arial" charset="0"/>
              </a:rPr>
              <a:t>Spring, MD</a:t>
            </a:r>
          </a:p>
          <a:p>
            <a:pPr marL="0" indent="0">
              <a:spcBef>
                <a:spcPts val="0"/>
              </a:spcBef>
              <a:buNone/>
              <a:defRPr/>
            </a:pPr>
            <a:endParaRPr lang="en-US" sz="2400" dirty="0">
              <a:solidFill>
                <a:srgbClr val="000000"/>
              </a:solidFill>
              <a:latin typeface="Arial" charset="0"/>
            </a:endParaRPr>
          </a:p>
        </p:txBody>
      </p:sp>
      <p:pic>
        <p:nvPicPr>
          <p:cNvPr id="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38421"/>
          <a:stretch/>
        </p:blipFill>
        <p:spPr bwMode="auto">
          <a:xfrm rot="5400000">
            <a:off x="7377591" y="5091591"/>
            <a:ext cx="1981198" cy="155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8C7CC91-6DA8-4013-A03E-94BF9EB6EE33}" type="slidenum">
              <a:rPr lang="en-US" altLang="en-US" sz="2400" smtClean="0"/>
              <a:pPr eaLnBrk="1" hangingPunct="1"/>
              <a:t>10</a:t>
            </a:fld>
            <a:endParaRPr lang="en-US" altLang="en-US" sz="2400" smtClean="0"/>
          </a:p>
        </p:txBody>
      </p:sp>
      <p:sp>
        <p:nvSpPr>
          <p:cNvPr id="74755" name="Rectangle 2"/>
          <p:cNvSpPr>
            <a:spLocks noGrp="1" noChangeArrowheads="1"/>
          </p:cNvSpPr>
          <p:nvPr>
            <p:ph type="title"/>
          </p:nvPr>
        </p:nvSpPr>
        <p:spPr>
          <a:xfrm>
            <a:off x="31750" y="228600"/>
            <a:ext cx="9104313" cy="695325"/>
          </a:xfrm>
        </p:spPr>
        <p:txBody>
          <a:bodyPr/>
          <a:lstStyle/>
          <a:p>
            <a:pPr eaLnBrk="1" hangingPunct="1"/>
            <a:r>
              <a:rPr lang="en-US" altLang="en-US" dirty="0" smtClean="0"/>
              <a:t>Some background about CPWR</a:t>
            </a:r>
            <a:br>
              <a:rPr lang="en-US" altLang="en-US" dirty="0" smtClean="0"/>
            </a:br>
            <a:r>
              <a:rPr lang="en-US" altLang="en-US" sz="2800" dirty="0" smtClean="0"/>
              <a:t>The Center for Construction Research and Training</a:t>
            </a:r>
            <a:endParaRPr lang="en-US" altLang="en-US" dirty="0" smtClean="0"/>
          </a:p>
        </p:txBody>
      </p:sp>
      <p:sp>
        <p:nvSpPr>
          <p:cNvPr id="74756" name="Text Box 4"/>
          <p:cNvSpPr txBox="1">
            <a:spLocks noChangeArrowheads="1"/>
          </p:cNvSpPr>
          <p:nvPr/>
        </p:nvSpPr>
        <p:spPr bwMode="auto">
          <a:xfrm>
            <a:off x="0" y="64008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2400">
                <a:solidFill>
                  <a:schemeClr val="accent2"/>
                </a:solidFill>
              </a:rPr>
              <a:t>www.cpwr.com</a:t>
            </a:r>
          </a:p>
        </p:txBody>
      </p:sp>
      <p:pic>
        <p:nvPicPr>
          <p:cNvPr id="74757" name="Picture 4" descr="http://www.cpwr.com/sites/default/files/styles/medium/public/IMG_0478.JPG?itok=zBkXOl2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425" y="-31207075"/>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4"/>
          <p:cNvSpPr>
            <a:spLocks noChangeArrowheads="1"/>
          </p:cNvSpPr>
          <p:nvPr/>
        </p:nvSpPr>
        <p:spPr bwMode="auto">
          <a:xfrm>
            <a:off x="381000" y="1536700"/>
            <a:ext cx="84582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2800" b="1">
                <a:solidFill>
                  <a:srgbClr val="000000"/>
                </a:solidFill>
              </a:rPr>
              <a:t>Our Mission is:</a:t>
            </a:r>
          </a:p>
          <a:p>
            <a:pPr eaLnBrk="1" hangingPunct="1"/>
            <a:endParaRPr lang="en-US" altLang="en-US" sz="2400">
              <a:solidFill>
                <a:srgbClr val="000000"/>
              </a:solidFill>
            </a:endParaRPr>
          </a:p>
          <a:p>
            <a:pPr eaLnBrk="1" hangingPunct="1"/>
            <a:r>
              <a:rPr lang="en-US" altLang="en-US">
                <a:solidFill>
                  <a:srgbClr val="000000"/>
                </a:solidFill>
              </a:rPr>
              <a:t>To encourage the </a:t>
            </a:r>
            <a:r>
              <a:rPr lang="en-US" altLang="en-US" i="1">
                <a:solidFill>
                  <a:srgbClr val="00B050"/>
                </a:solidFill>
              </a:rPr>
              <a:t>elimination or reduction of conditions constituting hazards</a:t>
            </a:r>
            <a:r>
              <a:rPr lang="en-US" altLang="en-US">
                <a:solidFill>
                  <a:srgbClr val="000000"/>
                </a:solidFill>
              </a:rPr>
              <a:t> to the safety or health of U.S. construction workers, and to promote the </a:t>
            </a:r>
            <a:r>
              <a:rPr lang="en-US" altLang="en-US" i="1">
                <a:solidFill>
                  <a:srgbClr val="00B0F0"/>
                </a:solidFill>
              </a:rPr>
              <a:t>maintenance and improvement of safe and healthy working conditions</a:t>
            </a:r>
            <a:r>
              <a:rPr lang="en-US" altLang="en-US" i="1">
                <a:solidFill>
                  <a:srgbClr val="000000"/>
                </a:solidFill>
              </a:rPr>
              <a:t> </a:t>
            </a:r>
            <a:r>
              <a:rPr lang="en-US" altLang="en-US">
                <a:solidFill>
                  <a:srgbClr val="000000"/>
                </a:solidFill>
              </a:rPr>
              <a:t>for workers in the construction industry.</a:t>
            </a:r>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p:cNvSpPr>
            <a:spLocks noGrp="1"/>
          </p:cNvSpPr>
          <p:nvPr>
            <p:ph type="title"/>
          </p:nvPr>
        </p:nvSpPr>
        <p:spPr>
          <a:xfrm>
            <a:off x="419100" y="609600"/>
            <a:ext cx="8229600" cy="1143000"/>
          </a:xfrm>
        </p:spPr>
        <p:txBody>
          <a:bodyPr/>
          <a:lstStyle/>
          <a:p>
            <a:r>
              <a:rPr lang="en-US" altLang="en-US" sz="3200" dirty="0" smtClean="0">
                <a:latin typeface="Tahoma" pitchFamily="34" charset="0"/>
                <a:cs typeface="Tahoma" pitchFamily="34" charset="0"/>
              </a:rPr>
              <a:t>CPWR provides resources in many areas and we are adding a construction nanomaterial inventory</a:t>
            </a:r>
          </a:p>
        </p:txBody>
      </p:sp>
      <p:pic>
        <p:nvPicPr>
          <p:cNvPr id="75779" name="Picture 5" descr="Nano_logo_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2725738"/>
            <a:ext cx="83058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FF468E3C-A161-41F2-842C-6661896D2CEB}" type="slidenum">
              <a:rPr lang="en-US" altLang="en-US" sz="2400" smtClean="0"/>
              <a:pPr eaLnBrk="1" hangingPunct="1"/>
              <a:t>11</a:t>
            </a:fld>
            <a:endParaRPr lang="en-US" altLang="en-US" sz="2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l="2151" t="8299" r="3226" b="12033"/>
          <a:stretch>
            <a:fillRect/>
          </a:stretch>
        </p:blipFill>
        <p:spPr bwMode="auto">
          <a:xfrm>
            <a:off x="1524000" y="1752600"/>
            <a:ext cx="6096000" cy="4433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eLCOSH</a:t>
            </a:r>
            <a:r>
              <a:rPr lang="en-US" dirty="0" smtClean="0"/>
              <a:t> is a repository of construction H&amp;S information</a:t>
            </a:r>
            <a:endParaRPr lang="en-US" dirty="0"/>
          </a:p>
        </p:txBody>
      </p:sp>
      <p:sp>
        <p:nvSpPr>
          <p:cNvPr id="768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algn="r" eaLnBrk="1" hangingPunct="1"/>
            <a:fld id="{7DECDE46-E87B-4BCA-B56F-F006767CB8C3}" type="slidenum">
              <a:rPr lang="en-US" altLang="en-US" sz="2400" b="0" smtClean="0"/>
              <a:pPr algn="r" eaLnBrk="1" hangingPunct="1"/>
              <a:t>12</a:t>
            </a:fld>
            <a:endParaRPr lang="en-US" altLang="en-US" sz="2400" b="0" smtClean="0"/>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381000"/>
            <a:ext cx="8229600" cy="1143000"/>
          </a:xfrm>
        </p:spPr>
        <p:txBody>
          <a:bodyPr/>
          <a:lstStyle/>
          <a:p>
            <a:r>
              <a:rPr lang="en-US" altLang="en-US" sz="3600" dirty="0" smtClean="0">
                <a:latin typeface="Tahoma" pitchFamily="34" charset="0"/>
                <a:cs typeface="Tahoma" pitchFamily="34" charset="0"/>
              </a:rPr>
              <a:t>Special thanks to the CPWR Nanotechnology Research Team</a:t>
            </a:r>
          </a:p>
        </p:txBody>
      </p:sp>
      <p:sp>
        <p:nvSpPr>
          <p:cNvPr id="77827" name="Content Placeholder 2"/>
          <p:cNvSpPr>
            <a:spLocks noGrp="1"/>
          </p:cNvSpPr>
          <p:nvPr>
            <p:ph idx="1"/>
          </p:nvPr>
        </p:nvSpPr>
        <p:spPr>
          <a:xfrm>
            <a:off x="457200" y="1676400"/>
            <a:ext cx="8077200" cy="4525963"/>
          </a:xfrm>
        </p:spPr>
        <p:txBody>
          <a:bodyPr/>
          <a:lstStyle/>
          <a:p>
            <a:r>
              <a:rPr lang="en-US" altLang="en-US" dirty="0" smtClean="0"/>
              <a:t>Gavin West, CPWR statistician</a:t>
            </a:r>
          </a:p>
          <a:p>
            <a:r>
              <a:rPr lang="en-US" altLang="en-US" dirty="0" smtClean="0"/>
              <a:t>Dr. Dan Marsick and Mike Cooper, CIHs</a:t>
            </a:r>
          </a:p>
          <a:p>
            <a:r>
              <a:rPr lang="en-US" altLang="en-US" dirty="0" smtClean="0"/>
              <a:t>Leonard Burrelli and EPI staff </a:t>
            </a:r>
          </a:p>
        </p:txBody>
      </p:sp>
      <p:pic>
        <p:nvPicPr>
          <p:cNvPr id="100354" name="Picture 2" descr="C:\Users\blippy\AppData\Local\Microsoft\Windows\Temporary Internet Files\Content.IE5\XFOC3S2J\Calibrate with vacuum 2.JPG"/>
          <p:cNvPicPr>
            <a:picLocks noChangeAspect="1" noChangeArrowheads="1"/>
          </p:cNvPicPr>
          <p:nvPr/>
        </p:nvPicPr>
        <p:blipFill>
          <a:blip r:embed="rId2"/>
          <a:srcRect/>
          <a:stretch>
            <a:fillRect/>
          </a:stretch>
        </p:blipFill>
        <p:spPr bwMode="auto">
          <a:xfrm>
            <a:off x="5492750" y="3544888"/>
            <a:ext cx="3190875" cy="30083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Begin with h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44888"/>
            <a:ext cx="4471988"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414CEA93-CE85-4E71-AB14-0E97F4313401}" type="slidenum">
              <a:rPr lang="en-US" altLang="en-US" sz="2400" smtClean="0"/>
              <a:pPr eaLnBrk="1" hangingPunct="1"/>
              <a:t>13</a:t>
            </a:fld>
            <a:endParaRPr lang="en-US" altLang="en-US" sz="24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6" descr="Kohlenstoffnanoroehre_Anima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569984">
            <a:off x="2928343" y="1937742"/>
            <a:ext cx="26543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228600" y="533400"/>
            <a:ext cx="8886092" cy="1470025"/>
          </a:xfrm>
        </p:spPr>
        <p:txBody>
          <a:bodyPr/>
          <a:lstStyle/>
          <a:p>
            <a:r>
              <a:rPr lang="en-US" dirty="0" smtClean="0">
                <a:solidFill>
                  <a:srgbClr val="275C9D"/>
                </a:solidFill>
              </a:rPr>
              <a:t>Some concrete examples </a:t>
            </a:r>
            <a:br>
              <a:rPr lang="en-US" dirty="0" smtClean="0">
                <a:solidFill>
                  <a:srgbClr val="275C9D"/>
                </a:solidFill>
              </a:rPr>
            </a:br>
            <a:r>
              <a:rPr lang="en-US" dirty="0" smtClean="0">
                <a:solidFill>
                  <a:srgbClr val="275C9D"/>
                </a:solidFill>
              </a:rPr>
              <a:t>of challenges and opportunities</a:t>
            </a:r>
            <a:br>
              <a:rPr lang="en-US" dirty="0" smtClean="0">
                <a:solidFill>
                  <a:srgbClr val="275C9D"/>
                </a:solidFill>
              </a:rPr>
            </a:br>
            <a:endParaRPr lang="en-US" dirty="0"/>
          </a:p>
        </p:txBody>
      </p:sp>
      <p:sp>
        <p:nvSpPr>
          <p:cNvPr id="2051" name="Rectangle 3"/>
          <p:cNvSpPr>
            <a:spLocks noGrp="1" noChangeArrowheads="1"/>
          </p:cNvSpPr>
          <p:nvPr>
            <p:ph type="subTitle" idx="1"/>
          </p:nvPr>
        </p:nvSpPr>
        <p:spPr>
          <a:xfrm>
            <a:off x="533400" y="4343400"/>
            <a:ext cx="8229600" cy="1752600"/>
          </a:xfrm>
          <a:ln>
            <a:miter lim="800000"/>
            <a:headEnd/>
            <a:tailEnd/>
          </a:ln>
          <a:extLst>
            <a:ext uri="{FAA26D3D-D897-4be2-8F04-BA451C77F1D7}"/>
          </a:extLst>
        </p:spPr>
        <p:txBody>
          <a:bodyPr/>
          <a:lstStyle/>
          <a:p>
            <a:pPr eaLnBrk="1" hangingPunct="1">
              <a:defRPr/>
            </a:pPr>
            <a:r>
              <a:rPr lang="en-US" sz="3600"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Tahoma" pitchFamily="34" charset="0"/>
                <a:ea typeface="Tahoma" pitchFamily="34" charset="0"/>
                <a:cs typeface="Tahoma" pitchFamily="34" charset="0"/>
              </a:rPr>
              <a:t>Nanotechnology in Construction</a:t>
            </a:r>
          </a:p>
        </p:txBody>
      </p:sp>
      <p:sp>
        <p:nvSpPr>
          <p:cNvPr id="788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53E63528-2527-4A1C-9025-69834C24AC6C}" type="slidenum">
              <a:rPr lang="en-US" altLang="en-US" sz="2400" smtClean="0"/>
              <a:pPr eaLnBrk="1" hangingPunct="1"/>
              <a:t>14</a:t>
            </a:fld>
            <a:endParaRPr lang="en-US" altLang="en-US" sz="2400" smtClean="0"/>
          </a:p>
        </p:txBody>
      </p:sp>
      <p:sp>
        <p:nvSpPr>
          <p:cNvPr id="17410" name="TextBox 2"/>
          <p:cNvSpPr txBox="1">
            <a:spLocks noChangeArrowheads="1"/>
          </p:cNvSpPr>
          <p:nvPr/>
        </p:nvSpPr>
        <p:spPr bwMode="auto">
          <a:xfrm>
            <a:off x="609600" y="5334000"/>
            <a:ext cx="76200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20000"/>
              </a:spcBef>
              <a:defRPr/>
            </a:pPr>
            <a:r>
              <a:rPr lang="en-US" sz="2400" b="1" dirty="0" smtClean="0">
                <a:solidFill>
                  <a:schemeClr val="bg2">
                    <a:lumMod val="75000"/>
                  </a:schemeClr>
                </a:solidFill>
                <a:latin typeface="Arial" charset="0"/>
              </a:rPr>
              <a:t>Bruce Lippy, Ph.D., CIH, CSP</a:t>
            </a:r>
          </a:p>
          <a:p>
            <a:pPr>
              <a:spcBef>
                <a:spcPct val="20000"/>
              </a:spcBef>
              <a:defRPr/>
            </a:pPr>
            <a:r>
              <a:rPr lang="en-US" sz="2400" b="1" dirty="0" smtClean="0">
                <a:solidFill>
                  <a:schemeClr val="bg2">
                    <a:lumMod val="75000"/>
                  </a:schemeClr>
                </a:solidFill>
                <a:latin typeface="Arial" charset="0"/>
              </a:rPr>
              <a:t>Director of Safety Research, CPWR</a:t>
            </a:r>
          </a:p>
          <a:p>
            <a:pPr>
              <a:spcBef>
                <a:spcPct val="20000"/>
              </a:spcBef>
              <a:defRPr/>
            </a:pPr>
            <a:r>
              <a:rPr lang="en-US" sz="2400" b="1" dirty="0" err="1" smtClean="0">
                <a:solidFill>
                  <a:schemeClr val="bg2">
                    <a:lumMod val="75000"/>
                  </a:schemeClr>
                </a:solidFill>
                <a:latin typeface="Arial" charset="0"/>
              </a:rPr>
              <a:t>blippy@cpwr.com</a:t>
            </a:r>
            <a:endParaRPr lang="en-US" sz="2400" b="1" dirty="0">
              <a:solidFill>
                <a:schemeClr val="bg2">
                  <a:lumMod val="75000"/>
                </a:schemeClr>
              </a:solidFill>
              <a:latin typeface="Arial" charset="0"/>
            </a:endParaRPr>
          </a:p>
        </p:txBody>
      </p:sp>
      <p:pic>
        <p:nvPicPr>
          <p:cNvPr id="78853" name="Picture 12" descr="Vertical2-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488" y="5562600"/>
            <a:ext cx="2035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Title 4"/>
          <p:cNvSpPr>
            <a:spLocks noGrp="1"/>
          </p:cNvSpPr>
          <p:nvPr>
            <p:ph type="title"/>
          </p:nvPr>
        </p:nvSpPr>
        <p:spPr>
          <a:xfrm>
            <a:off x="304800" y="152400"/>
            <a:ext cx="9144000" cy="762000"/>
          </a:xfrm>
        </p:spPr>
        <p:txBody>
          <a:bodyPr/>
          <a:lstStyle/>
          <a:p>
            <a:r>
              <a:rPr lang="en-US" altLang="en-US" sz="2800" dirty="0" smtClean="0">
                <a:latin typeface="Tahoma" pitchFamily="34" charset="0"/>
                <a:cs typeface="Tahoma" pitchFamily="34" charset="0"/>
              </a:rPr>
              <a:t>At the end of this session, </a:t>
            </a:r>
            <a:r>
              <a:rPr lang="en-US" altLang="ja-JP" sz="2800" dirty="0" smtClean="0">
                <a:latin typeface="Tahoma" pitchFamily="34" charset="0"/>
                <a:cs typeface="Tahoma" pitchFamily="34" charset="0"/>
              </a:rPr>
              <a:t>you will be able to:</a:t>
            </a:r>
            <a:endParaRPr lang="en-US" altLang="en-US" sz="2800" dirty="0" smtClean="0">
              <a:latin typeface="Tahoma" pitchFamily="34" charset="0"/>
              <a:cs typeface="Tahoma" pitchFamily="34" charset="0"/>
            </a:endParaRPr>
          </a:p>
        </p:txBody>
      </p:sp>
      <p:sp>
        <p:nvSpPr>
          <p:cNvPr id="11267" name="Content Placeholder 5"/>
          <p:cNvSpPr>
            <a:spLocks noGrp="1"/>
          </p:cNvSpPr>
          <p:nvPr>
            <p:ph idx="1"/>
          </p:nvPr>
        </p:nvSpPr>
        <p:spPr>
          <a:xfrm>
            <a:off x="304800" y="990600"/>
            <a:ext cx="8382000" cy="4525962"/>
          </a:xfrm>
        </p:spPr>
        <p:txBody>
          <a:bodyPr/>
          <a:lstStyle/>
          <a:p>
            <a:pPr marL="514350" indent="-514350">
              <a:spcBef>
                <a:spcPts val="0"/>
              </a:spcBef>
              <a:buFont typeface="Arial" pitchFamily="34" charset="0"/>
              <a:buAutoNum type="arabicPeriod"/>
              <a:defRPr/>
            </a:pPr>
            <a:r>
              <a:rPr lang="en-US" altLang="en-US" sz="2400" b="1" dirty="0" smtClean="0">
                <a:solidFill>
                  <a:srgbClr val="0000FF"/>
                </a:solidFill>
                <a:ea typeface="ＭＳ Ｐゴシック" pitchFamily="34" charset="-128"/>
              </a:rPr>
              <a:t>Describe the improvements </a:t>
            </a:r>
            <a:r>
              <a:rPr lang="en-US" altLang="en-US" sz="2400" b="1" dirty="0" err="1" smtClean="0">
                <a:ea typeface="ＭＳ Ｐゴシック" pitchFamily="34" charset="-128"/>
              </a:rPr>
              <a:t>nano</a:t>
            </a:r>
            <a:r>
              <a:rPr lang="en-US" altLang="en-US" sz="2400" b="1" dirty="0" smtClean="0">
                <a:ea typeface="ＭＳ Ｐゴシック" pitchFamily="34" charset="-128"/>
              </a:rPr>
              <a:t>-enabled products will bring to construction</a:t>
            </a:r>
          </a:p>
          <a:p>
            <a:pPr marL="514350" indent="-514350">
              <a:spcBef>
                <a:spcPts val="0"/>
              </a:spcBef>
              <a:buFont typeface="Arial" pitchFamily="34" charset="0"/>
              <a:buAutoNum type="arabicPeriod"/>
              <a:defRPr/>
            </a:pPr>
            <a:r>
              <a:rPr lang="en-US" altLang="en-US" sz="2400" b="1" dirty="0" smtClean="0">
                <a:ea typeface="ＭＳ Ｐゴシック" pitchFamily="34" charset="-128"/>
              </a:rPr>
              <a:t>Explain why the </a:t>
            </a:r>
            <a:r>
              <a:rPr lang="en-US" altLang="en-US" sz="2400" b="1" dirty="0" smtClean="0">
                <a:solidFill>
                  <a:srgbClr val="0000FF"/>
                </a:solidFill>
                <a:ea typeface="ＭＳ Ｐゴシック" pitchFamily="34" charset="-128"/>
              </a:rPr>
              <a:t>uniqueness of construction</a:t>
            </a:r>
            <a:r>
              <a:rPr lang="en-US" altLang="en-US" sz="2400" b="1" dirty="0" smtClean="0">
                <a:ea typeface="ＭＳ Ｐゴシック" pitchFamily="34" charset="-128"/>
              </a:rPr>
              <a:t> poses additional risks to trades workers</a:t>
            </a:r>
          </a:p>
          <a:p>
            <a:pPr marL="514350" indent="-514350">
              <a:spcBef>
                <a:spcPts val="0"/>
              </a:spcBef>
              <a:buFont typeface="Arial" pitchFamily="34" charset="0"/>
              <a:buAutoNum type="arabicPeriod"/>
              <a:defRPr/>
            </a:pPr>
            <a:r>
              <a:rPr lang="en-US" altLang="en-US" sz="2400" b="1" dirty="0" smtClean="0">
                <a:ea typeface="ＭＳ Ｐゴシック" pitchFamily="34" charset="-128"/>
              </a:rPr>
              <a:t>Describe the </a:t>
            </a:r>
            <a:r>
              <a:rPr lang="en-US" altLang="en-US" sz="2400" b="1" dirty="0" smtClean="0">
                <a:solidFill>
                  <a:srgbClr val="0000FF"/>
                </a:solidFill>
                <a:ea typeface="ＭＳ Ｐゴシック" pitchFamily="34" charset="-128"/>
              </a:rPr>
              <a:t>specific health concerns </a:t>
            </a:r>
            <a:r>
              <a:rPr lang="en-US" altLang="en-US" sz="2400" b="1" dirty="0" smtClean="0">
                <a:ea typeface="ＭＳ Ｐゴシック" pitchFamily="34" charset="-128"/>
              </a:rPr>
              <a:t>posed by nanoparticles in construction</a:t>
            </a:r>
          </a:p>
          <a:p>
            <a:pPr marL="514350" indent="-514350">
              <a:spcBef>
                <a:spcPts val="0"/>
              </a:spcBef>
              <a:buFont typeface="Arial" pitchFamily="34" charset="0"/>
              <a:buAutoNum type="arabicPeriod"/>
              <a:defRPr/>
            </a:pPr>
            <a:r>
              <a:rPr lang="en-US" altLang="en-US" sz="2400" b="1" dirty="0" smtClean="0">
                <a:ea typeface="ＭＳ Ｐゴシック" pitchFamily="34" charset="-128"/>
              </a:rPr>
              <a:t>Discuss </a:t>
            </a:r>
            <a:r>
              <a:rPr lang="en-US" altLang="en-US" sz="2400" b="1" dirty="0" smtClean="0">
                <a:solidFill>
                  <a:srgbClr val="0000FF"/>
                </a:solidFill>
                <a:ea typeface="ＭＳ Ｐゴシック" pitchFamily="34" charset="-128"/>
              </a:rPr>
              <a:t>current findings </a:t>
            </a:r>
            <a:r>
              <a:rPr lang="en-US" altLang="en-US" sz="2400" b="1" dirty="0" smtClean="0">
                <a:ea typeface="ＭＳ Ｐゴシック" pitchFamily="34" charset="-128"/>
              </a:rPr>
              <a:t>on construction sampling including results from CPWR’s initial test</a:t>
            </a:r>
          </a:p>
          <a:p>
            <a:pPr marL="514350" indent="-514350">
              <a:spcBef>
                <a:spcPts val="0"/>
              </a:spcBef>
              <a:buFont typeface="Arial" pitchFamily="34" charset="0"/>
              <a:buAutoNum type="arabicPeriod"/>
              <a:defRPr/>
            </a:pPr>
            <a:r>
              <a:rPr lang="en-US" altLang="en-US" sz="2400" b="1" dirty="0">
                <a:ea typeface="ＭＳ Ｐゴシック" pitchFamily="34" charset="-128"/>
              </a:rPr>
              <a:t>Apply the </a:t>
            </a:r>
            <a:r>
              <a:rPr lang="en-US" altLang="en-US" sz="2400" b="1" dirty="0">
                <a:solidFill>
                  <a:srgbClr val="0000FF"/>
                </a:solidFill>
                <a:ea typeface="ＭＳ Ｐゴシック" pitchFamily="34" charset="-128"/>
              </a:rPr>
              <a:t>hierarchy of controls </a:t>
            </a:r>
            <a:r>
              <a:rPr lang="en-US" altLang="en-US" sz="2400" b="1" dirty="0">
                <a:ea typeface="ＭＳ Ｐゴシック" pitchFamily="34" charset="-128"/>
              </a:rPr>
              <a:t>to nanomaterials and explain what we know about </a:t>
            </a:r>
            <a:r>
              <a:rPr lang="en-US" altLang="en-US" sz="2400" b="1" dirty="0" smtClean="0">
                <a:ea typeface="ＭＳ Ｐゴシック" pitchFamily="34" charset="-128"/>
              </a:rPr>
              <a:t>controls</a:t>
            </a:r>
          </a:p>
          <a:p>
            <a:pPr marL="514350" indent="-514350">
              <a:spcBef>
                <a:spcPts val="0"/>
              </a:spcBef>
              <a:buFont typeface="Arial" pitchFamily="34" charset="0"/>
              <a:buAutoNum type="arabicPeriod"/>
              <a:defRPr/>
            </a:pPr>
            <a:r>
              <a:rPr lang="en-US" altLang="en-US" sz="2400" b="1" dirty="0" smtClean="0">
                <a:ea typeface="ＭＳ Ｐゴシック" pitchFamily="34" charset="-128"/>
              </a:rPr>
              <a:t>Describe the current state of </a:t>
            </a:r>
            <a:r>
              <a:rPr lang="en-US" altLang="en-US" sz="2400" b="1" dirty="0" smtClean="0">
                <a:solidFill>
                  <a:srgbClr val="0000FF"/>
                </a:solidFill>
                <a:ea typeface="ＭＳ Ｐゴシック" pitchFamily="34" charset="-128"/>
              </a:rPr>
              <a:t>hazard communication</a:t>
            </a:r>
            <a:r>
              <a:rPr lang="en-US" altLang="en-US" sz="2400" b="1" dirty="0" smtClean="0">
                <a:ea typeface="ＭＳ Ｐゴシック" pitchFamily="34" charset="-128"/>
              </a:rPr>
              <a:t> for </a:t>
            </a:r>
            <a:r>
              <a:rPr lang="en-US" altLang="en-US" sz="2400" b="1" dirty="0" err="1" smtClean="0">
                <a:ea typeface="ＭＳ Ｐゴシック" pitchFamily="34" charset="-128"/>
              </a:rPr>
              <a:t>nano</a:t>
            </a:r>
            <a:r>
              <a:rPr lang="en-US" altLang="en-US" sz="2400" b="1" dirty="0" smtClean="0">
                <a:ea typeface="ＭＳ Ｐゴシック" pitchFamily="34" charset="-128"/>
              </a:rPr>
              <a:t> in construction</a:t>
            </a:r>
          </a:p>
          <a:p>
            <a:pPr marL="514350" indent="-514350">
              <a:spcBef>
                <a:spcPts val="0"/>
              </a:spcBef>
              <a:buFont typeface="Arial" pitchFamily="34" charset="0"/>
              <a:buAutoNum type="arabicPeriod"/>
              <a:defRPr/>
            </a:pPr>
            <a:r>
              <a:rPr lang="en-US" altLang="en-US" sz="2400" b="1" dirty="0" smtClean="0">
                <a:ea typeface="ＭＳ Ｐゴシック" pitchFamily="34" charset="-128"/>
              </a:rPr>
              <a:t>List several </a:t>
            </a:r>
            <a:r>
              <a:rPr lang="en-US" altLang="en-US" sz="2400" b="1" dirty="0" smtClean="0">
                <a:solidFill>
                  <a:srgbClr val="0000FF"/>
                </a:solidFill>
                <a:ea typeface="ＭＳ Ｐゴシック" pitchFamily="34" charset="-128"/>
              </a:rPr>
              <a:t>resources</a:t>
            </a:r>
            <a:r>
              <a:rPr lang="en-US" altLang="en-US" sz="2400" b="1" dirty="0" smtClean="0">
                <a:ea typeface="ＭＳ Ｐゴシック" pitchFamily="34" charset="-128"/>
              </a:rPr>
              <a:t> that might be useful</a:t>
            </a:r>
          </a:p>
          <a:p>
            <a:pPr marL="0" indent="0">
              <a:spcBef>
                <a:spcPts val="0"/>
              </a:spcBef>
              <a:buFont typeface="Arial" pitchFamily="34" charset="0"/>
              <a:buNone/>
              <a:defRPr/>
            </a:pPr>
            <a:endParaRPr lang="en-US" altLang="en-US" sz="2400" b="1" dirty="0" smtClean="0">
              <a:ea typeface="ＭＳ Ｐゴシック" pitchFamily="34" charset="-128"/>
            </a:endParaRPr>
          </a:p>
        </p:txBody>
      </p:sp>
      <p:grpSp>
        <p:nvGrpSpPr>
          <p:cNvPr id="79876" name="Group 5"/>
          <p:cNvGrpSpPr>
            <a:grpSpLocks/>
          </p:cNvGrpSpPr>
          <p:nvPr/>
        </p:nvGrpSpPr>
        <p:grpSpPr bwMode="auto">
          <a:xfrm>
            <a:off x="1414183" y="6096000"/>
            <a:ext cx="6126163" cy="427038"/>
            <a:chOff x="1371600" y="5940552"/>
            <a:chExt cx="6126480" cy="426720"/>
          </a:xfrm>
        </p:grpSpPr>
        <p:sp>
          <p:nvSpPr>
            <p:cNvPr id="79878" name="Chevron 1"/>
            <p:cNvSpPr>
              <a:spLocks noChangeArrowheads="1"/>
            </p:cNvSpPr>
            <p:nvPr/>
          </p:nvSpPr>
          <p:spPr bwMode="auto">
            <a:xfrm>
              <a:off x="1371600" y="5940552"/>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1</a:t>
              </a:r>
            </a:p>
          </p:txBody>
        </p:sp>
        <p:sp>
          <p:nvSpPr>
            <p:cNvPr id="79879" name="Chevron 7"/>
            <p:cNvSpPr>
              <a:spLocks noChangeArrowheads="1"/>
            </p:cNvSpPr>
            <p:nvPr/>
          </p:nvSpPr>
          <p:spPr bwMode="auto">
            <a:xfrm>
              <a:off x="2231136" y="5943600"/>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2</a:t>
              </a:r>
            </a:p>
          </p:txBody>
        </p:sp>
        <p:sp>
          <p:nvSpPr>
            <p:cNvPr id="79880" name="Chevron 8"/>
            <p:cNvSpPr>
              <a:spLocks noChangeArrowheads="1"/>
            </p:cNvSpPr>
            <p:nvPr/>
          </p:nvSpPr>
          <p:spPr bwMode="auto">
            <a:xfrm>
              <a:off x="3090672" y="5946648"/>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3</a:t>
              </a:r>
            </a:p>
          </p:txBody>
        </p:sp>
        <p:sp>
          <p:nvSpPr>
            <p:cNvPr id="79881" name="Chevron 9"/>
            <p:cNvSpPr>
              <a:spLocks noChangeArrowheads="1"/>
            </p:cNvSpPr>
            <p:nvPr/>
          </p:nvSpPr>
          <p:spPr bwMode="auto">
            <a:xfrm>
              <a:off x="3950208" y="5949696"/>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4</a:t>
              </a:r>
            </a:p>
          </p:txBody>
        </p:sp>
        <p:sp>
          <p:nvSpPr>
            <p:cNvPr id="79882" name="Chevron 10"/>
            <p:cNvSpPr>
              <a:spLocks noChangeArrowheads="1"/>
            </p:cNvSpPr>
            <p:nvPr/>
          </p:nvSpPr>
          <p:spPr bwMode="auto">
            <a:xfrm>
              <a:off x="4809744" y="5952744"/>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5</a:t>
              </a:r>
            </a:p>
          </p:txBody>
        </p:sp>
        <p:sp>
          <p:nvSpPr>
            <p:cNvPr id="79883" name="Chevron 11"/>
            <p:cNvSpPr>
              <a:spLocks noChangeArrowheads="1"/>
            </p:cNvSpPr>
            <p:nvPr/>
          </p:nvSpPr>
          <p:spPr bwMode="auto">
            <a:xfrm>
              <a:off x="5669280" y="5955792"/>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6</a:t>
              </a:r>
            </a:p>
          </p:txBody>
        </p:sp>
        <p:sp>
          <p:nvSpPr>
            <p:cNvPr id="79884" name="Chevron 12"/>
            <p:cNvSpPr>
              <a:spLocks noChangeArrowheads="1"/>
            </p:cNvSpPr>
            <p:nvPr/>
          </p:nvSpPr>
          <p:spPr bwMode="auto">
            <a:xfrm>
              <a:off x="6528816" y="5958840"/>
              <a:ext cx="969264" cy="408432"/>
            </a:xfrm>
            <a:prstGeom prst="chevron">
              <a:avLst>
                <a:gd name="adj" fmla="val 5000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spcBef>
                  <a:spcPct val="20000"/>
                </a:spcBef>
              </a:pPr>
              <a:r>
                <a:rPr lang="en-US" altLang="en-US" sz="2400">
                  <a:solidFill>
                    <a:schemeClr val="bg1"/>
                  </a:solidFill>
                </a:rPr>
                <a:t>  7</a:t>
              </a:r>
            </a:p>
          </p:txBody>
        </p:sp>
      </p:grpSp>
      <p:sp>
        <p:nvSpPr>
          <p:cNvPr id="79877"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0AEB8366-773A-420A-8307-80AB7564D85B}" type="slidenum">
              <a:rPr lang="en-US" altLang="en-US" sz="2400" smtClean="0"/>
              <a:pPr eaLnBrk="1" hangingPunct="1"/>
              <a:t>15</a:t>
            </a:fld>
            <a:endParaRPr lang="en-US" altLang="en-US" sz="2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p:cNvSpPr>
            <a:spLocks noGrp="1"/>
          </p:cNvSpPr>
          <p:nvPr>
            <p:ph type="ctrTitle"/>
          </p:nvPr>
        </p:nvSpPr>
        <p:spPr>
          <a:xfrm>
            <a:off x="304800" y="990600"/>
            <a:ext cx="8534400" cy="1470025"/>
          </a:xfrm>
        </p:spPr>
        <p:txBody>
          <a:bodyPr/>
          <a:lstStyle/>
          <a:p>
            <a:r>
              <a:rPr lang="en-US" altLang="en-US" sz="4400" dirty="0" smtClean="0">
                <a:latin typeface="Tahoma" pitchFamily="34" charset="0"/>
                <a:cs typeface="Tahoma" pitchFamily="34" charset="0"/>
              </a:rPr>
              <a:t>Describe the improvements </a:t>
            </a:r>
            <a:r>
              <a:rPr lang="en-US" altLang="en-US" sz="4400" dirty="0" err="1" smtClean="0">
                <a:latin typeface="Tahoma" pitchFamily="34" charset="0"/>
                <a:cs typeface="Tahoma" pitchFamily="34" charset="0"/>
              </a:rPr>
              <a:t>nano</a:t>
            </a:r>
            <a:r>
              <a:rPr lang="en-US" altLang="en-US" sz="4400" dirty="0" smtClean="0">
                <a:latin typeface="Tahoma" pitchFamily="34" charset="0"/>
                <a:cs typeface="Tahoma" pitchFamily="34" charset="0"/>
              </a:rPr>
              <a:t>-enabled products will bring to construction</a:t>
            </a:r>
            <a:br>
              <a:rPr lang="en-US" altLang="en-US" sz="4400" dirty="0" smtClean="0">
                <a:latin typeface="Tahoma" pitchFamily="34" charset="0"/>
                <a:cs typeface="Tahoma" pitchFamily="34" charset="0"/>
              </a:rPr>
            </a:br>
            <a:endParaRPr lang="en-US" altLang="en-US" sz="4400" dirty="0" smtClean="0">
              <a:latin typeface="Tahoma" pitchFamily="34" charset="0"/>
              <a:cs typeface="Tahoma" pitchFamily="34" charset="0"/>
            </a:endParaRPr>
          </a:p>
        </p:txBody>
      </p:sp>
      <p:sp>
        <p:nvSpPr>
          <p:cNvPr id="3" name="Subtitle 2"/>
          <p:cNvSpPr>
            <a:spLocks noGrp="1"/>
          </p:cNvSpPr>
          <p:nvPr>
            <p:ph type="subTitle" idx="1"/>
          </p:nvPr>
        </p:nvSpPr>
        <p:spPr>
          <a:ln>
            <a:miter lim="800000"/>
            <a:headEnd/>
            <a:tailEnd/>
          </a:ln>
          <a:extLst>
            <a:ext uri="{FAA26D3D-D897-4be2-8F04-BA451C77F1D7}"/>
          </a:extLst>
        </p:spPr>
        <p:txBody>
          <a:bodyPr/>
          <a:lstStyle/>
          <a:p>
            <a:pPr>
              <a:defRPr/>
            </a:pPr>
            <a:r>
              <a:rPr lang="en-US" sz="600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	Objective 1</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p:txBody>
      </p:sp>
      <p:graphicFrame>
        <p:nvGraphicFramePr>
          <p:cNvPr id="4" name="Diagram 3"/>
          <p:cNvGraphicFramePr/>
          <p:nvPr>
            <p:extLst>
              <p:ext uri="{D42A27DB-BD31-4B8C-83A1-F6EECF244321}">
                <p14:modId xmlns:p14="http://schemas.microsoft.com/office/powerpoint/2010/main" val="522353987"/>
              </p:ext>
            </p:extLst>
          </p:nvPr>
        </p:nvGraphicFramePr>
        <p:xfrm>
          <a:off x="1042894" y="3327400"/>
          <a:ext cx="70582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90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FAF4FB3E-E952-4BD4-8AF5-7EB11978BDD5}" type="slidenum">
              <a:rPr lang="en-US" altLang="en-US" sz="2400" smtClean="0"/>
              <a:pPr eaLnBrk="1" hangingPunct="1"/>
              <a:t>16</a:t>
            </a:fld>
            <a:endParaRPr lang="en-US" altLang="en-US" sz="24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Title 3"/>
          <p:cNvSpPr>
            <a:spLocks noGrp="1"/>
          </p:cNvSpPr>
          <p:nvPr>
            <p:ph type="ctrTitle"/>
          </p:nvPr>
        </p:nvSpPr>
        <p:spPr>
          <a:xfrm>
            <a:off x="685800" y="11113"/>
            <a:ext cx="7772400" cy="1470025"/>
          </a:xfrm>
        </p:spPr>
        <p:txBody>
          <a:bodyPr/>
          <a:lstStyle/>
          <a:p>
            <a:r>
              <a:rPr lang="en-US" altLang="en-US" dirty="0" smtClean="0">
                <a:latin typeface="Tahoma" pitchFamily="34" charset="0"/>
                <a:cs typeface="Tahoma" pitchFamily="34" charset="0"/>
              </a:rPr>
              <a:t>Carbon nanotubes reinforce cement at the </a:t>
            </a:r>
            <a:r>
              <a:rPr lang="en-US" altLang="en-US" dirty="0" err="1" smtClean="0">
                <a:latin typeface="Tahoma" pitchFamily="34" charset="0"/>
                <a:cs typeface="Tahoma" pitchFamily="34" charset="0"/>
              </a:rPr>
              <a:t>nano</a:t>
            </a:r>
            <a:r>
              <a:rPr lang="en-US" altLang="en-US" dirty="0" smtClean="0">
                <a:latin typeface="Tahoma" pitchFamily="34" charset="0"/>
                <a:cs typeface="Tahoma" pitchFamily="34" charset="0"/>
              </a:rPr>
              <a:t> scale</a:t>
            </a:r>
          </a:p>
        </p:txBody>
      </p:sp>
      <p:pic>
        <p:nvPicPr>
          <p:cNvPr id="5" name="Picture 4"/>
          <p:cNvPicPr>
            <a:picLocks noChangeAspect="1"/>
          </p:cNvPicPr>
          <p:nvPr/>
        </p:nvPicPr>
        <p:blipFill>
          <a:blip r:embed="rId3"/>
          <a:srcRect/>
          <a:stretch>
            <a:fillRect/>
          </a:stretch>
        </p:blipFill>
        <p:spPr bwMode="auto">
          <a:xfrm>
            <a:off x="1066800" y="1600200"/>
            <a:ext cx="7010400" cy="50609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 name="Subtitle 6"/>
          <p:cNvSpPr>
            <a:spLocks noGrp="1"/>
          </p:cNvSpPr>
          <p:nvPr>
            <p:ph type="subTitle" idx="1"/>
          </p:nvPr>
        </p:nvSpPr>
        <p:spPr>
          <a:xfrm>
            <a:off x="1676400" y="3276600"/>
            <a:ext cx="6400800" cy="1752600"/>
          </a:xfrm>
        </p:spPr>
        <p:txBody>
          <a:bodyPr/>
          <a:lstStyle/>
          <a:p>
            <a:pPr algn="l">
              <a:defRPr/>
            </a:pPr>
            <a:r>
              <a:rPr lang="en-US" altLang="en-US" dirty="0" smtClean="0">
                <a:solidFill>
                  <a:schemeClr val="bg1"/>
                </a:solidFill>
                <a:effectLst>
                  <a:outerShdw blurRad="38100" dist="38100" dir="2700000" algn="tl">
                    <a:srgbClr val="C0C0C0"/>
                  </a:outerShdw>
                </a:effectLst>
                <a:ea typeface="ＭＳ Ｐゴシック" pitchFamily="34" charset="-128"/>
                <a:cs typeface="ＭＳ Ｐゴシック" pitchFamily="34" charset="-128"/>
              </a:rPr>
              <a:t>CNTs bridging a gaps in OPC</a:t>
            </a:r>
          </a:p>
        </p:txBody>
      </p:sp>
      <p:sp>
        <p:nvSpPr>
          <p:cNvPr id="81925" name="TextBox 5"/>
          <p:cNvSpPr txBox="1">
            <a:spLocks noChangeArrowheads="1"/>
          </p:cNvSpPr>
          <p:nvPr/>
        </p:nvSpPr>
        <p:spPr bwMode="auto">
          <a:xfrm>
            <a:off x="1066800" y="6094413"/>
            <a:ext cx="4286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2400">
                <a:solidFill>
                  <a:schemeClr val="bg1"/>
                </a:solidFill>
              </a:rPr>
              <a:t>Hanus and Harris, 2013</a:t>
            </a:r>
          </a:p>
        </p:txBody>
      </p:sp>
      <p:sp>
        <p:nvSpPr>
          <p:cNvPr id="81926"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4CD5BB9-69F7-49CB-95E6-EB61DA4F75AD}" type="slidenum">
              <a:rPr lang="en-US" altLang="en-US" sz="2400" smtClean="0"/>
              <a:pPr eaLnBrk="1" hangingPunct="1"/>
              <a:t>17</a:t>
            </a:fld>
            <a:endParaRPr lang="en-US" altLang="en-US" sz="14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ctrTitle"/>
          </p:nvPr>
        </p:nvSpPr>
        <p:spPr>
          <a:xfrm>
            <a:off x="533400" y="436563"/>
            <a:ext cx="8077200" cy="1470025"/>
          </a:xfrm>
        </p:spPr>
        <p:txBody>
          <a:bodyPr/>
          <a:lstStyle/>
          <a:p>
            <a:r>
              <a:rPr lang="en-US" altLang="en-US" sz="3600" dirty="0" smtClean="0">
                <a:latin typeface="Tahoma" pitchFamily="34" charset="0"/>
                <a:cs typeface="Tahoma" pitchFamily="34" charset="0"/>
              </a:rPr>
              <a:t>BASF product speeds up concrete hardening at low temperatures and double strength</a:t>
            </a:r>
          </a:p>
        </p:txBody>
      </p:sp>
      <p:sp>
        <p:nvSpPr>
          <p:cNvPr id="82947" name="Subtitle 6"/>
          <p:cNvSpPr>
            <a:spLocks noGrp="1"/>
          </p:cNvSpPr>
          <p:nvPr>
            <p:ph type="subTitle" idx="1"/>
          </p:nvPr>
        </p:nvSpPr>
        <p:spPr>
          <a:xfrm>
            <a:off x="1371600" y="5214938"/>
            <a:ext cx="6400800" cy="1752600"/>
          </a:xfrm>
        </p:spPr>
        <p:txBody>
          <a:bodyPr/>
          <a:lstStyle/>
          <a:p>
            <a:r>
              <a:rPr lang="en-US" altLang="en-US" sz="2800" smtClean="0">
                <a:solidFill>
                  <a:srgbClr val="0070C0"/>
                </a:solidFill>
              </a:rPr>
              <a:t>Calcium silicate hydrate crystals </a:t>
            </a:r>
          </a:p>
        </p:txBody>
      </p:sp>
      <p:pic>
        <p:nvPicPr>
          <p:cNvPr id="829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4313" y="2181225"/>
            <a:ext cx="6175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6D4467C0-0C4B-482F-8702-F119C01952C2}" type="slidenum">
              <a:rPr lang="en-US" altLang="en-US" sz="2400" smtClean="0"/>
              <a:pPr eaLnBrk="1" hangingPunct="1"/>
              <a:t>18</a:t>
            </a:fld>
            <a:endParaRPr lang="en-US" altLang="en-US" sz="1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ctrTitle"/>
          </p:nvPr>
        </p:nvSpPr>
        <p:spPr>
          <a:xfrm>
            <a:off x="609600" y="53975"/>
            <a:ext cx="7772400" cy="1470025"/>
          </a:xfrm>
        </p:spPr>
        <p:txBody>
          <a:bodyPr/>
          <a:lstStyle/>
          <a:p>
            <a:r>
              <a:rPr lang="en-US" altLang="en-US" dirty="0" smtClean="0">
                <a:latin typeface="Tahoma" pitchFamily="34" charset="0"/>
                <a:cs typeface="Tahoma" pitchFamily="34" charset="0"/>
              </a:rPr>
              <a:t>CNTs added to cement could heat airport runways</a:t>
            </a:r>
          </a:p>
        </p:txBody>
      </p:sp>
      <p:pic>
        <p:nvPicPr>
          <p:cNvPr id="83971" name="Picture 2" descr="http://upload.wikimedia.org/wikipedia/commons/5/5f/Denver_International_Airport,_sno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6753225"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4"/>
          <p:cNvSpPr>
            <a:spLocks noGrp="1"/>
          </p:cNvSpPr>
          <p:nvPr>
            <p:ph type="subTitle" idx="1"/>
          </p:nvPr>
        </p:nvSpPr>
        <p:spPr>
          <a:xfrm>
            <a:off x="1371600" y="5486400"/>
            <a:ext cx="6400800" cy="1752600"/>
          </a:xfrm>
          <a:extLst>
            <a:ext uri="{FAA26D3D-D897-4be2-8F04-BA451C77F1D7}"/>
          </a:extLst>
        </p:spPr>
        <p:txBody>
          <a:bodyPr/>
          <a:lstStyle/>
          <a:p>
            <a:pPr>
              <a:buFont typeface="Arial" charset="0"/>
              <a:buNone/>
              <a:defRPr/>
            </a:pPr>
            <a:r>
              <a:rPr lang="en-US"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Denver Airport, Dec 2006</a:t>
            </a:r>
          </a:p>
          <a:p>
            <a:pPr>
              <a:buFont typeface="Arial" charset="0"/>
              <a:buNone/>
              <a:defRPr/>
            </a:pPr>
            <a:r>
              <a:rPr lang="en-US" sz="2000" dirty="0" smtClean="0">
                <a:solidFill>
                  <a:sysClr val="windowText" lastClr="000000"/>
                </a:solidFill>
              </a:rPr>
              <a:t>Photo courtesy Wikimedia and Ashley </a:t>
            </a:r>
            <a:r>
              <a:rPr lang="en-US" sz="2000" dirty="0" err="1" smtClean="0">
                <a:solidFill>
                  <a:sysClr val="windowText" lastClr="000000"/>
                </a:solidFill>
              </a:rPr>
              <a:t>Niblock</a:t>
            </a:r>
            <a:endParaRPr lang="en-US" sz="2000" dirty="0">
              <a:solidFill>
                <a:sysClr val="windowText" lastClr="000000"/>
              </a:solidFill>
            </a:endParaRPr>
          </a:p>
        </p:txBody>
      </p:sp>
      <p:sp>
        <p:nvSpPr>
          <p:cNvPr id="8397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07066688-BC8A-4556-B02B-670F6C2A6C2D}" type="slidenum">
              <a:rPr lang="en-US" altLang="en-US" sz="2400" smtClean="0"/>
              <a:pPr eaLnBrk="1" hangingPunct="1"/>
              <a:t>19</a:t>
            </a:fld>
            <a:endParaRPr lang="en-US" altLang="en-US" sz="14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127000"/>
            <a:ext cx="9144000" cy="487363"/>
          </a:xfrm>
        </p:spPr>
        <p:txBody>
          <a:bodyPr/>
          <a:lstStyle/>
          <a:p>
            <a:r>
              <a:rPr lang="en-US" altLang="en-US" sz="2800" dirty="0" smtClean="0">
                <a:solidFill>
                  <a:srgbClr val="275C9D"/>
                </a:solidFill>
              </a:rPr>
              <a:t>What is the context for the NSC Labor Division?</a:t>
            </a:r>
          </a:p>
        </p:txBody>
      </p:sp>
      <p:sp>
        <p:nvSpPr>
          <p:cNvPr id="66563" name="Slide Number Placeholder 2"/>
          <p:cNvSpPr>
            <a:spLocks noGrp="1"/>
          </p:cNvSpPr>
          <p:nvPr>
            <p:ph type="sldNum" sz="quarter" idx="12"/>
          </p:nvPr>
        </p:nvSpPr>
        <p:spPr bwMode="auto">
          <a:xfrm>
            <a:off x="8382000" y="6394450"/>
            <a:ext cx="7493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6CB2E55-AF0C-406E-8FC5-5B50FB2ACB6F}" type="slidenum">
              <a:rPr lang="en-US" altLang="en-US" sz="2400" smtClean="0">
                <a:solidFill>
                  <a:srgbClr val="000000"/>
                </a:solidFill>
              </a:rPr>
              <a:pPr eaLnBrk="1" hangingPunct="1"/>
              <a:t>2</a:t>
            </a:fld>
            <a:endParaRPr lang="en-US" altLang="en-US" sz="2400" smtClean="0">
              <a:solidFill>
                <a:srgbClr val="000000"/>
              </a:solidFill>
            </a:endParaRPr>
          </a:p>
        </p:txBody>
      </p:sp>
      <p:sp>
        <p:nvSpPr>
          <p:cNvPr id="7" name="Oval 6"/>
          <p:cNvSpPr/>
          <p:nvPr/>
        </p:nvSpPr>
        <p:spPr>
          <a:xfrm>
            <a:off x="428625" y="673100"/>
            <a:ext cx="4572000" cy="3657600"/>
          </a:xfrm>
          <a:prstGeom prst="ellipse">
            <a:avLst/>
          </a:prstGeom>
          <a:noFill/>
          <a:ln w="38100" cmpd="sng">
            <a:solidFill>
              <a:srgbClr val="62B0E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62B0E0"/>
                </a:solidFill>
              </a:ln>
              <a:solidFill>
                <a:srgbClr val="FFFFFF"/>
              </a:solidFill>
            </a:endParaRPr>
          </a:p>
        </p:txBody>
      </p:sp>
      <p:sp>
        <p:nvSpPr>
          <p:cNvPr id="8" name="Oval 7"/>
          <p:cNvSpPr/>
          <p:nvPr/>
        </p:nvSpPr>
        <p:spPr>
          <a:xfrm>
            <a:off x="4114800" y="647700"/>
            <a:ext cx="4572000" cy="3657600"/>
          </a:xfrm>
          <a:prstGeom prst="ellipse">
            <a:avLst/>
          </a:prstGeom>
          <a:noFill/>
          <a:ln w="38100" cmpd="sng">
            <a:solidFill>
              <a:srgbClr val="62B0E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62B0E0"/>
                </a:solidFill>
              </a:ln>
              <a:solidFill>
                <a:srgbClr val="FFFFFF"/>
              </a:solidFill>
            </a:endParaRPr>
          </a:p>
        </p:txBody>
      </p:sp>
      <p:sp>
        <p:nvSpPr>
          <p:cNvPr id="12" name="Oval 11"/>
          <p:cNvSpPr/>
          <p:nvPr/>
        </p:nvSpPr>
        <p:spPr>
          <a:xfrm>
            <a:off x="2286000" y="3022600"/>
            <a:ext cx="4572000" cy="3657600"/>
          </a:xfrm>
          <a:prstGeom prst="ellipse">
            <a:avLst/>
          </a:prstGeom>
          <a:noFill/>
          <a:ln w="38100" cmpd="sng">
            <a:solidFill>
              <a:srgbClr val="62B0E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62B0E0"/>
                </a:solidFill>
              </a:ln>
              <a:solidFill>
                <a:srgbClr val="FFFFFF"/>
              </a:solidFill>
            </a:endParaRPr>
          </a:p>
        </p:txBody>
      </p:sp>
      <p:pic>
        <p:nvPicPr>
          <p:cNvPr id="6656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58875"/>
            <a:ext cx="26844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04800" y="2660650"/>
            <a:ext cx="3111500" cy="1200150"/>
          </a:xfrm>
          <a:prstGeom prst="rect">
            <a:avLst/>
          </a:prstGeom>
          <a:noFill/>
        </p:spPr>
        <p:txBody>
          <a:bodyPr>
            <a:spAutoFit/>
          </a:bodyPr>
          <a:lstStyle/>
          <a:p>
            <a:pPr algn="ctr">
              <a:defRPr/>
            </a:pPr>
            <a:r>
              <a:rPr lang="en-US" sz="2400" dirty="0">
                <a:solidFill>
                  <a:srgbClr val="000000"/>
                </a:solidFill>
                <a:latin typeface="Arial" charset="0"/>
                <a:ea typeface="+mn-ea"/>
              </a:rPr>
              <a:t>Safety, Health, </a:t>
            </a:r>
            <a:br>
              <a:rPr lang="en-US" sz="2400" dirty="0">
                <a:solidFill>
                  <a:srgbClr val="000000"/>
                </a:solidFill>
                <a:latin typeface="Arial" charset="0"/>
                <a:ea typeface="+mn-ea"/>
              </a:rPr>
            </a:br>
            <a:r>
              <a:rPr lang="en-US" sz="2400" dirty="0">
                <a:solidFill>
                  <a:srgbClr val="000000"/>
                </a:solidFill>
                <a:latin typeface="Arial" charset="0"/>
                <a:ea typeface="+mn-ea"/>
              </a:rPr>
              <a:t>Well-being, and</a:t>
            </a:r>
            <a:br>
              <a:rPr lang="en-US" sz="2400" dirty="0">
                <a:solidFill>
                  <a:srgbClr val="000000"/>
                </a:solidFill>
                <a:latin typeface="Arial" charset="0"/>
                <a:ea typeface="+mn-ea"/>
              </a:rPr>
            </a:br>
            <a:r>
              <a:rPr lang="en-US" sz="2400" dirty="0">
                <a:solidFill>
                  <a:srgbClr val="000000"/>
                </a:solidFill>
                <a:latin typeface="Arial" charset="0"/>
                <a:ea typeface="+mn-ea"/>
              </a:rPr>
              <a:t>Productivity</a:t>
            </a:r>
          </a:p>
        </p:txBody>
      </p:sp>
      <p:sp>
        <p:nvSpPr>
          <p:cNvPr id="15" name="TextBox 14"/>
          <p:cNvSpPr txBox="1"/>
          <p:nvPr/>
        </p:nvSpPr>
        <p:spPr>
          <a:xfrm>
            <a:off x="6197600" y="2906713"/>
            <a:ext cx="1824038" cy="830262"/>
          </a:xfrm>
          <a:prstGeom prst="rect">
            <a:avLst/>
          </a:prstGeom>
          <a:noFill/>
        </p:spPr>
        <p:txBody>
          <a:bodyPr wrap="none">
            <a:spAutoFit/>
          </a:bodyPr>
          <a:lstStyle/>
          <a:p>
            <a:pPr algn="ctr">
              <a:defRPr/>
            </a:pPr>
            <a:r>
              <a:rPr lang="en-US" sz="2400" dirty="0">
                <a:solidFill>
                  <a:srgbClr val="000000"/>
                </a:solidFill>
                <a:latin typeface="Arial" charset="0"/>
                <a:ea typeface="+mn-ea"/>
              </a:rPr>
              <a:t>Emerging</a:t>
            </a:r>
            <a:br>
              <a:rPr lang="en-US" sz="2400" dirty="0">
                <a:solidFill>
                  <a:srgbClr val="000000"/>
                </a:solidFill>
                <a:latin typeface="Arial" charset="0"/>
                <a:ea typeface="+mn-ea"/>
              </a:rPr>
            </a:br>
            <a:r>
              <a:rPr lang="en-US" sz="2400" dirty="0">
                <a:solidFill>
                  <a:srgbClr val="000000"/>
                </a:solidFill>
                <a:latin typeface="Arial" charset="0"/>
                <a:ea typeface="+mn-ea"/>
              </a:rPr>
              <a:t> Technology</a:t>
            </a:r>
          </a:p>
        </p:txBody>
      </p:sp>
      <p:sp>
        <p:nvSpPr>
          <p:cNvPr id="16" name="TextBox 15"/>
          <p:cNvSpPr txBox="1"/>
          <p:nvPr/>
        </p:nvSpPr>
        <p:spPr>
          <a:xfrm>
            <a:off x="3233738" y="5943600"/>
            <a:ext cx="2671762" cy="461963"/>
          </a:xfrm>
          <a:prstGeom prst="rect">
            <a:avLst/>
          </a:prstGeom>
          <a:noFill/>
        </p:spPr>
        <p:txBody>
          <a:bodyPr wrap="none">
            <a:spAutoFit/>
          </a:bodyPr>
          <a:lstStyle/>
          <a:p>
            <a:pPr>
              <a:defRPr/>
            </a:pPr>
            <a:r>
              <a:rPr lang="en-US" sz="2400" dirty="0">
                <a:solidFill>
                  <a:srgbClr val="000000"/>
                </a:solidFill>
                <a:latin typeface="Arial" charset="0"/>
                <a:ea typeface="+mn-ea"/>
              </a:rPr>
              <a:t>Risk Management</a:t>
            </a:r>
          </a:p>
        </p:txBody>
      </p:sp>
      <p:pic>
        <p:nvPicPr>
          <p:cNvPr id="66571" name="Picture 3" descr="R and R graphic.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54413" y="4230688"/>
            <a:ext cx="20462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9575" y="1203325"/>
            <a:ext cx="207803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6548438"/>
            <a:ext cx="2779713" cy="307975"/>
          </a:xfrm>
          <a:prstGeom prst="rect">
            <a:avLst/>
          </a:prstGeom>
        </p:spPr>
        <p:txBody>
          <a:bodyPr wrap="none">
            <a:spAutoFit/>
          </a:bodyPr>
          <a:lstStyle/>
          <a:p>
            <a:pPr>
              <a:defRPr/>
            </a:pPr>
            <a:r>
              <a:rPr lang="en-US" sz="1800" dirty="0">
                <a:solidFill>
                  <a:srgbClr val="000000"/>
                </a:solidFill>
                <a:latin typeface="Arial"/>
                <a:ea typeface="Times New Roman" panose="02020603050405020304" pitchFamily="18" charset="0"/>
              </a:rPr>
              <a:t>Adapted from L. J. Cash (2014)</a:t>
            </a:r>
            <a:endParaRPr lang="en-US" sz="1800" dirty="0">
              <a:solidFill>
                <a:srgbClr val="000000"/>
              </a:solidFill>
              <a:latin typeface="Arial"/>
              <a:ea typeface="+mn-ea"/>
            </a:endParaRPr>
          </a:p>
        </p:txBody>
      </p:sp>
      <p:sp>
        <p:nvSpPr>
          <p:cNvPr id="66574" name="TextBox 4"/>
          <p:cNvSpPr txBox="1">
            <a:spLocks noChangeArrowheads="1"/>
          </p:cNvSpPr>
          <p:nvPr/>
        </p:nvSpPr>
        <p:spPr bwMode="auto">
          <a:xfrm>
            <a:off x="4292600" y="2806700"/>
            <a:ext cx="430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7200" b="1">
                <a:solidFill>
                  <a:schemeClr val="accent1"/>
                </a:solidFill>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dirty="0" smtClean="0">
                <a:latin typeface="Tahoma" pitchFamily="34" charset="0"/>
                <a:cs typeface="Tahoma" pitchFamily="34" charset="0"/>
              </a:rPr>
              <a:t>Smart windows can dramatically lower energy bills</a:t>
            </a:r>
          </a:p>
        </p:txBody>
      </p:sp>
      <p:pic>
        <p:nvPicPr>
          <p:cNvPr id="84995" name="Picture 2" descr="Self darkening glass  Anna Llordés, Lawrence Berkeley National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620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3"/>
          <p:cNvSpPr>
            <a:spLocks noChangeArrowheads="1"/>
          </p:cNvSpPr>
          <p:nvPr/>
        </p:nvSpPr>
        <p:spPr bwMode="auto">
          <a:xfrm>
            <a:off x="685800" y="5029200"/>
            <a:ext cx="5083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fr-FR" altLang="en-US" sz="1800" i="1"/>
              <a:t>Anna Llordés, Lawrence Berkeley National Lab</a:t>
            </a:r>
            <a:endParaRPr lang="en-US" altLang="en-US" sz="1800"/>
          </a:p>
        </p:txBody>
      </p:sp>
      <p:sp>
        <p:nvSpPr>
          <p:cNvPr id="84997" name="Rectangle 4"/>
          <p:cNvSpPr>
            <a:spLocks noChangeArrowheads="1"/>
          </p:cNvSpPr>
          <p:nvPr/>
        </p:nvSpPr>
        <p:spPr bwMode="auto">
          <a:xfrm>
            <a:off x="609600" y="5486400"/>
            <a:ext cx="769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a:t>An example of the self-darkening glass next to a normal pane of glass in sunlight.</a:t>
            </a:r>
          </a:p>
        </p:txBody>
      </p:sp>
      <p:sp>
        <p:nvSpPr>
          <p:cNvPr id="8499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93872BD-6B56-4D28-845F-B42D63E328BD}" type="slidenum">
              <a:rPr lang="en-US" altLang="en-US" sz="2400" smtClean="0"/>
              <a:pPr eaLnBrk="1" hangingPunct="1"/>
              <a:t>20</a:t>
            </a:fld>
            <a:endParaRPr lang="en-US" altLang="en-US" sz="140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ctrTitle"/>
          </p:nvPr>
        </p:nvSpPr>
        <p:spPr>
          <a:xfrm>
            <a:off x="762000" y="304800"/>
            <a:ext cx="7772400" cy="1470025"/>
          </a:xfrm>
        </p:spPr>
        <p:txBody>
          <a:bodyPr/>
          <a:lstStyle/>
          <a:p>
            <a:r>
              <a:rPr lang="en-US" altLang="en-US" dirty="0" smtClean="0">
                <a:latin typeface="Tahoma" pitchFamily="34" charset="0"/>
                <a:cs typeface="Tahoma" pitchFamily="34" charset="0"/>
              </a:rPr>
              <a:t>Aerogels insulate thermal systems and reduce noise</a:t>
            </a:r>
          </a:p>
        </p:txBody>
      </p:sp>
      <p:sp>
        <p:nvSpPr>
          <p:cNvPr id="86019" name="Subtitle 2"/>
          <p:cNvSpPr>
            <a:spLocks noGrp="1"/>
          </p:cNvSpPr>
          <p:nvPr>
            <p:ph type="subTitle" idx="1"/>
          </p:nvPr>
        </p:nvSpPr>
        <p:spPr>
          <a:xfrm>
            <a:off x="762000" y="2057400"/>
            <a:ext cx="6858000" cy="1752600"/>
          </a:xfrm>
        </p:spPr>
        <p:txBody>
          <a:bodyPr/>
          <a:lstStyle/>
          <a:p>
            <a:pPr algn="l"/>
            <a:r>
              <a:rPr lang="en-US" altLang="en-US" dirty="0" smtClean="0">
                <a:solidFill>
                  <a:srgbClr val="8E3900"/>
                </a:solidFill>
              </a:rPr>
              <a:t>Average attenuations of -60 dB for a thickness of 70mm (2.76 in).</a:t>
            </a:r>
          </a:p>
        </p:txBody>
      </p:sp>
      <p:grpSp>
        <p:nvGrpSpPr>
          <p:cNvPr id="6" name="Group 5"/>
          <p:cNvGrpSpPr>
            <a:grpSpLocks/>
          </p:cNvGrpSpPr>
          <p:nvPr/>
        </p:nvGrpSpPr>
        <p:grpSpPr bwMode="auto">
          <a:xfrm>
            <a:off x="457200" y="3505200"/>
            <a:ext cx="7772400" cy="3108325"/>
            <a:chOff x="457200" y="3505200"/>
            <a:chExt cx="7772400" cy="3108386"/>
          </a:xfrm>
        </p:grpSpPr>
        <p:pic>
          <p:nvPicPr>
            <p:cNvPr id="4" name="Picture 3"/>
            <p:cNvPicPr>
              <a:picLocks noChangeAspect="1"/>
            </p:cNvPicPr>
            <p:nvPr/>
          </p:nvPicPr>
          <p:blipFill>
            <a:blip r:embed="rId3"/>
            <a:srcRect/>
            <a:stretch>
              <a:fillRect/>
            </a:stretch>
          </p:blipFill>
          <p:spPr bwMode="auto">
            <a:xfrm>
              <a:off x="457200" y="3505200"/>
              <a:ext cx="3781425" cy="3108386"/>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4"/>
            <p:cNvSpPr txBox="1">
              <a:spLocks noChangeArrowheads="1"/>
            </p:cNvSpPr>
            <p:nvPr/>
          </p:nvSpPr>
          <p:spPr bwMode="auto">
            <a:xfrm>
              <a:off x="4572000" y="3581400"/>
              <a:ext cx="365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dirty="0"/>
                <a:t>“</a:t>
              </a:r>
              <a:r>
                <a:rPr lang="en-US" altLang="ja-JP" dirty="0"/>
                <a:t>Aerogel insulation sheets suffer from dust production.</a:t>
              </a:r>
              <a:r>
                <a:rPr lang="en-US" altLang="en-US" dirty="0"/>
                <a:t>”</a:t>
              </a:r>
              <a:r>
                <a:rPr lang="en-US" altLang="ja-JP" dirty="0"/>
                <a:t> </a:t>
              </a:r>
            </a:p>
            <a:p>
              <a:pPr eaLnBrk="1" hangingPunct="1">
                <a:buClrTx/>
                <a:buFontTx/>
                <a:buNone/>
              </a:pPr>
              <a:r>
                <a:rPr lang="en-US" altLang="en-US" sz="2000" dirty="0"/>
                <a:t>R. </a:t>
              </a:r>
              <a:r>
                <a:rPr lang="en-US" altLang="en-US" sz="2000" dirty="0" err="1"/>
                <a:t>Baetens</a:t>
              </a:r>
              <a:r>
                <a:rPr lang="en-US" altLang="en-US" sz="2000" dirty="0"/>
                <a:t>, Nanotechnology in eco-efficient construction, 2013</a:t>
              </a:r>
            </a:p>
          </p:txBody>
        </p:sp>
      </p:grpSp>
      <p:sp>
        <p:nvSpPr>
          <p:cNvPr id="8602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4CFB5314-8B31-445A-A4AE-9364EB9DEAED}" type="slidenum">
              <a:rPr lang="en-US" altLang="en-US" sz="2400" smtClean="0"/>
              <a:pPr eaLnBrk="1" hangingPunct="1"/>
              <a:t>21</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File:Aerogel match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926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4" descr="File:Aerogelbrick.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t="3999" r="12675"/>
          <a:stretch>
            <a:fillRect/>
          </a:stretch>
        </p:blipFill>
        <p:spPr bwMode="auto">
          <a:xfrm>
            <a:off x="4419600" y="762000"/>
            <a:ext cx="4724400" cy="5486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0"/>
            <a:ext cx="8382000" cy="762000"/>
          </a:xfrm>
          <a:solidFill>
            <a:schemeClr val="tx1"/>
          </a:solidFill>
          <a:ln>
            <a:miter lim="800000"/>
            <a:headEnd/>
            <a:tailEnd/>
          </a:ln>
          <a:extLst>
            <a:ext uri="{FAA26D3D-D897-4be2-8F04-BA451C77F1D7}"/>
          </a:extLst>
        </p:spPr>
        <p:txBody>
          <a:bodyPr/>
          <a:lstStyle/>
          <a:p>
            <a:pPr>
              <a:tabLst>
                <a:tab pos="862013" algn="l"/>
              </a:tabLst>
              <a:defRPr/>
            </a:pPr>
            <a:r>
              <a:rPr lang="en-US" sz="3600" dirty="0" smtClean="0">
                <a:solidFill>
                  <a:schemeClr val="bg1"/>
                </a:solidFill>
                <a:ea typeface="ＭＳ Ｐゴシック" charset="-128"/>
              </a:rPr>
              <a:t> </a:t>
            </a:r>
            <a:r>
              <a:rPr lang="en-US" sz="3600" dirty="0" err="1" smtClean="0">
                <a:solidFill>
                  <a:srgbClr val="FFC000"/>
                </a:solidFill>
                <a:effectLst>
                  <a:glow rad="139700">
                    <a:schemeClr val="accent1">
                      <a:satMod val="175000"/>
                      <a:alpha val="40000"/>
                    </a:schemeClr>
                  </a:glow>
                </a:effectLst>
                <a:ea typeface="ＭＳ Ｐゴシック" charset="-128"/>
              </a:rPr>
              <a:t>Aerogels</a:t>
            </a:r>
            <a:r>
              <a:rPr lang="en-US" sz="3600" dirty="0" smtClean="0">
                <a:solidFill>
                  <a:srgbClr val="FFC000"/>
                </a:solidFill>
                <a:effectLst>
                  <a:glow rad="139700">
                    <a:schemeClr val="accent1">
                      <a:satMod val="175000"/>
                      <a:alpha val="40000"/>
                    </a:schemeClr>
                  </a:glow>
                </a:effectLst>
                <a:ea typeface="ＭＳ Ｐゴシック" charset="-128"/>
              </a:rPr>
              <a:t> are incredible insulators </a:t>
            </a:r>
            <a:endParaRPr lang="en-US" sz="3600" dirty="0">
              <a:solidFill>
                <a:srgbClr val="FFC000"/>
              </a:solidFill>
              <a:effectLst>
                <a:glow rad="139700">
                  <a:schemeClr val="accent1">
                    <a:satMod val="175000"/>
                    <a:alpha val="40000"/>
                  </a:schemeClr>
                </a:glow>
              </a:effectLst>
              <a:ea typeface="ＭＳ Ｐゴシック" charset="-128"/>
            </a:endParaRPr>
          </a:p>
        </p:txBody>
      </p:sp>
      <p:sp>
        <p:nvSpPr>
          <p:cNvPr id="6" name="TextBox 5"/>
          <p:cNvSpPr txBox="1"/>
          <p:nvPr/>
        </p:nvSpPr>
        <p:spPr>
          <a:xfrm>
            <a:off x="1905000" y="6324600"/>
            <a:ext cx="4876800" cy="400050"/>
          </a:xfrm>
          <a:prstGeom prst="rect">
            <a:avLst/>
          </a:prstGeom>
          <a:noFill/>
        </p:spPr>
        <p:txBody>
          <a:bodyPr>
            <a:spAutoFit/>
          </a:bodyPr>
          <a:lstStyle/>
          <a:p>
            <a:pPr>
              <a:spcBef>
                <a:spcPct val="20000"/>
              </a:spcBef>
              <a:defRPr/>
            </a:pPr>
            <a:r>
              <a:rPr lang="en-US" sz="2000" dirty="0">
                <a:solidFill>
                  <a:schemeClr val="bg2">
                    <a:lumMod val="75000"/>
                  </a:schemeClr>
                </a:solidFill>
                <a:ea typeface="ＭＳ Ｐゴシック" charset="-128"/>
              </a:rPr>
              <a:t>Photos courtesy Wikimedia and NASA</a:t>
            </a:r>
          </a:p>
        </p:txBody>
      </p:sp>
      <p:sp>
        <p:nvSpPr>
          <p:cNvPr id="87046" name="TextBox 6"/>
          <p:cNvSpPr txBox="1">
            <a:spLocks noChangeArrowheads="1"/>
          </p:cNvSpPr>
          <p:nvPr/>
        </p:nvSpPr>
        <p:spPr bwMode="auto">
          <a:xfrm>
            <a:off x="4495800" y="54864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1800">
                <a:solidFill>
                  <a:schemeClr val="bg1"/>
                </a:solidFill>
              </a:rPr>
              <a:t>A 2.5 kg brick supported by a piece of aerogel with a mass of 2 grams</a:t>
            </a:r>
          </a:p>
        </p:txBody>
      </p:sp>
      <p:sp>
        <p:nvSpPr>
          <p:cNvPr id="87047" name="TextBox 7"/>
          <p:cNvSpPr txBox="1">
            <a:spLocks noChangeArrowheads="1"/>
          </p:cNvSpPr>
          <p:nvPr/>
        </p:nvSpPr>
        <p:spPr bwMode="auto">
          <a:xfrm>
            <a:off x="228600" y="5449888"/>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1800">
                <a:solidFill>
                  <a:schemeClr val="bg1"/>
                </a:solidFill>
              </a:rPr>
              <a:t>Matches on a  piece of aerogel over a bunsen burner</a:t>
            </a:r>
          </a:p>
        </p:txBody>
      </p:sp>
      <p:sp>
        <p:nvSpPr>
          <p:cNvPr id="87048" name="Right Arrow 8"/>
          <p:cNvSpPr>
            <a:spLocks noChangeArrowheads="1"/>
          </p:cNvSpPr>
          <p:nvPr/>
        </p:nvSpPr>
        <p:spPr bwMode="auto">
          <a:xfrm>
            <a:off x="4495800" y="5029200"/>
            <a:ext cx="1371600" cy="457200"/>
          </a:xfrm>
          <a:prstGeom prs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Char char="•"/>
            </a:pPr>
            <a:endParaRPr lang="en-US" altLang="en-US"/>
          </a:p>
        </p:txBody>
      </p:sp>
      <p:sp>
        <p:nvSpPr>
          <p:cNvPr id="87049" name="Right Arrow 9"/>
          <p:cNvSpPr>
            <a:spLocks noChangeArrowheads="1"/>
          </p:cNvSpPr>
          <p:nvPr/>
        </p:nvSpPr>
        <p:spPr bwMode="auto">
          <a:xfrm>
            <a:off x="5105400" y="5029200"/>
            <a:ext cx="990600" cy="533400"/>
          </a:xfrm>
          <a:prstGeom prst="right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Char char="•"/>
            </a:pPr>
            <a:endParaRPr lang="en-US" altLang="en-US"/>
          </a:p>
        </p:txBody>
      </p:sp>
      <p:sp>
        <p:nvSpPr>
          <p:cNvPr id="8705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E27F41D-B766-49AF-9638-809CA7AF910E}" type="slidenum">
              <a:rPr lang="en-US" altLang="en-US" sz="2400" smtClean="0"/>
              <a:pPr eaLnBrk="1" hangingPunct="1"/>
              <a:t>22</a:t>
            </a:fld>
            <a:endParaRPr lang="en-US" altLang="en-US" sz="1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upload.wikimedia.org/wikipedia/commons/8/85/Aerogel_nasa.jpg"/>
          <p:cNvPicPr>
            <a:picLocks noChangeAspect="1" noChangeArrowheads="1"/>
          </p:cNvPicPr>
          <p:nvPr/>
        </p:nvPicPr>
        <p:blipFill>
          <a:blip r:embed="rId3">
            <a:extLst>
              <a:ext uri="{28A0092B-C50C-407E-A947-70E740481C1C}">
                <a14:useLocalDpi xmlns:a14="http://schemas.microsoft.com/office/drawing/2010/main" val="0"/>
              </a:ext>
            </a:extLst>
          </a:blip>
          <a:srcRect l="4961" t="19267" b="10405"/>
          <a:stretch>
            <a:fillRect/>
          </a:stretch>
        </p:blipFill>
        <p:spPr bwMode="auto">
          <a:xfrm>
            <a:off x="0" y="0"/>
            <a:ext cx="93345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3"/>
          <p:cNvSpPr>
            <a:spLocks noGrp="1"/>
          </p:cNvSpPr>
          <p:nvPr>
            <p:ph type="title"/>
          </p:nvPr>
        </p:nvSpPr>
        <p:spPr>
          <a:xfrm>
            <a:off x="685800" y="0"/>
            <a:ext cx="8229600" cy="1143000"/>
          </a:xfrm>
        </p:spPr>
        <p:txBody>
          <a:bodyPr/>
          <a:lstStyle/>
          <a:p>
            <a:r>
              <a:rPr lang="en-US" altLang="en-US" dirty="0" smtClean="0">
                <a:solidFill>
                  <a:srgbClr val="FFC000"/>
                </a:solidFill>
                <a:latin typeface="Tahoma" pitchFamily="34" charset="0"/>
                <a:cs typeface="Tahoma" pitchFamily="34" charset="0"/>
              </a:rPr>
              <a:t>They can be translucent, too</a:t>
            </a:r>
          </a:p>
        </p:txBody>
      </p:sp>
      <p:sp>
        <p:nvSpPr>
          <p:cNvPr id="88068" name="Slide Number Placeholder 5"/>
          <p:cNvSpPr>
            <a:spLocks noGrp="1"/>
          </p:cNvSpPr>
          <p:nvPr>
            <p:ph type="sldNum" sz="quarter" idx="12"/>
          </p:nvPr>
        </p:nvSpPr>
        <p:spPr>
          <a:xfrm>
            <a:off x="7192963" y="6432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684E8E16-C113-4090-8372-39EA6B93049D}" type="slidenum">
              <a:rPr lang="en-US" altLang="en-US" sz="2400" smtClean="0">
                <a:solidFill>
                  <a:schemeClr val="bg1"/>
                </a:solidFill>
              </a:rPr>
              <a:pPr eaLnBrk="1" hangingPunct="1"/>
              <a:t>23</a:t>
            </a:fld>
            <a:endParaRPr lang="en-US" altLang="en-US" sz="1400" smtClean="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7696200"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p:cNvSpPr>
            <a:spLocks noGrp="1"/>
          </p:cNvSpPr>
          <p:nvPr>
            <p:ph type="ctrTitle"/>
          </p:nvPr>
        </p:nvSpPr>
        <p:spPr>
          <a:xfrm>
            <a:off x="609600" y="76200"/>
            <a:ext cx="8534400" cy="1470025"/>
          </a:xfrm>
        </p:spPr>
        <p:txBody>
          <a:bodyPr/>
          <a:lstStyle/>
          <a:p>
            <a:r>
              <a:rPr lang="en-US" altLang="en-US" dirty="0" smtClean="0">
                <a:latin typeface="Tahoma" pitchFamily="34" charset="0"/>
                <a:cs typeface="Tahoma" pitchFamily="34" charset="0"/>
              </a:rPr>
              <a:t>Translucent aerogel is used for thermal insulation and lighting</a:t>
            </a:r>
          </a:p>
        </p:txBody>
      </p:sp>
      <p:sp>
        <p:nvSpPr>
          <p:cNvPr id="89092" name="Subtitle 2"/>
          <p:cNvSpPr>
            <a:spLocks noGrp="1"/>
          </p:cNvSpPr>
          <p:nvPr>
            <p:ph type="subTitle" idx="1"/>
          </p:nvPr>
        </p:nvSpPr>
        <p:spPr>
          <a:xfrm>
            <a:off x="1447800" y="5334000"/>
            <a:ext cx="6400800" cy="1752600"/>
          </a:xfrm>
        </p:spPr>
        <p:txBody>
          <a:bodyPr/>
          <a:lstStyle/>
          <a:p>
            <a:r>
              <a:rPr lang="en-US" altLang="en-US" sz="2400" smtClean="0">
                <a:solidFill>
                  <a:srgbClr val="002B45"/>
                </a:solidFill>
              </a:rPr>
              <a:t>Baetens , Jelle &amp; Gustavsen</a:t>
            </a:r>
          </a:p>
          <a:p>
            <a:r>
              <a:rPr lang="en-US" altLang="en-US" sz="2400" smtClean="0">
                <a:solidFill>
                  <a:srgbClr val="002B45"/>
                </a:solidFill>
              </a:rPr>
              <a:t>Energy and Buildings Volume 43, Issue 4</a:t>
            </a:r>
          </a:p>
          <a:p>
            <a:endParaRPr lang="en-US" altLang="en-US" sz="2400" smtClean="0">
              <a:solidFill>
                <a:srgbClr val="002B45"/>
              </a:solidFill>
            </a:endParaRPr>
          </a:p>
        </p:txBody>
      </p:sp>
      <p:sp>
        <p:nvSpPr>
          <p:cNvPr id="8909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7C6BEF8F-6D7B-491E-8C4A-EE67AD997751}" type="slidenum">
              <a:rPr lang="en-US" altLang="en-US" sz="2400" smtClean="0"/>
              <a:pPr eaLnBrk="1" hangingPunct="1"/>
              <a:t>24</a:t>
            </a:fld>
            <a:endParaRPr lang="en-US" altLang="en-US" sz="14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5"/>
          <p:cNvSpPr>
            <a:spLocks noGrp="1"/>
          </p:cNvSpPr>
          <p:nvPr>
            <p:ph type="ctrTitle"/>
          </p:nvPr>
        </p:nvSpPr>
        <p:spPr>
          <a:xfrm>
            <a:off x="685800" y="457200"/>
            <a:ext cx="7772400" cy="1470025"/>
          </a:xfrm>
        </p:spPr>
        <p:txBody>
          <a:bodyPr/>
          <a:lstStyle/>
          <a:p>
            <a:r>
              <a:rPr lang="en-US" altLang="en-US" dirty="0" err="1" smtClean="0">
                <a:latin typeface="Tahoma" pitchFamily="34" charset="0"/>
                <a:cs typeface="Tahoma" pitchFamily="34" charset="0"/>
              </a:rPr>
              <a:t>Nano</a:t>
            </a:r>
            <a:r>
              <a:rPr lang="en-US" altLang="en-US" dirty="0" smtClean="0">
                <a:latin typeface="Tahoma" pitchFamily="34" charset="0"/>
                <a:cs typeface="Tahoma" pitchFamily="34" charset="0"/>
              </a:rPr>
              <a:t>-scale UV absorbers in coatings protect wood while remaining transparent</a:t>
            </a:r>
          </a:p>
        </p:txBody>
      </p:sp>
      <p:sp>
        <p:nvSpPr>
          <p:cNvPr id="90115" name="Subtitle 6"/>
          <p:cNvSpPr>
            <a:spLocks noGrp="1"/>
          </p:cNvSpPr>
          <p:nvPr>
            <p:ph type="subTitle" idx="1"/>
          </p:nvPr>
        </p:nvSpPr>
        <p:spPr>
          <a:xfrm>
            <a:off x="1219200" y="5791200"/>
            <a:ext cx="7162800" cy="1752600"/>
          </a:xfrm>
        </p:spPr>
        <p:txBody>
          <a:bodyPr/>
          <a:lstStyle/>
          <a:p>
            <a:r>
              <a:rPr lang="en-US" altLang="en-US" sz="2400" smtClean="0"/>
              <a:t>Nanovations Lignol wood coatings on red cedar</a:t>
            </a:r>
          </a:p>
        </p:txBody>
      </p:sp>
      <p:pic>
        <p:nvPicPr>
          <p:cNvPr id="1026" name="Picture 2" descr="http://www.nanovations.com.au/graphics/Austria.jpg"/>
          <p:cNvPicPr>
            <a:picLocks noChangeAspect="1" noChangeArrowheads="1"/>
          </p:cNvPicPr>
          <p:nvPr/>
        </p:nvPicPr>
        <p:blipFill>
          <a:blip r:embed="rId3" cstate="print"/>
          <a:srcRect t="17910"/>
          <a:stretch>
            <a:fillRect/>
          </a:stretch>
        </p:blipFill>
        <p:spPr bwMode="auto">
          <a:xfrm>
            <a:off x="1447800" y="2286000"/>
            <a:ext cx="6136638" cy="3352800"/>
          </a:xfrm>
          <a:prstGeom prst="rect">
            <a:avLst/>
          </a:prstGeom>
          <a:solidFill>
            <a:srgbClr val="FFFFFF">
              <a:shade val="85000"/>
            </a:srgbClr>
          </a:solidFill>
          <a:ln w="165100" cap="rnd" cmpd="dbl">
            <a:solidFill>
              <a:srgbClr val="FF8000">
                <a:alpha val="41000"/>
              </a:srgb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90117" name="Group 4"/>
          <p:cNvGrpSpPr>
            <a:grpSpLocks/>
          </p:cNvGrpSpPr>
          <p:nvPr/>
        </p:nvGrpSpPr>
        <p:grpSpPr bwMode="auto">
          <a:xfrm>
            <a:off x="7848600" y="4495800"/>
            <a:ext cx="1219200" cy="990600"/>
            <a:chOff x="7467600" y="4673887"/>
            <a:chExt cx="1219200" cy="990600"/>
          </a:xfrm>
        </p:grpSpPr>
        <p:sp>
          <p:nvSpPr>
            <p:cNvPr id="90119" name="TextBox 7"/>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b="1">
                  <a:solidFill>
                    <a:srgbClr val="002060"/>
                  </a:solidFill>
                </a:rPr>
                <a:t>SDS</a:t>
              </a:r>
            </a:p>
          </p:txBody>
        </p:sp>
        <p:sp>
          <p:nvSpPr>
            <p:cNvPr id="9" name="&quot;No&quot; Symbol 8"/>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ＭＳ Ｐゴシック" charset="0"/>
                <a:cs typeface="ＭＳ Ｐゴシック" charset="0"/>
              </a:endParaRPr>
            </a:p>
          </p:txBody>
        </p:sp>
      </p:grpSp>
      <p:sp>
        <p:nvSpPr>
          <p:cNvPr id="9011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27E557B-A1DD-4F13-ADD0-BA1E9A5CCB5A}" type="slidenum">
              <a:rPr lang="en-US" altLang="en-US" sz="2400" smtClean="0"/>
              <a:pPr eaLnBrk="1" hangingPunct="1"/>
              <a:t>25</a:t>
            </a:fld>
            <a:endParaRPr lang="en-US" altLang="en-US" sz="1400" smtClean="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p:nvPr>
        </p:nvSpPr>
        <p:spPr>
          <a:xfrm>
            <a:off x="457200" y="184150"/>
            <a:ext cx="7772400" cy="1470025"/>
          </a:xfrm>
        </p:spPr>
        <p:txBody>
          <a:bodyPr/>
          <a:lstStyle/>
          <a:p>
            <a:r>
              <a:rPr lang="en-US" altLang="en-US" dirty="0" smtClean="0">
                <a:latin typeface="Tahoma" pitchFamily="34" charset="0"/>
                <a:cs typeface="Tahoma" pitchFamily="34" charset="0"/>
              </a:rPr>
              <a:t>Water repellent surfaces for masonry are impressive</a:t>
            </a:r>
          </a:p>
        </p:txBody>
      </p:sp>
      <p:sp>
        <p:nvSpPr>
          <p:cNvPr id="5" name="Subtitle 4"/>
          <p:cNvSpPr>
            <a:spLocks noGrp="1"/>
          </p:cNvSpPr>
          <p:nvPr>
            <p:ph type="subTitle" idx="1"/>
          </p:nvPr>
        </p:nvSpPr>
        <p:spPr>
          <a:xfrm>
            <a:off x="7391400" y="1654175"/>
            <a:ext cx="1905000" cy="1752600"/>
          </a:xfrm>
        </p:spPr>
        <p:txBody>
          <a:bodyPr/>
          <a:lstStyle/>
          <a:p>
            <a:pPr algn="l"/>
            <a:r>
              <a:rPr lang="en-US" altLang="en-US" sz="2800" smtClean="0">
                <a:solidFill>
                  <a:srgbClr val="E9442B"/>
                </a:solidFill>
              </a:rPr>
              <a:t>What is the nano part?</a:t>
            </a:r>
          </a:p>
        </p:txBody>
      </p:sp>
      <p:sp>
        <p:nvSpPr>
          <p:cNvPr id="91140" name="Rectangle 2"/>
          <p:cNvSpPr>
            <a:spLocks noChangeArrowheads="1"/>
          </p:cNvSpPr>
          <p:nvPr/>
        </p:nvSpPr>
        <p:spPr bwMode="auto">
          <a:xfrm>
            <a:off x="1474788" y="6019800"/>
            <a:ext cx="777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2800">
                <a:hlinkClick r:id="rId2"/>
              </a:rPr>
              <a:t>http://www.nanovations.com.au/Concrete.htm</a:t>
            </a:r>
            <a:endParaRPr lang="en-US" altLang="en-US" sz="2800"/>
          </a:p>
          <a:p>
            <a:pPr eaLnBrk="1" hangingPunct="1">
              <a:spcBef>
                <a:spcPct val="0"/>
              </a:spcBef>
              <a:buClrTx/>
              <a:buFontTx/>
              <a:buNone/>
            </a:pPr>
            <a:endParaRPr lang="en-US" altLang="en-US" sz="2800"/>
          </a:p>
        </p:txBody>
      </p:sp>
      <p:pic>
        <p:nvPicPr>
          <p:cNvPr id="4" name="Picture 3"/>
          <p:cNvPicPr>
            <a:picLocks noChangeAspect="1"/>
          </p:cNvPicPr>
          <p:nvPr/>
        </p:nvPicPr>
        <p:blipFill>
          <a:blip r:embed="rId3"/>
          <a:srcRect l="8002" t="4445" r="8501"/>
          <a:stretch>
            <a:fillRect/>
          </a:stretch>
        </p:blipFill>
        <p:spPr bwMode="auto">
          <a:xfrm>
            <a:off x="609600" y="1654175"/>
            <a:ext cx="6781800" cy="43656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8A9E054-F1BF-49E8-B73A-6363864C5610}" type="slidenum">
              <a:rPr lang="en-US" altLang="en-US" sz="2400" smtClean="0"/>
              <a:pPr eaLnBrk="1" hangingPunct="1"/>
              <a:t>26</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ctrTitle"/>
          </p:nvPr>
        </p:nvSpPr>
        <p:spPr>
          <a:xfrm>
            <a:off x="685800" y="304800"/>
            <a:ext cx="7772400" cy="1470025"/>
          </a:xfrm>
        </p:spPr>
        <p:txBody>
          <a:bodyPr/>
          <a:lstStyle/>
          <a:p>
            <a:r>
              <a:rPr lang="en-US" altLang="en-US" dirty="0" smtClean="0">
                <a:latin typeface="Tahoma" pitchFamily="34" charset="0"/>
                <a:cs typeface="Tahoma" pitchFamily="34" charset="0"/>
              </a:rPr>
              <a:t>Paint with glass spheres distributes heat more evenly</a:t>
            </a:r>
          </a:p>
        </p:txBody>
      </p:sp>
      <p:sp>
        <p:nvSpPr>
          <p:cNvPr id="92163" name="Subtitle 6"/>
          <p:cNvSpPr>
            <a:spLocks noGrp="1"/>
          </p:cNvSpPr>
          <p:nvPr>
            <p:ph type="subTitle" idx="1"/>
          </p:nvPr>
        </p:nvSpPr>
        <p:spPr>
          <a:xfrm>
            <a:off x="533400" y="4572000"/>
            <a:ext cx="8229600" cy="1752600"/>
          </a:xfrm>
        </p:spPr>
        <p:txBody>
          <a:bodyPr/>
          <a:lstStyle/>
          <a:p>
            <a:pPr algn="l"/>
            <a:r>
              <a:rPr lang="en-US" altLang="en-US" smtClean="0"/>
              <a:t>Non-flammable, zero-VOC, Bioni Comfort can be applied over normal paint</a:t>
            </a:r>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38004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3819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692775"/>
            <a:ext cx="4267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A05547D-6F2D-4317-9462-B36F9C63268E}" type="slidenum">
              <a:rPr lang="en-US" altLang="en-US" sz="2400" smtClean="0"/>
              <a:pPr eaLnBrk="1" hangingPunct="1"/>
              <a:t>27</a:t>
            </a:fld>
            <a:endParaRPr lang="en-US" altLang="en-US" sz="14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sz="3600" dirty="0" smtClean="0">
                <a:latin typeface="Tahoma" pitchFamily="34" charset="0"/>
                <a:cs typeface="Tahoma" pitchFamily="34" charset="0"/>
              </a:rPr>
              <a:t>Paint containing silver and titanium dioxide acts as a biocide</a:t>
            </a:r>
          </a:p>
        </p:txBody>
      </p:sp>
      <p:pic>
        <p:nvPicPr>
          <p:cNvPr id="931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380" t="53876" r="8330" b="17503"/>
          <a:stretch>
            <a:fillRect/>
          </a:stretch>
        </p:blipFill>
        <p:spPr>
          <a:xfrm>
            <a:off x="76200" y="4303713"/>
            <a:ext cx="9067800" cy="2486025"/>
          </a:xfrm>
        </p:spPr>
      </p:pic>
      <p:pic>
        <p:nvPicPr>
          <p:cNvPr id="93188" name="Picture 3"/>
          <p:cNvPicPr>
            <a:picLocks noChangeAspect="1" noChangeArrowheads="1"/>
          </p:cNvPicPr>
          <p:nvPr/>
        </p:nvPicPr>
        <p:blipFill>
          <a:blip r:embed="rId4">
            <a:extLst>
              <a:ext uri="{28A0092B-C50C-407E-A947-70E740481C1C}">
                <a14:useLocalDpi xmlns:a14="http://schemas.microsoft.com/office/drawing/2010/main" val="0"/>
              </a:ext>
            </a:extLst>
          </a:blip>
          <a:srcRect l="4688" t="25000" r="14844" b="41667"/>
          <a:stretch>
            <a:fillRect/>
          </a:stretch>
        </p:blipFill>
        <p:spPr bwMode="auto">
          <a:xfrm>
            <a:off x="381000" y="1676400"/>
            <a:ext cx="83391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3051AC93-FBD3-4D08-9A34-AE2DC646D537}" type="slidenum">
              <a:rPr lang="en-US" altLang="en-US" sz="2400" smtClean="0"/>
              <a:pPr eaLnBrk="1" hangingPunct="1"/>
              <a:t>28</a:t>
            </a:fld>
            <a:endParaRPr lang="en-US" altLang="en-US" sz="14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ctrTitle"/>
          </p:nvPr>
        </p:nvSpPr>
        <p:spPr>
          <a:xfrm>
            <a:off x="685800" y="207963"/>
            <a:ext cx="7772400" cy="1470025"/>
          </a:xfrm>
        </p:spPr>
        <p:txBody>
          <a:bodyPr/>
          <a:lstStyle/>
          <a:p>
            <a:r>
              <a:rPr lang="en-US" altLang="en-US" dirty="0" smtClean="0">
                <a:latin typeface="Tahoma" pitchFamily="34" charset="0"/>
                <a:cs typeface="Tahoma" pitchFamily="34" charset="0"/>
              </a:rPr>
              <a:t>Hydrophobic water-based cleaner for uncoated metal </a:t>
            </a:r>
          </a:p>
        </p:txBody>
      </p:sp>
      <p:sp>
        <p:nvSpPr>
          <p:cNvPr id="94211" name="Subtitle 5"/>
          <p:cNvSpPr>
            <a:spLocks noGrp="1"/>
          </p:cNvSpPr>
          <p:nvPr>
            <p:ph type="subTitle" idx="1"/>
          </p:nvPr>
        </p:nvSpPr>
        <p:spPr>
          <a:xfrm>
            <a:off x="76200" y="5638800"/>
            <a:ext cx="8915400" cy="1752600"/>
          </a:xfrm>
        </p:spPr>
        <p:txBody>
          <a:bodyPr/>
          <a:lstStyle/>
          <a:p>
            <a:r>
              <a:rPr lang="en-US" altLang="en-US" smtClean="0"/>
              <a:t>Nanovations NH 2015 Metal</a:t>
            </a:r>
          </a:p>
          <a:p>
            <a:r>
              <a:rPr lang="en-US" altLang="en-US" sz="2400" smtClean="0"/>
              <a:t>Contains “</a:t>
            </a:r>
            <a:r>
              <a:rPr lang="en-US" altLang="ja-JP" sz="2400" smtClean="0"/>
              <a:t>nano-scale hydrophobic active blend</a:t>
            </a:r>
            <a:r>
              <a:rPr lang="en-US" altLang="en-US" sz="2400" smtClean="0"/>
              <a:t>”</a:t>
            </a:r>
          </a:p>
        </p:txBody>
      </p:sp>
      <p:pic>
        <p:nvPicPr>
          <p:cNvPr id="942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1752600"/>
            <a:ext cx="494982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3" name="Group 9"/>
          <p:cNvGrpSpPr>
            <a:grpSpLocks/>
          </p:cNvGrpSpPr>
          <p:nvPr/>
        </p:nvGrpSpPr>
        <p:grpSpPr bwMode="auto">
          <a:xfrm>
            <a:off x="7467600" y="4673600"/>
            <a:ext cx="1219200" cy="990600"/>
            <a:chOff x="7467600" y="4673887"/>
            <a:chExt cx="1219200" cy="990600"/>
          </a:xfrm>
        </p:grpSpPr>
        <p:sp>
          <p:nvSpPr>
            <p:cNvPr id="94215" name="TextBox 7"/>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b="1">
                  <a:solidFill>
                    <a:srgbClr val="002060"/>
                  </a:solidFill>
                </a:rPr>
                <a:t>SDS</a:t>
              </a:r>
            </a:p>
          </p:txBody>
        </p:sp>
        <p:sp>
          <p:nvSpPr>
            <p:cNvPr id="9" name="&quot;No&quot; Symbol 8"/>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ＭＳ Ｐゴシック" charset="0"/>
                <a:cs typeface="ＭＳ Ｐゴシック" charset="0"/>
              </a:endParaRPr>
            </a:p>
          </p:txBody>
        </p:sp>
      </p:grpSp>
      <p:sp>
        <p:nvSpPr>
          <p:cNvPr id="9421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5D968B94-D645-4D6B-A1AD-C9824A5F1A0A}" type="slidenum">
              <a:rPr lang="en-US" altLang="en-US" sz="2400" smtClean="0"/>
              <a:pPr eaLnBrk="1" hangingPunct="1"/>
              <a:t>29</a:t>
            </a:fld>
            <a:endParaRPr lang="en-US" altLang="en-US" sz="1400" smtClean="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BA9794E-1CC4-485A-AB92-43CE59694407}" type="slidenum">
              <a:rPr lang="en-US" altLang="en-US" sz="2400" smtClean="0">
                <a:solidFill>
                  <a:srgbClr val="000000"/>
                </a:solidFill>
                <a:ea typeface="MS PGothic" pitchFamily="34" charset="-128"/>
              </a:rPr>
              <a:pPr eaLnBrk="1" hangingPunct="1">
                <a:spcBef>
                  <a:spcPct val="0"/>
                </a:spcBef>
                <a:buFontTx/>
                <a:buNone/>
              </a:pPr>
              <a:t>3</a:t>
            </a:fld>
            <a:endParaRPr lang="en-US" altLang="en-US" sz="2000" smtClean="0">
              <a:solidFill>
                <a:srgbClr val="000000"/>
              </a:solidFill>
              <a:ea typeface="MS PGothic" pitchFamily="34" charset="-128"/>
            </a:endParaRPr>
          </a:p>
        </p:txBody>
      </p:sp>
      <p:sp>
        <p:nvSpPr>
          <p:cNvPr id="67587" name="Rectangle 2"/>
          <p:cNvSpPr>
            <a:spLocks noGrp="1" noChangeArrowheads="1"/>
          </p:cNvSpPr>
          <p:nvPr>
            <p:ph type="title"/>
          </p:nvPr>
        </p:nvSpPr>
        <p:spPr>
          <a:xfrm>
            <a:off x="222250" y="166688"/>
            <a:ext cx="8699500" cy="376237"/>
          </a:xfrm>
        </p:spPr>
        <p:txBody>
          <a:bodyPr/>
          <a:lstStyle/>
          <a:p>
            <a:pPr eaLnBrk="1" hangingPunct="1"/>
            <a:r>
              <a:rPr lang="en-US" altLang="en-US" dirty="0" err="1" smtClean="0"/>
              <a:t>Nano</a:t>
            </a:r>
            <a:r>
              <a:rPr lang="en-US" altLang="en-US" dirty="0" smtClean="0"/>
              <a:t>-enabled products are on the market</a:t>
            </a:r>
            <a:endParaRPr lang="en-US" altLang="en-US" i="1" u="sng" dirty="0" smtClean="0"/>
          </a:p>
        </p:txBody>
      </p:sp>
      <p:grpSp>
        <p:nvGrpSpPr>
          <p:cNvPr id="67588" name="Group 3"/>
          <p:cNvGrpSpPr>
            <a:grpSpLocks/>
          </p:cNvGrpSpPr>
          <p:nvPr/>
        </p:nvGrpSpPr>
        <p:grpSpPr bwMode="auto">
          <a:xfrm>
            <a:off x="6477000" y="819150"/>
            <a:ext cx="2497138" cy="1524000"/>
            <a:chOff x="1824" y="2711"/>
            <a:chExt cx="1573" cy="960"/>
          </a:xfrm>
        </p:grpSpPr>
        <p:pic>
          <p:nvPicPr>
            <p:cNvPr id="67634" name="Picture 4" descr="Dockers® Go Khaki® Pants with Stain Defend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 y="2711"/>
              <a:ext cx="438"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 name="Text Box 5"/>
            <p:cNvSpPr txBox="1">
              <a:spLocks noChangeArrowheads="1"/>
            </p:cNvSpPr>
            <p:nvPr/>
          </p:nvSpPr>
          <p:spPr bwMode="auto">
            <a:xfrm>
              <a:off x="2256" y="3050"/>
              <a:ext cx="96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Eddie Bauer Ruston Fit Nano-Care khakis</a:t>
              </a:r>
              <a:endParaRPr lang="en-US" b="1" baseline="30000">
                <a:solidFill>
                  <a:srgbClr val="000000"/>
                </a:solidFill>
                <a:ea typeface="+mn-ea"/>
                <a:cs typeface="Arial" charset="0"/>
              </a:endParaRPr>
            </a:p>
          </p:txBody>
        </p:sp>
        <p:pic>
          <p:nvPicPr>
            <p:cNvPr id="67636" name="Picture 6" descr="h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1" y="2843"/>
              <a:ext cx="113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89" name="Group 7"/>
          <p:cNvGrpSpPr>
            <a:grpSpLocks/>
          </p:cNvGrpSpPr>
          <p:nvPr/>
        </p:nvGrpSpPr>
        <p:grpSpPr bwMode="auto">
          <a:xfrm>
            <a:off x="4191000" y="838200"/>
            <a:ext cx="1998663" cy="1152525"/>
            <a:chOff x="1908" y="800"/>
            <a:chExt cx="1259" cy="726"/>
          </a:xfrm>
        </p:grpSpPr>
        <p:pic>
          <p:nvPicPr>
            <p:cNvPr id="67631" name="Picture 8" descr="Wilson Double Core Tennis Ball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 y="800"/>
              <a:ext cx="300"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6" name="Text Box 9"/>
            <p:cNvSpPr txBox="1">
              <a:spLocks noChangeArrowheads="1"/>
            </p:cNvSpPr>
            <p:nvPr/>
          </p:nvSpPr>
          <p:spPr bwMode="auto">
            <a:xfrm>
              <a:off x="2207" y="1169"/>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Wilson Double Core tennis balls</a:t>
              </a:r>
            </a:p>
          </p:txBody>
        </p:sp>
        <p:pic>
          <p:nvPicPr>
            <p:cNvPr id="67633" name="Picture 10" descr="Hom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3" y="862"/>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0" name="Group 11"/>
          <p:cNvGrpSpPr>
            <a:grpSpLocks/>
          </p:cNvGrpSpPr>
          <p:nvPr/>
        </p:nvGrpSpPr>
        <p:grpSpPr bwMode="auto">
          <a:xfrm>
            <a:off x="304800" y="2035175"/>
            <a:ext cx="3295650" cy="1165225"/>
            <a:chOff x="401" y="1566"/>
            <a:chExt cx="2076" cy="734"/>
          </a:xfrm>
        </p:grpSpPr>
        <p:pic>
          <p:nvPicPr>
            <p:cNvPr id="67628" name="Picture 12" descr="view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 y="1616"/>
              <a:ext cx="1080"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9" name="Picture 13" descr="3M ESP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0" y="1566"/>
              <a:ext cx="379"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4" name="Text Box 14"/>
            <p:cNvSpPr txBox="1">
              <a:spLocks noChangeArrowheads="1"/>
            </p:cNvSpPr>
            <p:nvPr/>
          </p:nvSpPr>
          <p:spPr bwMode="auto">
            <a:xfrm>
              <a:off x="1517" y="1809"/>
              <a:ext cx="96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rtl="1" eaLnBrk="1" hangingPunct="1">
                <a:spcBef>
                  <a:spcPct val="50000"/>
                </a:spcBef>
                <a:defRPr/>
              </a:pPr>
              <a:r>
                <a:rPr lang="en-US">
                  <a:solidFill>
                    <a:srgbClr val="000000"/>
                  </a:solidFill>
                  <a:ea typeface="+mn-ea"/>
                  <a:cs typeface="Arial" charset="0"/>
                </a:rPr>
                <a:t>3M Adper Single Bond Plus dental adhesive</a:t>
              </a:r>
              <a:endParaRPr lang="en-US" b="1" baseline="30000">
                <a:solidFill>
                  <a:srgbClr val="000000"/>
                </a:solidFill>
                <a:ea typeface="+mn-ea"/>
                <a:cs typeface="Arial" charset="0"/>
              </a:endParaRPr>
            </a:p>
          </p:txBody>
        </p:sp>
      </p:grpSp>
      <p:grpSp>
        <p:nvGrpSpPr>
          <p:cNvPr id="67591" name="Group 15"/>
          <p:cNvGrpSpPr>
            <a:grpSpLocks/>
          </p:cNvGrpSpPr>
          <p:nvPr/>
        </p:nvGrpSpPr>
        <p:grpSpPr bwMode="auto">
          <a:xfrm>
            <a:off x="5410200" y="5257800"/>
            <a:ext cx="3276600" cy="1520825"/>
            <a:chOff x="3234" y="418"/>
            <a:chExt cx="1767" cy="820"/>
          </a:xfrm>
        </p:grpSpPr>
        <p:pic>
          <p:nvPicPr>
            <p:cNvPr id="67625" name="Picture 16" descr="h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4" y="418"/>
              <a:ext cx="1096"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Text Box 17"/>
            <p:cNvSpPr txBox="1">
              <a:spLocks noChangeArrowheads="1"/>
            </p:cNvSpPr>
            <p:nvPr/>
          </p:nvSpPr>
          <p:spPr bwMode="auto">
            <a:xfrm>
              <a:off x="4319" y="819"/>
              <a:ext cx="68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Hummer H2</a:t>
              </a:r>
            </a:p>
          </p:txBody>
        </p:sp>
        <p:pic>
          <p:nvPicPr>
            <p:cNvPr id="67627" name="Picture 18" descr="GM Cars Corporate Website">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78" y="544"/>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2" name="Group 19"/>
          <p:cNvGrpSpPr>
            <a:grpSpLocks/>
          </p:cNvGrpSpPr>
          <p:nvPr/>
        </p:nvGrpSpPr>
        <p:grpSpPr bwMode="auto">
          <a:xfrm>
            <a:off x="452438" y="790575"/>
            <a:ext cx="3128962" cy="1095375"/>
            <a:chOff x="181" y="449"/>
            <a:chExt cx="1971" cy="690"/>
          </a:xfrm>
        </p:grpSpPr>
        <p:pic>
          <p:nvPicPr>
            <p:cNvPr id="67622" name="Picture 20" descr="CLS-Coupe_Impressions_Exterior360°_410x220_06-200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 y="560"/>
              <a:ext cx="1280"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7" name="Text Box 21"/>
            <p:cNvSpPr txBox="1">
              <a:spLocks noChangeArrowheads="1"/>
            </p:cNvSpPr>
            <p:nvPr/>
          </p:nvSpPr>
          <p:spPr bwMode="auto">
            <a:xfrm>
              <a:off x="1479" y="765"/>
              <a:ext cx="67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Mercedes CLS-class</a:t>
              </a:r>
            </a:p>
          </p:txBody>
        </p:sp>
        <p:pic>
          <p:nvPicPr>
            <p:cNvPr id="67624" name="Picture 22" descr="Mercedes-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0" y="449"/>
              <a:ext cx="6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3" name="Group 23"/>
          <p:cNvGrpSpPr>
            <a:grpSpLocks/>
          </p:cNvGrpSpPr>
          <p:nvPr/>
        </p:nvGrpSpPr>
        <p:grpSpPr bwMode="auto">
          <a:xfrm>
            <a:off x="76200" y="4495800"/>
            <a:ext cx="3656013" cy="1693863"/>
            <a:chOff x="48" y="2761"/>
            <a:chExt cx="2303" cy="1067"/>
          </a:xfrm>
        </p:grpSpPr>
        <p:pic>
          <p:nvPicPr>
            <p:cNvPr id="67619" name="Picture 24" descr="img_LS633_Back_200x150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 y="2928"/>
              <a:ext cx="12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4" name="Text Box 25"/>
            <p:cNvSpPr txBox="1">
              <a:spLocks noChangeArrowheads="1"/>
            </p:cNvSpPr>
            <p:nvPr/>
          </p:nvSpPr>
          <p:spPr bwMode="auto">
            <a:xfrm>
              <a:off x="1264" y="3130"/>
              <a:ext cx="108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Kodak EasyShare LS633 camera</a:t>
              </a:r>
            </a:p>
          </p:txBody>
        </p:sp>
        <p:pic>
          <p:nvPicPr>
            <p:cNvPr id="67621" name="Picture 26" descr="kodak">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15" y="2761"/>
              <a:ext cx="447"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4" name="Group 27"/>
          <p:cNvGrpSpPr>
            <a:grpSpLocks/>
          </p:cNvGrpSpPr>
          <p:nvPr/>
        </p:nvGrpSpPr>
        <p:grpSpPr bwMode="auto">
          <a:xfrm>
            <a:off x="3652838" y="4362450"/>
            <a:ext cx="3052762" cy="895350"/>
            <a:chOff x="2201" y="2624"/>
            <a:chExt cx="1923" cy="564"/>
          </a:xfrm>
        </p:grpSpPr>
        <p:pic>
          <p:nvPicPr>
            <p:cNvPr id="67616" name="Picture 28" descr="laufen_mylife_single_washbasin_cabinet">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01" y="2664"/>
              <a:ext cx="52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7" name="Picture 29" descr="logoTopRight_757836534060">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47" y="2624"/>
              <a:ext cx="667"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Text Box 30"/>
            <p:cNvSpPr txBox="1">
              <a:spLocks noChangeArrowheads="1"/>
            </p:cNvSpPr>
            <p:nvPr/>
          </p:nvSpPr>
          <p:spPr bwMode="auto">
            <a:xfrm>
              <a:off x="2617" y="2844"/>
              <a:ext cx="150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Laufen Gallery washbasin with Wondergliss</a:t>
              </a:r>
            </a:p>
          </p:txBody>
        </p:sp>
      </p:grpSp>
      <p:grpSp>
        <p:nvGrpSpPr>
          <p:cNvPr id="67595" name="Group 31"/>
          <p:cNvGrpSpPr>
            <a:grpSpLocks/>
          </p:cNvGrpSpPr>
          <p:nvPr/>
        </p:nvGrpSpPr>
        <p:grpSpPr bwMode="auto">
          <a:xfrm>
            <a:off x="381000" y="3352800"/>
            <a:ext cx="3402013" cy="893763"/>
            <a:chOff x="481" y="2980"/>
            <a:chExt cx="2143" cy="563"/>
          </a:xfrm>
        </p:grpSpPr>
        <p:pic>
          <p:nvPicPr>
            <p:cNvPr id="67613" name="Picture 32" descr="Acticoat 7 Antimicrobial Dressing - 4 x 5&quot; - Box of 5">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1" y="3032"/>
              <a:ext cx="51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Text Box 33"/>
            <p:cNvSpPr txBox="1">
              <a:spLocks noChangeArrowheads="1"/>
            </p:cNvSpPr>
            <p:nvPr/>
          </p:nvSpPr>
          <p:spPr bwMode="auto">
            <a:xfrm>
              <a:off x="991" y="3217"/>
              <a:ext cx="163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Smith &amp; Nephew Acticoat 7 antimicrobial wound dressing</a:t>
              </a:r>
              <a:endParaRPr lang="en-US" b="1" baseline="30000">
                <a:solidFill>
                  <a:srgbClr val="000000"/>
                </a:solidFill>
                <a:ea typeface="+mn-ea"/>
                <a:cs typeface="Arial" charset="0"/>
              </a:endParaRPr>
            </a:p>
          </p:txBody>
        </p:sp>
        <p:pic>
          <p:nvPicPr>
            <p:cNvPr id="67615" name="Picture 34" descr="Smith &amp; Nephew logo"/>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7" y="2980"/>
              <a:ext cx="124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6" name="Group 35"/>
          <p:cNvGrpSpPr>
            <a:grpSpLocks/>
          </p:cNvGrpSpPr>
          <p:nvPr/>
        </p:nvGrpSpPr>
        <p:grpSpPr bwMode="auto">
          <a:xfrm>
            <a:off x="1858963" y="5638800"/>
            <a:ext cx="3094037" cy="1127125"/>
            <a:chOff x="134" y="3600"/>
            <a:chExt cx="1949" cy="710"/>
          </a:xfrm>
        </p:grpSpPr>
        <p:grpSp>
          <p:nvGrpSpPr>
            <p:cNvPr id="67608" name="Group 36"/>
            <p:cNvGrpSpPr>
              <a:grpSpLocks/>
            </p:cNvGrpSpPr>
            <p:nvPr/>
          </p:nvGrpSpPr>
          <p:grpSpPr bwMode="auto">
            <a:xfrm>
              <a:off x="1248" y="3600"/>
              <a:ext cx="835" cy="487"/>
              <a:chOff x="2064" y="2064"/>
              <a:chExt cx="1728" cy="1008"/>
            </a:xfrm>
          </p:grpSpPr>
          <p:pic>
            <p:nvPicPr>
              <p:cNvPr id="67611" name="Picture 3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64" y="2064"/>
                <a:ext cx="1728"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6" name="Rectangle 38"/>
              <p:cNvSpPr>
                <a:spLocks noChangeArrowheads="1"/>
              </p:cNvSpPr>
              <p:nvPr/>
            </p:nvSpPr>
            <p:spPr bwMode="auto">
              <a:xfrm>
                <a:off x="2689" y="2927"/>
                <a:ext cx="478" cy="9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solidFill>
                    <a:srgbClr val="000000"/>
                  </a:solidFill>
                  <a:latin typeface="Arial" charset="0"/>
                  <a:ea typeface="+mn-ea"/>
                </a:endParaRPr>
              </a:p>
            </p:txBody>
          </p:sp>
        </p:grpSp>
        <p:pic>
          <p:nvPicPr>
            <p:cNvPr id="67609" name="Picture 39" descr="nanoopto_logo">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32" y="3685"/>
              <a:ext cx="633"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 Box 40"/>
            <p:cNvSpPr txBox="1">
              <a:spLocks noChangeArrowheads="1"/>
            </p:cNvSpPr>
            <p:nvPr/>
          </p:nvSpPr>
          <p:spPr bwMode="auto">
            <a:xfrm>
              <a:off x="134" y="3984"/>
              <a:ext cx="175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a:solidFill>
                    <a:srgbClr val="000000"/>
                  </a:solidFill>
                  <a:ea typeface="+mn-ea"/>
                </a:rPr>
                <a:t>NanoOpto subwavelength</a:t>
              </a:r>
            </a:p>
            <a:p>
              <a:pPr eaLnBrk="1" hangingPunct="1">
                <a:defRPr/>
              </a:pPr>
              <a:r>
                <a:rPr lang="en-US">
                  <a:solidFill>
                    <a:srgbClr val="000000"/>
                  </a:solidFill>
                  <a:ea typeface="+mn-ea"/>
                </a:rPr>
                <a:t>polarizing beam splitter/combiner</a:t>
              </a:r>
            </a:p>
          </p:txBody>
        </p:sp>
      </p:grpSp>
      <p:grpSp>
        <p:nvGrpSpPr>
          <p:cNvPr id="67597" name="Group 41"/>
          <p:cNvGrpSpPr>
            <a:grpSpLocks/>
          </p:cNvGrpSpPr>
          <p:nvPr/>
        </p:nvGrpSpPr>
        <p:grpSpPr bwMode="auto">
          <a:xfrm>
            <a:off x="6400800" y="2381250"/>
            <a:ext cx="2667000" cy="2571750"/>
            <a:chOff x="4032" y="1500"/>
            <a:chExt cx="1680" cy="1620"/>
          </a:xfrm>
        </p:grpSpPr>
        <p:pic>
          <p:nvPicPr>
            <p:cNvPr id="67605" name="Picture 42" descr="nanofridge_whit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28" y="1500"/>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6" name="Picture 43" descr="SAMSUNG_CI"/>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32" y="2712"/>
              <a:ext cx="10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Text Box 44"/>
            <p:cNvSpPr txBox="1">
              <a:spLocks noChangeArrowheads="1"/>
            </p:cNvSpPr>
            <p:nvPr/>
          </p:nvSpPr>
          <p:spPr bwMode="auto">
            <a:xfrm>
              <a:off x="4472" y="2794"/>
              <a:ext cx="124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eaLnBrk="1" hangingPunct="1">
                <a:defRPr/>
              </a:pPr>
              <a:r>
                <a:rPr lang="en-US">
                  <a:solidFill>
                    <a:srgbClr val="000000"/>
                  </a:solidFill>
                  <a:ea typeface="+mn-ea"/>
                </a:rPr>
                <a:t>Samsung Nano </a:t>
              </a:r>
            </a:p>
            <a:p>
              <a:pPr algn="r" eaLnBrk="1" hangingPunct="1">
                <a:defRPr/>
              </a:pPr>
              <a:r>
                <a:rPr lang="en-US">
                  <a:solidFill>
                    <a:srgbClr val="000000"/>
                  </a:solidFill>
                  <a:ea typeface="+mn-ea"/>
                </a:rPr>
                <a:t>SilverSeal Refrigerator</a:t>
              </a:r>
            </a:p>
          </p:txBody>
        </p:sp>
      </p:grpSp>
      <p:grpSp>
        <p:nvGrpSpPr>
          <p:cNvPr id="67598" name="Group 45"/>
          <p:cNvGrpSpPr>
            <a:grpSpLocks/>
          </p:cNvGrpSpPr>
          <p:nvPr/>
        </p:nvGrpSpPr>
        <p:grpSpPr bwMode="auto">
          <a:xfrm>
            <a:off x="3535363" y="2286000"/>
            <a:ext cx="3475037" cy="1752600"/>
            <a:chOff x="2208" y="1392"/>
            <a:chExt cx="2189" cy="1104"/>
          </a:xfrm>
        </p:grpSpPr>
        <p:pic>
          <p:nvPicPr>
            <p:cNvPr id="67600" name="Picture 46" descr="Rapamune-2m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08" y="1443"/>
              <a:ext cx="1275" cy="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601" name="Group 47"/>
            <p:cNvGrpSpPr>
              <a:grpSpLocks/>
            </p:cNvGrpSpPr>
            <p:nvPr/>
          </p:nvGrpSpPr>
          <p:grpSpPr bwMode="auto">
            <a:xfrm>
              <a:off x="3523" y="1911"/>
              <a:ext cx="509" cy="201"/>
              <a:chOff x="3792" y="3341"/>
              <a:chExt cx="509" cy="201"/>
            </a:xfrm>
          </p:grpSpPr>
          <p:sp>
            <p:nvSpPr>
              <p:cNvPr id="7187" name="Rectangle 48"/>
              <p:cNvSpPr>
                <a:spLocks noChangeArrowheads="1"/>
              </p:cNvSpPr>
              <p:nvPr/>
            </p:nvSpPr>
            <p:spPr bwMode="auto">
              <a:xfrm>
                <a:off x="3792" y="3341"/>
                <a:ext cx="509" cy="201"/>
              </a:xfrm>
              <a:prstGeom prst="rect">
                <a:avLst/>
              </a:prstGeo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solidFill>
                    <a:srgbClr val="000000"/>
                  </a:solidFill>
                  <a:latin typeface="Arial" charset="0"/>
                  <a:ea typeface="+mn-ea"/>
                </a:endParaRPr>
              </a:p>
            </p:txBody>
          </p:sp>
          <p:pic>
            <p:nvPicPr>
              <p:cNvPr id="67604" name="Picture 49" descr="Wyeth"/>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826" y="3383"/>
                <a:ext cx="4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86" name="Text Box 50"/>
            <p:cNvSpPr txBox="1">
              <a:spLocks noChangeArrowheads="1"/>
            </p:cNvSpPr>
            <p:nvPr/>
          </p:nvSpPr>
          <p:spPr bwMode="auto">
            <a:xfrm>
              <a:off x="3168" y="1392"/>
              <a:ext cx="122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a:solidFill>
                    <a:srgbClr val="000000"/>
                  </a:solidFill>
                  <a:ea typeface="+mn-ea"/>
                  <a:cs typeface="Arial" charset="0"/>
                </a:rPr>
                <a:t>Wyeth Rapamune immuno-suppressant</a:t>
              </a:r>
            </a:p>
          </p:txBody>
        </p:sp>
      </p:grpSp>
      <p:sp>
        <p:nvSpPr>
          <p:cNvPr id="7183" name="Text Box 51"/>
          <p:cNvSpPr txBox="1">
            <a:spLocks noChangeArrowheads="1"/>
          </p:cNvSpPr>
          <p:nvPr/>
        </p:nvSpPr>
        <p:spPr bwMode="auto">
          <a:xfrm>
            <a:off x="7991475" y="6578600"/>
            <a:ext cx="86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sz="1000" i="1">
                <a:solidFill>
                  <a:srgbClr val="000000"/>
                </a:solidFill>
                <a:ea typeface="+mn-ea"/>
              </a:rPr>
              <a:t>Gibbs, 2006</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ctrTitle"/>
          </p:nvPr>
        </p:nvSpPr>
        <p:spPr>
          <a:xfrm>
            <a:off x="685800" y="457200"/>
            <a:ext cx="7772400" cy="1470025"/>
          </a:xfrm>
        </p:spPr>
        <p:txBody>
          <a:bodyPr/>
          <a:lstStyle/>
          <a:p>
            <a:r>
              <a:rPr lang="en-US" altLang="en-US" sz="3600" dirty="0" err="1" smtClean="0">
                <a:latin typeface="Tahoma" pitchFamily="34" charset="0"/>
                <a:cs typeface="Tahoma" pitchFamily="34" charset="0"/>
              </a:rPr>
              <a:t>Buckypaper</a:t>
            </a:r>
            <a:r>
              <a:rPr lang="en-US" altLang="en-US" sz="3600" dirty="0" smtClean="0">
                <a:latin typeface="Tahoma" pitchFamily="34" charset="0"/>
                <a:cs typeface="Tahoma" pitchFamily="34" charset="0"/>
              </a:rPr>
              <a:t> is a thin membrane of carbon nanotubes, </a:t>
            </a:r>
            <a:r>
              <a:rPr lang="en-US" altLang="en-US" sz="3600" dirty="0" err="1" smtClean="0">
                <a:latin typeface="Tahoma" pitchFamily="34" charset="0"/>
                <a:cs typeface="Tahoma" pitchFamily="34" charset="0"/>
              </a:rPr>
              <a:t>nanofibers</a:t>
            </a:r>
            <a:r>
              <a:rPr lang="en-US" altLang="en-US" sz="3600" dirty="0" smtClean="0">
                <a:latin typeface="Tahoma" pitchFamily="34" charset="0"/>
                <a:cs typeface="Tahoma" pitchFamily="34" charset="0"/>
              </a:rPr>
              <a:t> or other carbon nanomaterial</a:t>
            </a:r>
          </a:p>
        </p:txBody>
      </p:sp>
      <p:sp>
        <p:nvSpPr>
          <p:cNvPr id="95235" name="Subtitle 6"/>
          <p:cNvSpPr>
            <a:spLocks noGrp="1"/>
          </p:cNvSpPr>
          <p:nvPr>
            <p:ph type="subTitle" idx="1"/>
          </p:nvPr>
        </p:nvSpPr>
        <p:spPr>
          <a:xfrm>
            <a:off x="419100" y="5614988"/>
            <a:ext cx="8305800" cy="1752600"/>
          </a:xfrm>
        </p:spPr>
        <p:txBody>
          <a:bodyPr/>
          <a:lstStyle/>
          <a:p>
            <a:r>
              <a:rPr lang="en-US" altLang="en-US" sz="2400" smtClean="0">
                <a:solidFill>
                  <a:srgbClr val="595959"/>
                </a:solidFill>
              </a:rPr>
              <a:t>“…just another ply in the lamination process.”</a:t>
            </a:r>
          </a:p>
          <a:p>
            <a:r>
              <a:rPr lang="en-US" altLang="en-US" sz="2000" smtClean="0">
                <a:solidFill>
                  <a:srgbClr val="8E3900"/>
                </a:solidFill>
              </a:rPr>
              <a:t>Buckeye Composites, Division of NanoTechLabs, Inc.</a:t>
            </a:r>
          </a:p>
        </p:txBody>
      </p:sp>
      <p:pic>
        <p:nvPicPr>
          <p:cNvPr id="95236" name="Picture 4"/>
          <p:cNvPicPr>
            <a:picLocks noChangeAspect="1"/>
          </p:cNvPicPr>
          <p:nvPr/>
        </p:nvPicPr>
        <p:blipFill>
          <a:blip r:embed="rId3">
            <a:extLst>
              <a:ext uri="{28A0092B-C50C-407E-A947-70E740481C1C}">
                <a14:useLocalDpi xmlns:a14="http://schemas.microsoft.com/office/drawing/2010/main" val="0"/>
              </a:ext>
            </a:extLst>
          </a:blip>
          <a:srcRect t="21861"/>
          <a:stretch>
            <a:fillRect/>
          </a:stretch>
        </p:blipFill>
        <p:spPr bwMode="auto">
          <a:xfrm>
            <a:off x="2103438" y="2514600"/>
            <a:ext cx="49371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7" name="Group 7"/>
          <p:cNvGrpSpPr>
            <a:grpSpLocks/>
          </p:cNvGrpSpPr>
          <p:nvPr/>
        </p:nvGrpSpPr>
        <p:grpSpPr bwMode="auto">
          <a:xfrm>
            <a:off x="7478713" y="4416425"/>
            <a:ext cx="1219200" cy="990600"/>
            <a:chOff x="7467600" y="4673887"/>
            <a:chExt cx="1219200" cy="990600"/>
          </a:xfrm>
        </p:grpSpPr>
        <p:sp>
          <p:nvSpPr>
            <p:cNvPr id="95239" name="TextBox 8"/>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b="1">
                  <a:solidFill>
                    <a:srgbClr val="002060"/>
                  </a:solidFill>
                </a:rPr>
                <a:t>SDS</a:t>
              </a:r>
            </a:p>
          </p:txBody>
        </p:sp>
        <p:sp>
          <p:nvSpPr>
            <p:cNvPr id="10" name="&quot;No&quot; Symbol 9"/>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ＭＳ Ｐゴシック" charset="0"/>
                <a:cs typeface="ＭＳ Ｐゴシック" charset="0"/>
              </a:endParaRPr>
            </a:p>
          </p:txBody>
        </p:sp>
      </p:grpSp>
      <p:sp>
        <p:nvSpPr>
          <p:cNvPr id="9523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C5E72200-7100-4DD6-8415-0095EAB17DA8}" type="slidenum">
              <a:rPr lang="en-US" altLang="en-US" sz="2400" smtClean="0"/>
              <a:pPr eaLnBrk="1" hangingPunct="1"/>
              <a:t>30</a:t>
            </a:fld>
            <a:endParaRPr lang="en-US" altLang="en-US" sz="14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7"/>
          <p:cNvSpPr>
            <a:spLocks noGrp="1"/>
          </p:cNvSpPr>
          <p:nvPr>
            <p:ph type="title"/>
          </p:nvPr>
        </p:nvSpPr>
        <p:spPr>
          <a:xfrm>
            <a:off x="381000" y="381000"/>
            <a:ext cx="8350250" cy="1143000"/>
          </a:xfrm>
        </p:spPr>
        <p:txBody>
          <a:bodyPr/>
          <a:lstStyle/>
          <a:p>
            <a:r>
              <a:rPr lang="en-US" altLang="en-US" dirty="0" smtClean="0">
                <a:latin typeface="Tahoma" pitchFamily="34" charset="0"/>
                <a:cs typeface="Tahoma" pitchFamily="34" charset="0"/>
              </a:rPr>
              <a:t>BASF tile adhesive is “lighter, more flexible and reduces dust”</a:t>
            </a:r>
          </a:p>
        </p:txBody>
      </p:sp>
      <p:sp>
        <p:nvSpPr>
          <p:cNvPr id="96259" name="Subtitle 5"/>
          <p:cNvSpPr>
            <a:spLocks noGrp="1"/>
          </p:cNvSpPr>
          <p:nvPr>
            <p:ph idx="1"/>
          </p:nvPr>
        </p:nvSpPr>
        <p:spPr>
          <a:xfrm>
            <a:off x="496888" y="1676400"/>
            <a:ext cx="8229600" cy="4525963"/>
          </a:xfrm>
        </p:spPr>
        <p:txBody>
          <a:bodyPr/>
          <a:lstStyle/>
          <a:p>
            <a:r>
              <a:rPr lang="en-US" altLang="en-US" sz="2400" dirty="0" smtClean="0"/>
              <a:t>“Unique binding agent incorporating the </a:t>
            </a:r>
            <a:r>
              <a:rPr lang="en-US" altLang="en-US" sz="2400" dirty="0" err="1" smtClean="0"/>
              <a:t>Nano</a:t>
            </a:r>
            <a:r>
              <a:rPr lang="en-US" altLang="en-US" sz="2400" dirty="0" smtClean="0"/>
              <a:t> technology”</a:t>
            </a:r>
            <a:endParaRPr lang="en-US" altLang="ja-JP" sz="2400" dirty="0" smtClean="0"/>
          </a:p>
          <a:p>
            <a:r>
              <a:rPr lang="en-US" altLang="en-US" sz="2400" dirty="0" smtClean="0"/>
              <a:t>Replaces the combined buttering floating method</a:t>
            </a:r>
          </a:p>
          <a:p>
            <a:r>
              <a:rPr lang="en-US" altLang="en-US" sz="2400" dirty="0" smtClean="0"/>
              <a:t>Non sag consistency also with heavy and large size tiles</a:t>
            </a:r>
          </a:p>
          <a:p>
            <a:r>
              <a:rPr lang="en-US" altLang="en-US" sz="2400" dirty="0" smtClean="0"/>
              <a:t>High coverage due to special filler combination.</a:t>
            </a:r>
          </a:p>
          <a:p>
            <a:r>
              <a:rPr lang="en-US" altLang="en-US" sz="2400" dirty="0" smtClean="0"/>
              <a:t>Good curing properties, even at low temperatures.</a:t>
            </a:r>
          </a:p>
          <a:p>
            <a:r>
              <a:rPr lang="en-US" altLang="en-US" sz="2400" dirty="0" smtClean="0"/>
              <a:t>Waterproof and frost resistant, to be used for ground level areas indoors and out.</a:t>
            </a:r>
          </a:p>
          <a:p>
            <a:r>
              <a:rPr lang="en-US" altLang="en-US" sz="2400" dirty="0" smtClean="0"/>
              <a:t>Calcium </a:t>
            </a:r>
            <a:r>
              <a:rPr lang="en-US" altLang="en-US" sz="2400" dirty="0" err="1" smtClean="0"/>
              <a:t>diformate</a:t>
            </a:r>
            <a:r>
              <a:rPr lang="en-US" altLang="en-US" sz="2400" dirty="0" smtClean="0"/>
              <a:t> 1-3 %</a:t>
            </a:r>
          </a:p>
          <a:p>
            <a:r>
              <a:rPr lang="en-US" altLang="en-US" sz="2400" dirty="0" smtClean="0"/>
              <a:t>Portland cement, chemicals, 25 -50%</a:t>
            </a:r>
          </a:p>
          <a:p>
            <a:endParaRPr lang="en-US" altLang="en-US" sz="2400" dirty="0" smtClean="0"/>
          </a:p>
          <a:p>
            <a:pPr marL="0" indent="0">
              <a:buNone/>
            </a:pPr>
            <a:endParaRPr lang="en-US" altLang="en-US" sz="2400" dirty="0" smtClean="0"/>
          </a:p>
        </p:txBody>
      </p:sp>
      <p:pic>
        <p:nvPicPr>
          <p:cNvPr id="9626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586288"/>
            <a:ext cx="15684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AF78C4B8-088D-4FDE-A32B-C9D2BA50BF3D}" type="slidenum">
              <a:rPr lang="en-US" altLang="en-US" sz="2400" smtClean="0"/>
              <a:pPr eaLnBrk="1" hangingPunct="1"/>
              <a:t>31</a:t>
            </a:fld>
            <a:endParaRPr lang="en-US" altLang="en-US" sz="1400" smtClean="0"/>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ctrTitle"/>
          </p:nvPr>
        </p:nvSpPr>
        <p:spPr>
          <a:xfrm>
            <a:off x="685800" y="457200"/>
            <a:ext cx="7772400" cy="1470025"/>
          </a:xfrm>
        </p:spPr>
        <p:txBody>
          <a:bodyPr/>
          <a:lstStyle/>
          <a:p>
            <a:r>
              <a:rPr lang="en-US" altLang="en-US" dirty="0" smtClean="0">
                <a:latin typeface="Tahoma" pitchFamily="34" charset="0"/>
                <a:cs typeface="Tahoma" pitchFamily="34" charset="0"/>
              </a:rPr>
              <a:t>PCI </a:t>
            </a:r>
            <a:r>
              <a:rPr lang="en-US" altLang="en-US" dirty="0" err="1" smtClean="0">
                <a:latin typeface="Tahoma" pitchFamily="34" charset="0"/>
                <a:cs typeface="Tahoma" pitchFamily="34" charset="0"/>
              </a:rPr>
              <a:t>Nanosilent</a:t>
            </a:r>
            <a:r>
              <a:rPr lang="en-US" altLang="en-US" dirty="0" smtClean="0">
                <a:latin typeface="Tahoma" pitchFamily="34" charset="0"/>
                <a:cs typeface="Tahoma" pitchFamily="34" charset="0"/>
              </a:rPr>
              <a:t> combines leveling, isolating and sound reduction in one step</a:t>
            </a:r>
          </a:p>
        </p:txBody>
      </p:sp>
      <p:pic>
        <p:nvPicPr>
          <p:cNvPr id="972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438400"/>
            <a:ext cx="586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Subtitle 3"/>
          <p:cNvSpPr>
            <a:spLocks noGrp="1"/>
          </p:cNvSpPr>
          <p:nvPr>
            <p:ph type="subTitle" idx="1"/>
          </p:nvPr>
        </p:nvSpPr>
        <p:spPr>
          <a:xfrm>
            <a:off x="-495300" y="6121400"/>
            <a:ext cx="10134600" cy="1752600"/>
          </a:xfrm>
        </p:spPr>
        <p:txBody>
          <a:bodyPr/>
          <a:lstStyle/>
          <a:p>
            <a:r>
              <a:rPr lang="en-US" altLang="en-US" sz="2400" smtClean="0">
                <a:solidFill>
                  <a:srgbClr val="74584F"/>
                </a:solidFill>
              </a:rPr>
              <a:t>BASF: “Special polymers and rubber granules”</a:t>
            </a:r>
          </a:p>
        </p:txBody>
      </p:sp>
      <p:sp>
        <p:nvSpPr>
          <p:cNvPr id="9728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528DA2F-CAE6-4D6F-BDD9-FCEECAFAAE87}" type="slidenum">
              <a:rPr lang="en-US" altLang="en-US" sz="2400" smtClean="0"/>
              <a:pPr eaLnBrk="1" hangingPunct="1"/>
              <a:t>32</a:t>
            </a:fld>
            <a:endParaRPr lang="en-US" altLang="en-US" sz="1400" smtClean="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4"/>
          <p:cNvSpPr>
            <a:spLocks noGrp="1"/>
          </p:cNvSpPr>
          <p:nvPr>
            <p:ph type="ctrTitle"/>
          </p:nvPr>
        </p:nvSpPr>
        <p:spPr>
          <a:xfrm>
            <a:off x="419100" y="1371600"/>
            <a:ext cx="8305800" cy="1470025"/>
          </a:xfrm>
        </p:spPr>
        <p:txBody>
          <a:bodyPr/>
          <a:lstStyle/>
          <a:p>
            <a:pPr marL="514350" indent="-514350"/>
            <a:r>
              <a:rPr lang="en-US" altLang="en-US" smtClean="0">
                <a:latin typeface="Tahoma" pitchFamily="34" charset="0"/>
                <a:cs typeface="Tahoma" pitchFamily="34" charset="0"/>
              </a:rPr>
              <a:t>	Explain why the uniqueness of construction poses additional risks to trades workers</a:t>
            </a:r>
            <a:br>
              <a:rPr lang="en-US" altLang="en-US" smtClean="0">
                <a:latin typeface="Tahoma" pitchFamily="34" charset="0"/>
                <a:cs typeface="Tahoma" pitchFamily="34" charset="0"/>
              </a:rPr>
            </a:br>
            <a:endParaRPr lang="en-US" altLang="en-US" smtClean="0">
              <a:latin typeface="Tahoma" pitchFamily="34" charset="0"/>
              <a:cs typeface="Tahoma" pitchFamily="34" charset="0"/>
            </a:endParaRPr>
          </a:p>
        </p:txBody>
      </p:sp>
      <p:sp>
        <p:nvSpPr>
          <p:cNvPr id="3" name="Subtitle 2"/>
          <p:cNvSpPr>
            <a:spLocks noGrp="1"/>
          </p:cNvSpPr>
          <p:nvPr>
            <p:ph type="subTitle" idx="1"/>
          </p:nvPr>
        </p:nvSpPr>
        <p:spPr>
          <a:xfrm>
            <a:off x="1447800" y="3581400"/>
            <a:ext cx="6400800" cy="1752600"/>
          </a:xfrm>
          <a:ln>
            <a:miter lim="800000"/>
            <a:headEnd/>
            <a:tailEnd/>
          </a:ln>
          <a:extLst>
            <a:ext uri="{FAA26D3D-D897-4be2-8F04-BA451C77F1D7}"/>
          </a:extLst>
        </p:spPr>
        <p:txBody>
          <a:bodyPr/>
          <a:lstStyle/>
          <a:p>
            <a:pPr>
              <a:buFont typeface="Arial" charset="0"/>
              <a:buNone/>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2</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buFont typeface="Arial" charset="0"/>
              <a:buNone/>
              <a:defRPr/>
            </a:pPr>
            <a:endParaRPr lang="en-US" sz="6600" dirty="0">
              <a:ea typeface="ＭＳ Ｐゴシック" charset="-128"/>
            </a:endParaRPr>
          </a:p>
        </p:txBody>
      </p:sp>
      <p:graphicFrame>
        <p:nvGraphicFramePr>
          <p:cNvPr id="7" name="Diagram 6"/>
          <p:cNvGraphicFramePr/>
          <p:nvPr/>
        </p:nvGraphicFramePr>
        <p:xfrm>
          <a:off x="1600200" y="3479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33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EE580520-DAF4-4356-B75F-EFA696E5CC6D}" type="slidenum">
              <a:rPr lang="en-US" altLang="en-US" sz="2400" smtClean="0"/>
              <a:pPr eaLnBrk="1" hangingPunct="1"/>
              <a:t>33</a:t>
            </a:fld>
            <a:endParaRPr lang="en-US" altLang="en-US" sz="140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cost of dry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21986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304800"/>
            <a:ext cx="8686800" cy="1143000"/>
          </a:xfrm>
        </p:spPr>
        <p:txBody>
          <a:bodyPr>
            <a:normAutofit fontScale="90000"/>
          </a:bodyPr>
          <a:lstStyle/>
          <a:p>
            <a:pPr>
              <a:defRPr/>
            </a:pPr>
            <a:r>
              <a:rPr lang="en-US" dirty="0" smtClean="0">
                <a:ea typeface="ＭＳ Ｐゴシック" charset="-128"/>
              </a:rPr>
              <a:t>Exposures must be considered over the life cycle of products</a:t>
            </a:r>
            <a:endParaRPr lang="en-US" dirty="0">
              <a:ea typeface="ＭＳ Ｐゴシック" charset="-128"/>
            </a:endParaRPr>
          </a:p>
        </p:txBody>
      </p:sp>
      <p:pic>
        <p:nvPicPr>
          <p:cNvPr id="101380" name="Picture 2" descr="File:USMC-00157.jpg">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2743200"/>
            <a:ext cx="15986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http://www.elcosh.org/record/images/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2400" y="2719388"/>
            <a:ext cx="1589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Box 8"/>
          <p:cNvSpPr txBox="1">
            <a:spLocks noChangeArrowheads="1"/>
          </p:cNvSpPr>
          <p:nvPr/>
        </p:nvSpPr>
        <p:spPr bwMode="auto">
          <a:xfrm>
            <a:off x="381000" y="213360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800"/>
              <a:t>Production</a:t>
            </a:r>
          </a:p>
        </p:txBody>
      </p:sp>
      <p:sp>
        <p:nvSpPr>
          <p:cNvPr id="101383" name="TextBox 9"/>
          <p:cNvSpPr txBox="1">
            <a:spLocks noChangeArrowheads="1"/>
          </p:cNvSpPr>
          <p:nvPr/>
        </p:nvSpPr>
        <p:spPr bwMode="auto">
          <a:xfrm>
            <a:off x="2590800" y="213360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800"/>
              <a:t>Installation</a:t>
            </a:r>
          </a:p>
        </p:txBody>
      </p:sp>
      <p:sp>
        <p:nvSpPr>
          <p:cNvPr id="11" name="Right Arrow 10"/>
          <p:cNvSpPr/>
          <p:nvPr/>
        </p:nvSpPr>
        <p:spPr>
          <a:xfrm>
            <a:off x="2133600" y="35052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FontTx/>
              <a:buChar char="•"/>
              <a:defRPr/>
            </a:pPr>
            <a:endParaRPr lang="en-US"/>
          </a:p>
        </p:txBody>
      </p:sp>
      <p:sp>
        <p:nvSpPr>
          <p:cNvPr id="101385" name="TextBox 12"/>
          <p:cNvSpPr txBox="1">
            <a:spLocks noChangeArrowheads="1"/>
          </p:cNvSpPr>
          <p:nvPr/>
        </p:nvSpPr>
        <p:spPr bwMode="auto">
          <a:xfrm>
            <a:off x="4648200" y="213360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800"/>
              <a:t>Maintenance</a:t>
            </a:r>
          </a:p>
        </p:txBody>
      </p:sp>
      <p:sp>
        <p:nvSpPr>
          <p:cNvPr id="101386" name="AutoShape 10" descr="data:image/jpeg;base64,/9j/4AAQSkZJRgABAQAAAQABAAD/2wCEAAkGBxQSEhUUEhQWFhUXGRgYFxYWGBgXGhwXHRwXGBcWFxgcHiggGBolHRgYITEiJSkrLi4uFyAzODMsNyotLisBCgoKDg0OGxAQGywmICQsLCwsLC0tNC8sNCwsLCwsLCwsLCwsLCwsLCw0LCwsLCwsLywsLCwvLCwsLC0sLCwsLP/AABEIAOEA4QMBIgACEQEDEQH/xAAcAAEAAgMBAQEAAAAAAAAAAAAABQcDBAYCCAH/xABLEAACAQIDBAUGCAoJBQEAAAABAgMAEQQSIQUxQVEGEyJhcQcygZGhsRQVIzNCUpLRFjRTYnJzgqKywSRDY4PC0uHw8TV0k6OzVP/EABkBAQADAQEAAAAAAAAAAAAAAAABAgMEBf/EADMRAAICAQIEBAQEBgMAAAAAAAABAhEDITEEEkFRE4GRoWFxwdEFFCIyQlKx4fDxMzSS/9oADAMBAAIRAxEAPwC8aUpQClKUApSlAKUpQClKUApSlAKUpQClKUApSlAKUpQClKUApSlAKUpQClKUApSlAKUpQClKUApUF01nljwkjwuUYZe0LZrEgHKSCAdRrY1VP4augAkDsV3sZLljxJLA2v3W7rVILyZgN5tWKTFou91HpFUvH5SYl06ph4MPvrKnlHw53xSfun+dKIst07Ui+uPUfurH8dQflB7aq6Hyh4X8nJ6l++tpfKHhOUg/ZH30oWWJ8ew/W9lPj2Hm32W+6uAXygYPnIP2P9ayDp3gvrt9g1NCzu/jyL8/7DfdT48i/P8AsN91cOOm+C/KH7DV+/htgvyp+w/3VFCzuhtmH6x+y33U+OofrH7LfdXB/hjg9flf3H+6n4W4T8r+633UoWd38dw/WP2H/wAtehtmH6/7rfdXB/hfhPyv7rfdXk9McJ+UP2TShZYK7VhP9YnpNvfWVcbGd0iHwYffVbN00wf1z9msbdOMJzc/sj/NShZaKyg7iD4GvdVJL08wn1HP7Kj+dasvlAw2uVZVPNSoP8XvpQsuWlUgfKDI4WOCaYPcHrGMbHTeoW2QA94butVx7IkdoImkILsiliOZANQSblKUoBSlKAUpSgFKUoBSlKAhemYHwOa/Jf4lqk9p7IjbMY3YgW3ZWFyyrwtwa+/hart6Y/ic36I/iFfO+1PO9dSiDLjehjBm+WGnExlQTneO18x1zINOOcW1FjpQ9EJ3dkRoiVZ01LAXQqD9E87+APGwOlgjiHkKwPJmsTZZCmm4/SAO+3prfii2lHfKJxqSbWe5NrnS/wBVfV43q8kU6bRNM9DoViuUY3b3tvYIL3GnaO/d31F4/BSRllZT2DlYi5UNwBbcCeR1qU+ONprbN1xsQ3aw6t2gysGF4zY3VTccqjtoYidsxk6ztlWYFSoZlFgxWwFwByqeZPYUezsLEj+rNrkXzxgXBZTcl9LFG9V+Iv8AqbExJsOqe5LAdpd6kqwPa0OYEa2uRpevR6VTjeyDVzusbuczEa6G+7lX5g+lcsYQBo2yXsXux1YuSTmuTmN+/KL345Xm+HuToYzsvEZc2RgtgblgNGAKkXOtwRYb/Ua8vgJ1do2Vg6rnZSwFk0GYm9rXIG/eayr0mkyZLoR1cce9gbIWKk5XFz2tb6Gw00rHi+kTvJJJdFaSMxHJcWQsrHL2iQSRvJOjHutZPLeqQ0PZ2Tihe8cmgDHXcDmtx/MfwyG9rVmOxcUvnRSC2befqmzceBr0/TCQ5tIQGtmFm11mYnV+LzM3K4W1rVkfplM17mLVWXcdMwUXHb3jLxvqTcHhS8/ZDQwR7LnZioRrq4jIzKLSG9kuWAubH3cRf9XYmJa2WMm9gLOmtwpFu1qLOmo07a8xWX8KXBYjqVzSCVrBjeQNG4Ny5IF4l0BA1Om62CLpTKihFaMBQADbWwSNAL5uUSHxXSwuDN5uyFI05cNIpYMrdkhWOpAJ3AsOyCeGtTuL6EYyO+dFGXKSDIp85nRdx4lG9nOoeTHzys5GY9Y4kdUDZCwN1OQaacKnJukG1JSb9ccwANsMp0XNlteI2tnax3i/cKupUv1EUG6A4oEgmAZVZz238xd7A9XYjUaA3FxcC4r9w3QiRkRjMgzxiQKFZzYiE2sLG464br+afQcbWmJJXEXZWjPYWK6OQWQ6L2SQNNw4WuagJdozkZGmlyjTKZHKi1ha17fRX7I5CpjOMtmhR2WF6KphmR3mLHOFtlVOebTO3gNeIO6r/wACAI0C+blW3hYWr5Z6Oi84J38Sd/rr6l2f81H+gvuFSDYpSlAKUpQClKUApSlAKUpQFf8ATDpHMethWA9RfIZjzB1sL7s4y+iqf2rvP++ddttHas7RuhUBGxErEXuQGnkbfbgTb0VxW1hqf986JhkbsIfKy/qpPeldfsPodLPh45o8WULi+UxAgakWDBweHKuQ2D89J+qk961YnQjpRh1iw+FYyLNfIAY2yli7EAMNOI1NqzSTm0/gdMZzjiTi2tXt8kYvwLx6+bjIm/SEy+4mv09G9rr5s2HP95KPfHXezYhY1Z3YKiglmbQADeSeAqI2p0swww8zwYrDvIsTsiiaMkuFJUBc1zcgD01LwYnvFFPzGTuc18TbZ/sm8JU/xKKhYdu4jtK5yujMjqVQ2ZSQRfLVu7NxqTxRzR+ZIiuvgwBse8XsarPyhbO6jHCUDsYpb+E0YCt3DMuU95vWWXhsfLaijr4PPeVRyJNPTZeXQj8V0iljQuxWwF/MT7qlEwu1yARgRqAdZMKDrzBa4Pcaj+iOyvhmOjRheKC00vIkfNRnxaxtxCtV1iq4uFxuNyRbjs8Y5XHGlS+C39CmtoYzH4bIcVhhCkjZFe8DjNYkL2L2JAO/kaLtyXmv2E+6rQ6WbEGNwkuHNgzC8ZP0ZV7UZ8Lix7iapKDF/JF30K3Dg6EOujKeRv76pm4aEa5Ub/h+XHk5o5UrWuy26nSbMxePxUjphVRzGqly3VoFzXyi5XUnKfVUquw9t8Dh18ZF/wAMZrqPJzsY4bBpnFpZj10vMFrZVP6K5R43roTiV6wRfSKF/BQyrc+JOn6JraPCYq1ijz8nEycm4pJdNF9iuF6M7abzsRhl/blPuiFeMR0M2sFuMVBIfqB5kv3BiLX8bCrLxmLSFGkldURRdnY2AG65Pia1Nl7cw+KzfBp45cls2RgbXva/cbHXuNX/AC2FfwoouIyLVP2RTGz5pvhSJL1iOkqLJG7ElWzDQ663GoI0IN64mbzm8T76uvp9gFXHYKcaGQ9U/fkZHjPiAzjwtyqkr3qmOChkkl2X1NeKzeLCEnvrZMdGh8stfQnR7pfBOYoVEiuVAGZbAkKSRfwU+qvn3o4wWVS3mjU25Df7KuY9KYESArG/ZkivZRe1iNN2uvv31s2cZYdK8RSBlDKbggEHmDqDXupApSlAKUpQClKUApSlAVh012UsWINyVSZXkituMynPJEw71JdbfVYcqrfb8fHkbeiru8oeB6zDo43xSK3oN4z/AB+yqdxy5mKkb71STo0gr0OZ2F89J+qk/lU1sQ/0vC/9xF/FUPsdCs8ineI5R7L1LbIP9Kwv/cQ/xisn/wAy8j0OF/6uTz/oWb0y/wCn4v8AUSfwmqrOHQgXRdw4CrU6Y/8AT8X+ol/hNVcu4eAq3EPYv+ExTcr+H1O+8lO0bxS4Vt8LZk/VSEkD9l84/aWprp/sg4rBSBBeSK00XPMlyVHeyll8SKrTYW0vgmMhnJsl+pl/VSEDMe5Wyt6Ku4VrjlzROLi8Xg5ml80cx5N9jHD4QPILS4g9dJzAI+TTustjbmzVu9MOlcez0haTXrJVS190YIM0nflUj0stTq1S3TPaIxuNlN7wwg4ePkSPnXHi2gPJVqZyUI2Z4cUs+TlW7LvBvu1qudtdCmk2ujBf6LN/SJt9s8ds6HS3bYxm3HO/1alfJZtkzYTqXN5cMeqa+8pvhfwyjL/dmuzBq2jM9YtrZ7HsVXvQnbPwza20JQbosccUXLq0dluOYZg7ftVOeUHbJwuBkZDaWS0MVt+d9Mw71XM/7Irj/I9CExOJUblhgH70lQ5fqossbcHPoqXqd50z2bJicFPBDl6xwoXMcq6OjG5sbaA1A+T/AKIz4SSWbEGIMyCNUhLMLZszM5ZRc6AADvrr9o46OCJpZmyRoLsxBNhcDcoJOpG4Vxe0/KhhwCMJHJO/AlWhiB5szgNbuC+qkuVasQ8SS5I27PHT7FhsdgoQRePNK3dmZET15JPVVHw6geArvtmzPJihLK2eWSTM7bhe1gqjgqgAAchXA4fzV8B7qwxz5skn8vqdPF4HhjCMt6t+bJvYEeaQA8QR6xVofg9M8seCcqHKLK7J2hHEGyksTbtN2lUC+oJ3A1WfRgXmXvvX0Ps5QdoYlh9GOCMnv7b29TA+mtWjiJxEAAA0AFgO6vVKVIFKUoBSlKAUpSgFKUoDR25+LT/qpP4TVDbTkCZieF/T3Vfu1UvDKOcbj90183bdxBY2PAn3m3sqso8xeMuUhNn4wLiC0hIDB1ZrE2zKQDYbwNNBwqdw+GkzJLhzHN1bpIMrXF1IazAdoXtyrl4sM0suRLZmJtc2GgJOvDQGs8mxsTEcxikFtzIC3pDJe1Z5IrmtSpmuLiJQi41ae53+1unBlw08E2FkjeSKRFKMsi3ZSAWBCsoueRrnY9w8B7qio+kmJj7LPn/MmUN7xm9tb8fSKNvnMMP0onZPUpuPbVMkcrWqv5f3o6uD4rFhbdPXz+xmmiDqVO5gRVr9ANrnE4OMubyx3hl1ucyWAY/pLlbxY1VcW0sG39ZNGf7SMOPXGTW3gjkZmwm0VjL2zKsvVZiNAWjYWJ8ariyeH+5P0NeNyYeJScJK1300LN6ebcOEwcjoflXtFDz6x9Mw/RXM3ioHGqkwkAjRUHAW+81LY/AY7ENG00pxKx5sluqsC1rm6WzHQbwTWnPh3jNnUqeRFv8Amq5s8Zuos6fwvDHHcm1b+KehvdENqfBMfG5No57QS8gSbxOfBgBfgL1doqhJNkyToVEbkMN4U27jep559rEfKYx0WwF7YeI6fnAZr99XxcTCMakzl4/hbzOUGtd9Vue/KRtPr8cIgexhV15GaQAnxyqFHcS1e/JntCKDE4x55Y4l6uAZpHVBvl0BYi51HrrnxDBHm6zGwlmZnchjO5ZjdmbKLkk1pYjG7PDZj107c1jVB/7Df1CoWVufMk35Cfgx4ZYudXdssHp701wU2Dmw8E3XSyBQoiR3GjoTdwMu4HjXFQxM5sisx5KC3uqPfpSi6QYSNeRlZpf3eyBXn44xOICg4hlDkhY4lyLobWPV2Nr6ak1OSOTJ0r5v7fcz4bjIcMmoXJvvpt6nQwYQwMHlZEKgkRlx1jGxCgKOZI1Nqr6NMtgd40Porp5NjYllY9RII7FtQE6t1vc9sqSDqdLk3rnZpy7Zja5te3Hv8avggo3UrfU5uJ4meeXNMn+hX41FoTq2gF79k2Fq+iOjeCeOItL89Kxll7ma1kHcqhV/Zr5/8m4vtDDW/KD1cfZX0tW3U5hSlKkClKUApSlAKUpQClKUBr7R+ak/Qb3GvmfbA7R8a+msat43A4qw9hr5o20bmgIfY342ni//AM3rtdi7LR1js0kTGPOzI+hvK0aGxGgCo7Gx1A4bzweFxJinVwubKfNva9wRa9jbfyqcwm3IdQJJ4Lrka/bXLrdewc1tTw495rDKv1XVqvudnDZYxi4t1Z0seHlZQRNmAw/XsJY1IFxmWMG5uSFc300WtOXZ1y2bDYVysSzOcgUhGAYXNxdrMNBevOG2scrpHicOwkUIQxCNlEfVKADa1lJt3m5vc1l2ph5p5Ot6kC4APVtmUkAAEXY20Ciw00rml4a+Hsd8PCnLVxry/t8fY14tjxyoZFwIKDNcpM62ygM+ma+gYHdx40fo7CodmwmIVYzlciRmCtpcEkEaXF+V6m9g7XbCx5Hw8rHM7XCmxuqAKe7Mik9w3VjTbSDDrG6SGQkiUlRYq8wmmIJNyWAVbWG461dctaTfqyHw8HLSCq+/TvuQTdGcOGW2Hxqs4ullGZhvJTsXbTiL1sT6ImGjWclWY/LdqXMdMgAGgHK3Kull6S4Z5mLSOq5JgHyG+eZwWsoJIyxqFBPHlaonCbej+Gy4t9PnWiXXVipSJWt5vZtc7hbfUSgnVyvU14fByPnWNppWt9+i/wA2MeKiE7HOmPDKqhooWYIumhKZbre3EcK0fwfwpAk+D4tgxAEhIsxOgAcJ2iTpYHfpXS7K6XIqyPIwErHshQ3ZSOIrAqsSdesJ1YtxJ3i3lNqwl8GscpCwIBmEbZg6ISCc7ZXUuToFva+u6xQSX6ZP1KPho27x/wBa2t++iIZei8RcouAxBdQGZWlkUhTezEaWBsde41sYHo4jBGXAIBIPk2kmZw3ZL7me4ugZtQN1S2KxsUseLVVkHXEKgaMSqqRoQosz/JDrHZlC3K6W7t6bbnbhZMPMyQl7R5Cl7xLCgJAIsAHNz9awo1D+Kb/9Mp4MUtMa877X3rfQhsDstoxIww2DhyPHFn6sErI+QhbjMTYOt7br8TUtBBOXMYxShQZQxSOwBiMQmZT2dAZbXtr1ZIvetT4xxRjVWwyi0iTM7sFzSLI0rFgSOyxyi3ALvN9IeXaZUFZMXhkukqMEbrHKyv1ktwt9SbDS2gtVLwvbX3LVCO7ivR9N+r3Mm0YhHIvbd36h5HzuGKs0DNksB2CAdQSSbg6VWyV2O0+k0LBmMs2IkMbxqxQRooKso0btWGYnQVx6V04FTbqlp9Tg4zLHJKPK7pV7+R13k0UnaGGA39YD6BqfYK+k6+cvJapO0cPY27RJ1toAdPTu9NfRtdBxilKUApSlAKUpQClKUApSlAeJvNPga+aNsxceH+9DX0xL5p8DXzrtJSpOl1PDj/rVZOgcdGF63tuyDU5kF2Bt2bAd9hw37xvroAiy6gYWckgsbtDIQDdwV17TAHtFhY92+MxOyWcs0XaFwCvEE93GomSAqbMCDyI/lUxmnsDosZseK0hEWJjkUG0dlkXMRJ1YumZrFktc6c7XBrWbZUGcmDFRproJrwvuY77WN8o35dHXjXrZG1o4lUSRMStgGjcpcZmYhwCMwykAXvax5mttNvBs79cyOQihZU64MoYEjOALWzO2u+1uIIsD8wuzMZmKxYkNYm+TEtYW3kg2NvRxtv0rK52mlvlHykoA2aJtXbIvna6sCN2ljWy0qSDtts2axZhnV4ydCTdr5lJJGltSuvOvGw8CHACYaB2VySyYl4ycryFWC5R2QENt5sBuBqrxxe6XoLEMu1WAKSB1OQXHwYi7qrIDdQRcOn214msZ2ntQMy5WLL5wWGJ7XJG9UI3q32Tyrci2Q2UH4Ibgm6RYsJ2WOdL2YLdQY0FjrkXSwFSBwARJI4osR82gcLiIwqKVdInY59VDKwOtuyTbXSjwY/5V6E8z7kZh8RtZmy5WU6atFEo13G5Xw8Li9bceM2kCiWlBdTZ+qjDBwucrbJpYW0OuvOtl1ZHVOoxRdF6wucScxVw0V2PWEDM6XtlJAQaW0rTxWGkWRVGHksUlsHxTWOsTZswclHWNurN21vobAU8DH/KvRDmfcxHHbUkVGjaSzosl80GUgqrBkXzge0Li2hYDiL6WI2ZtBnCSYkhyGbK2JfcHVPo3BJLXAF9AeOlZhs9HH4tDEisATJiXYgRyZHjubplJR15DNf6SBssk8CSIgTZ8aqAz5QZbt8p2FfKMh7A1N2BZNdcosscFsl6CyH+JI2a0uNhdzu6rNibmym30WJ1O4HzT3itzA7AjZhkixMy2PaKdTETdcpu1jksSdDfd6Nw7aiiLKmMcpdyow+HWMWdmZgeszXtnYDUW5jeed2vj1bKsT4gxqoW00mYWFguVRoosALW+iONXIOhOFjiBXLg4GKkgvI2Jk1Q3ynQITqRYneBbXXjkr8hjJICgkmwAUXOpAAAHeQPTWaXDtG5R1Ksu9ToRoCL+giotbA7LyUqDtKC/AtbvOVv+fRX0XXzz5Iv+pQ6X0k47uw1z36X9dfQ1AKUpQClKUApSlAKUpQClKUB+EV897SW5NtCN1fQtfPG2cyS24Ekj+YrPIXhXUh12l1bgMLAuhY2v2Rv4XB3buRrfSZZTGBlkWzXHybqrWJ+bPbLL7QD9KxrTxkQcnn/v11FYjDWN/NbgTpf9FtNfGubljL4MtOEofInviqEuEZEVurZiFkYNmDBd7DKF7+NtQKwy9GUZrK5W5sCVzEkdfcWuOEP71RK4+ZFy5mC2IsdRY77Xvb0Vu4fpBLmW6q1nd7AEElw4I0P55OgqXjyr9rKWjWl2AchdXBF2srK6MctgwsRo2vmnUgEi9fkfRicrnyqFyO9y25RZWB7zfcL3F6l0xMXVSo8bLmvcFy2/LllYst2dSLKQdb2O64249vxxx9TMJCREYmK2BJJYiRTfS6tYnfdd3Gr82VLbr7eQ0IlOjEy5V6gHMPlDmjzLfQEHN5ul7b+dYJdn4klgsBzkKGYMpDK2YIQpNhmsT6OFTON6TwSuWOdTlxCAEXuHtkNwO46cL7zXrAdIcOgjJdr5cOjDI3Z6oPmYkXBvcAAXP8qvNnS/b7P7ionMLsTFF+r6pi+TNlzKR1YIW4OaxFyBYGtTE4NlCM62Ei50JIOZT9Lfp6bGuzwfSPDrke5DZYUKorKFyyM72BBAXzbganX0Q3STEYeVIxE5vGvVhOrYDLmYg5ju0IFrVbHlyOVSjS+QaRr/AIKzgm6otmKklhYFY+tOovpk4+itj8EpRq8kaqoYyEZnKZVVipWwzNZ13G2p1qQx/SuN4HjCvneELmsthKUaORj2r2ykAacDu314xfTBWLWgJWTP1qs9jdljWyMFNgBGNSCTc7qpz8Q+n+epNRNXa3Rf4PBJI0uZ0+iEsuUS9T52a9+O7u131LYDo/AsoUwu5TqldpCTG5dsKGZQCCCiyvpuF0Op3QO1uk0mIjaNkRQ5JYjNmIMhlC3JsAGPK5tvrRxO2MQ9s0z6KUGU5OybAg5LZr5VuTcmw5VPh5pL9T7/AE7eYtHa4GWLCM7OUiVvgzKoIDMnVKCwRe0wEmZjpwzd9cXtPELJMzoLKclha1rIikAHcAQQByArQFe461x4VB812yHKywPI2p+MYyPqyX04ZT6tbV9BV8/+RtR8YR3P0ZLd5yN/K9fQFbFRSlKAUpSgFKUoBSlKAUpSgFUV0mw4d5FIPnNrbcbmr1qk9ur8tKDvDtff9Y8hWGfRJmuLc4qSaz5JdG+i3A8r1mw2IQllbgcpNvaRuNSG0cEsoysPA7rH0momHCnDsc5zoSLlQb6X47vRz9dcvNCSae51W4rujcGBQOL2Ci+muW/C9uHjXv4uXMXzXyixATKMp0sGG866VKdF8LDip2DHMoQtlDFdcyKL5SDaxOgNq6XE9Fo382SReQurL6rA+2tsccvJZzz8JvqiusahUjqb6C19N3BQvC1vbUPJhmGtrj1699WXP0KY7pEbxVo/aC1RWI6D4n6LRn9o39ZUVrFz6oxcUtmV+a/Q2m4V2M3QvGHfGpHNWjvf0uK0m6EY38h6ni/z1on3KnOKfCmWuiHQvHf/AJz6Xh/z1mj6DY0/1ajxkj/kTUknLEVjtXbR+TvFt5zQr+2x9yVtweTB9M+JUcwsZb2lxb1VIK9r8ruelvQiLCYYzJLIxVlBDhbEMculgCCCb7zxrhqkH5WSGsdZIagFk+RP8e3a9W/q7N/TfL7avmqL8hsd8a5+rC3rLJ9xq9KAUpSgFKUoBSlKAUpSgFKUoBVL9IkvipRzlcfvmroql+kf41L+tff+mawz/tNcW5CJICbqbgDXgy6cV32792u+td4ediDz3Ee+seJw4zBtQ3Ajs62Ivz4mv2PEt9MCQ6ar2X7+1YgnxB8a4eVW+VnYkzc6KpHhcQZCTldChABIW5Rs3Mjs205132G2jE5sksZP1cy5vs3v7KrpJoyR2yhIByyKx36WzKDc+gVlbA9avmLIPzSsuh3EKhNgR4VvDiMkFUlaMp4YSdp0WYVI31+VUj4N4dIZZYLfQDuo8AFIt7a9LtfaCj5+S3M5X9JLKa6I8RBlPys+hbNKq2DpxivNLZuGYLGPYV19lScfSrEHcw8DGt/WNKmWaMdyv5efTU7+lV1iemWITTMn2BUTiunOM4SgeEcf81NWjNS2MWmnTLbr9Aqk36X41t+JceGRf4VFacuNxM9x1s8pIN1DyPod4ygnTurQgsPyn7RjGEMOdTI7oQgIJAU5ixA3DS2vE1VFb67ElAGdFhB/LMkP7jkMfQCa/BBAmrytIdezChVb98koBHojagI+pJNmMoJkIRgpYRkXc2se0v8AVrbi1juspGoyNiZI7dVF8HDC4ezdYQRv659Rex+bCA66VvzYJYYj2crlWzGQkSkm17JayICTv7RuL2tcgdj5Cx/TZuXUn1547e81eFUp5Ch/Spj/AGP+NPuq66gClKUApSlAKUpQClKUApSlAKpbpFdcTLfQiV/VnJB9RB9NW/NNrauF6f7IuROoOtlktwI81/8ACf2e6s8keaOheEqZWWLmsTfhod+niK8lg6mxNiCLg2tpa9+dbWKj7Sh1JsNHB7QHCzHRh3G/orUOCJN17fHsaP33Q7+8ryPhXC4qzuT0MEokH1X3WFtdxBIzG+8jW+4VjZsvnoVAN+zoNC1tDoL5Fsut8wFZoJ+GYG178Dw3jwufRWRcV+ay+IPs50bl2LUu5lwO0G7XVzyiwy2YtYHUA5SbE6X9PfWwcTOdT1RW4uHijJy6XGYpc8dTasCOgJ1UtxNwBz3+nhzraV7nTtEeoH/fprKWSX+yygjHNK+pEEB32JUqT9W2Rx/KtnAm5YSQxKojkYWaYG6xs4uOtNhdfSDWEnXiT32AHhyHfWbCsbtc69VP/wDKS/8AzRZG6TS9CeWldkfO8LuQ2HzEFQOrE5GqyGzHr9CSFtofNbmLeSsZWyYCQSPpHnjBXMSQucyNu0O+3DmK0dmlXeXMge0i6HESQDRTbRRY+Y124X4DWv3acoTI+SB1VlzAYh5SzWlF3D2KqSQxGg1HM29XHGopHmZHcmyUweJQhXiwkILXtnOFjbQHtDKgYD07762GuzitqTMrLnh3XyAyYpr3zKioBZuAsRuJJ00rnsJtixOTD4ZL3Gi5zx+lmJuA/rB5WGfFbdmZTeUqLHSNQNDvF9CdwOpPDjVyh42zPGWtIcRKUZCiNGIQEYpcHTPqiAA/nKQNDfQ+NMnzUcUR4Mo62W+lyHOgvYaDLpfnrHmXOQO07GwF2LE20CgDXQaAcB6hnlwM6qrNG6hzlXs5Sxa5yhfObzTwNAfj4i7hpS7m/aLNdyN9lvcKOV/RW5idqtN1mmVMpYKCWJJeMZnc6u1jbMeFhWt8XZPxhur/ALMDNMeNuruBH/eFTyDbqzYXNMOriURx6FtbkkfSlkIGY9wAUcFGpIFieQuM/CZW+iIip5XzoR7vbV11w/k72B8Dw92FnksSDe4Ubgw4MSST4gHdXYQS8KgGxSlKAUpSgFKUoBSlKAUpSgIuXQkGsbEEEHUHQg6gjiCKksThw45Hgaip4mTePTwoCuumHQV7mXBXI1LQ5gCDvJjLaEHijeg8K4RXOYpIpR1NmBBFj3rvU+On51X3nqO2tsbD4kfLRKxG5tzjwcagd17VSWOMty8Mko7FSdZfzwJeXWC59DecPAGhSPd8oh10Rg67huR7choWPdXW4/yfsuuHmuPqS6H/AMij3rUHjNgzw6mGUDmqiUeOaMkgeIFc0sE+js6I549UR/xfm/rIzyDI6H0suYA7+NefixjfKkbfoTJY6qSAMwOtgd30a/SlzbNGT9UuEPpD2v4Vs9TORpDIRxMaF/UVvYd/urJwyLp6GiyQfX1NMYCZTfqZybW7Izi2mpynU+311t4DDSlnvDMPkptWjYb4pABu33OgqOldVNnR1/SjYW8Ozvr8xeOQREI2tjYWI17yeN7VCT5lcWXc0oupIhcN0ellzsyTIc2inDzG4IJvcLputuPo0vuL0VJHnyg8jhZkt33fKCPTwO+oEYWRtLX8SD/OtzDdGpnPZi17gCfZevStI80lMPsmGPR3bN2gSZsIqnVspCly40CkixPaO62uziGwa33MRu+ekvoN65YkJ7s9qzbF8nOKluXtCo+lIkgHo7IB9dTI8nkIBzYwysOEEV9eRylz7BS10By34RCNVWJXOVFW7FYr5dxYRgyXvrpMBex4CtT4xxM1xHdQbBuqGS/c8l87+Dua73Zvk+Um/VG31pSEHiFOdj4FU8a67AdE4UAzEm31Lxj13LjwDWPKlsFTbG6HSSMEKsW0+TQbhzcmwUeJHiatfon0MTDWeQKzixVF1RCOJJt1j34kADgAda6DDQpGuWNVVeSgAePj31lz0Bs56zYTVh3Vgw+HZ+4cz/LnUpDCFFhQGSlKUApSlAKUpQClKUApSlAK/CK/aUBqTbPRt3ZPd91aUuy3HmkH2GpilAc7Jh3Xep9/urDnrqK8sgO8A+IoDlpo1cWdVYcmAYeo1FydGsITcQqh5xlov4CK7dsFGfoD0ae6sZ2ZHy9poDhpOi0B3vifD4ViCPUzmsJ6G4f6+IH98/vNd4dkx/nev/SvPxOnNvWPuoDhB0NgG6TEf+Yn3ityLo9EugfEW5DEzqPUriuv+J05t6x91ehsmP8AO9dActHseAa9WGPN2aQ+tya31sNAAByGlTo2ZH9X2n76yrg4x9BfVegOeDX3VsR4WRtyn06e+p9VA3C1ftARMWy2+kQPDWt2HAovC55nX/StmlAKUpQClKUApSlAKUpQClKUApSlAKUpQClKUApSlAKUpQClKUApSlAKUpQClKUApSlAKUpQClKUApSlAKUpQH//2Q=="/>
          <p:cNvSpPr>
            <a:spLocks noChangeAspect="1" noChangeArrowheads="1"/>
          </p:cNvSpPr>
          <p:nvPr/>
        </p:nvSpPr>
        <p:spPr bwMode="auto">
          <a:xfrm>
            <a:off x="63500" y="-157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Char char="•"/>
            </a:pPr>
            <a:endParaRPr lang="en-US" altLang="en-US"/>
          </a:p>
        </p:txBody>
      </p:sp>
      <p:sp>
        <p:nvSpPr>
          <p:cNvPr id="101387" name="AutoShape 12" descr="data:image/jpeg;base64,/9j/4AAQSkZJRgABAQAAAQABAAD/2wCEAAkGBxQSEhUUEhQWFhUXGRgYFxYWGBgXGhwXHRwXGBcWFxgcHiggGBolHRgYITEiJSkrLi4uFyAzODMsNyotLisBCgoKDg0OGxAQGywmICQsLCwsLC0tNC8sNCwsLCwsLCwsLCwsLCwsLCw0LCwsLCwsLywsLCwvLCwsLC0sLCwsLP/AABEIAOEA4QMBIgACEQEDEQH/xAAcAAEAAgMBAQEAAAAAAAAAAAAABQcDBAYCCAH/xABLEAACAQIDBAUGCAoJBQEAAAABAgMAEQQSIQUxQVEGEyJhcQcygZGhsRQVIzNCUpLRFjRTYnJzgqKywSRDY4PC0uHw8TV0k6OzVP/EABkBAQADAQEAAAAAAAAAAAAAAAABAgMEBf/EADMRAAICAQIEBAQEBgMAAAAAAAABAhEDITEEEkFRE4GRoWFxwdEFFCIyQlKx4fDxMzSS/9oADAMBAAIRAxEAPwC8aUpQClKUApSlAKUpQClKUApSlAKUpQClKUApSlAKUpQClKUApSlAKUpQClKUApSlAKUpQClKUApUF01nljwkjwuUYZe0LZrEgHKSCAdRrY1VP4augAkDsV3sZLljxJLA2v3W7rVILyZgN5tWKTFou91HpFUvH5SYl06ph4MPvrKnlHw53xSfun+dKIst07Ui+uPUfurH8dQflB7aq6Hyh4X8nJ6l++tpfKHhOUg/ZH30oWWJ8ew/W9lPj2Hm32W+6uAXygYPnIP2P9ayDp3gvrt9g1NCzu/jyL8/7DfdT48i/P8AsN91cOOm+C/KH7DV+/htgvyp+w/3VFCzuhtmH6x+y33U+OofrH7LfdXB/hjg9flf3H+6n4W4T8r+633UoWd38dw/WP2H/wAtehtmH6/7rfdXB/hfhPyv7rfdXk9McJ+UP2TShZYK7VhP9YnpNvfWVcbGd0iHwYffVbN00wf1z9msbdOMJzc/sj/NShZaKyg7iD4GvdVJL08wn1HP7Kj+dasvlAw2uVZVPNSoP8XvpQsuWlUgfKDI4WOCaYPcHrGMbHTeoW2QA94butVx7IkdoImkILsiliOZANQSblKUoBSlKAUpSgFKUoBSlKAhemYHwOa/Jf4lqk9p7IjbMY3YgW3ZWFyyrwtwa+/hart6Y/ic36I/iFfO+1PO9dSiDLjehjBm+WGnExlQTneO18x1zINOOcW1FjpQ9EJ3dkRoiVZ01LAXQqD9E87+APGwOlgjiHkKwPJmsTZZCmm4/SAO+3prfii2lHfKJxqSbWe5NrnS/wBVfV43q8kU6bRNM9DoViuUY3b3tvYIL3GnaO/d31F4/BSRllZT2DlYi5UNwBbcCeR1qU+ONprbN1xsQ3aw6t2gysGF4zY3VTccqjtoYidsxk6ztlWYFSoZlFgxWwFwByqeZPYUezsLEj+rNrkXzxgXBZTcl9LFG9V+Iv8AqbExJsOqe5LAdpd6kqwPa0OYEa2uRpevR6VTjeyDVzusbuczEa6G+7lX5g+lcsYQBo2yXsXux1YuSTmuTmN+/KL345Xm+HuToYzsvEZc2RgtgblgNGAKkXOtwRYb/Ua8vgJ1do2Vg6rnZSwFk0GYm9rXIG/eayr0mkyZLoR1cce9gbIWKk5XFz2tb6Gw00rHi+kTvJJJdFaSMxHJcWQsrHL2iQSRvJOjHutZPLeqQ0PZ2Tihe8cmgDHXcDmtx/MfwyG9rVmOxcUvnRSC2befqmzceBr0/TCQ5tIQGtmFm11mYnV+LzM3K4W1rVkfplM17mLVWXcdMwUXHb3jLxvqTcHhS8/ZDQwR7LnZioRrq4jIzKLSG9kuWAubH3cRf9XYmJa2WMm9gLOmtwpFu1qLOmo07a8xWX8KXBYjqVzSCVrBjeQNG4Ny5IF4l0BA1Om62CLpTKihFaMBQADbWwSNAL5uUSHxXSwuDN5uyFI05cNIpYMrdkhWOpAJ3AsOyCeGtTuL6EYyO+dFGXKSDIp85nRdx4lG9nOoeTHzys5GY9Y4kdUDZCwN1OQaacKnJukG1JSb9ccwANsMp0XNlteI2tnax3i/cKupUv1EUG6A4oEgmAZVZz238xd7A9XYjUaA3FxcC4r9w3QiRkRjMgzxiQKFZzYiE2sLG464br+afQcbWmJJXEXZWjPYWK6OQWQ6L2SQNNw4WuagJdozkZGmlyjTKZHKi1ha17fRX7I5CpjOMtmhR2WF6KphmR3mLHOFtlVOebTO3gNeIO6r/wACAI0C+blW3hYWr5Z6Oi84J38Sd/rr6l2f81H+gvuFSDYpSlAKUpQClKUApSlAKUpQFf8ATDpHMethWA9RfIZjzB1sL7s4y+iqf2rvP++ddttHas7RuhUBGxErEXuQGnkbfbgTb0VxW1hqf986JhkbsIfKy/qpPeldfsPodLPh45o8WULi+UxAgakWDBweHKuQ2D89J+qk961YnQjpRh1iw+FYyLNfIAY2yli7EAMNOI1NqzSTm0/gdMZzjiTi2tXt8kYvwLx6+bjIm/SEy+4mv09G9rr5s2HP95KPfHXezYhY1Z3YKiglmbQADeSeAqI2p0swww8zwYrDvIsTsiiaMkuFJUBc1zcgD01LwYnvFFPzGTuc18TbZ/sm8JU/xKKhYdu4jtK5yujMjqVQ2ZSQRfLVu7NxqTxRzR+ZIiuvgwBse8XsarPyhbO6jHCUDsYpb+E0YCt3DMuU95vWWXhsfLaijr4PPeVRyJNPTZeXQj8V0iljQuxWwF/MT7qlEwu1yARgRqAdZMKDrzBa4Pcaj+iOyvhmOjRheKC00vIkfNRnxaxtxCtV1iq4uFxuNyRbjs8Y5XHGlS+C39CmtoYzH4bIcVhhCkjZFe8DjNYkL2L2JAO/kaLtyXmv2E+6rQ6WbEGNwkuHNgzC8ZP0ZV7UZ8Lix7iapKDF/JF30K3Dg6EOujKeRv76pm4aEa5Ub/h+XHk5o5UrWuy26nSbMxePxUjphVRzGqly3VoFzXyi5XUnKfVUquw9t8Dh18ZF/wAMZrqPJzsY4bBpnFpZj10vMFrZVP6K5R43roTiV6wRfSKF/BQyrc+JOn6JraPCYq1ijz8nEycm4pJdNF9iuF6M7abzsRhl/blPuiFeMR0M2sFuMVBIfqB5kv3BiLX8bCrLxmLSFGkldURRdnY2AG65Pia1Nl7cw+KzfBp45cls2RgbXva/cbHXuNX/AC2FfwoouIyLVP2RTGz5pvhSJL1iOkqLJG7ElWzDQ663GoI0IN64mbzm8T76uvp9gFXHYKcaGQ9U/fkZHjPiAzjwtyqkr3qmOChkkl2X1NeKzeLCEnvrZMdGh8stfQnR7pfBOYoVEiuVAGZbAkKSRfwU+qvn3o4wWVS3mjU25Df7KuY9KYESArG/ZkivZRe1iNN2uvv31s2cZYdK8RSBlDKbggEHmDqDXupApSlAKUpQClKUApSlAVh012UsWINyVSZXkituMynPJEw71JdbfVYcqrfb8fHkbeiru8oeB6zDo43xSK3oN4z/AB+yqdxy5mKkb71STo0gr0OZ2F89J+qk/lU1sQ/0vC/9xF/FUPsdCs8ineI5R7L1LbIP9Kwv/cQ/xisn/wAy8j0OF/6uTz/oWb0y/wCn4v8AUSfwmqrOHQgXRdw4CrU6Y/8AT8X+ol/hNVcu4eAq3EPYv+ExTcr+H1O+8lO0bxS4Vt8LZk/VSEkD9l84/aWprp/sg4rBSBBeSK00XPMlyVHeyll8SKrTYW0vgmMhnJsl+pl/VSEDMe5Wyt6Ku4VrjlzROLi8Xg5ml80cx5N9jHD4QPILS4g9dJzAI+TTustjbmzVu9MOlcez0haTXrJVS190YIM0nflUj0stTq1S3TPaIxuNlN7wwg4ePkSPnXHi2gPJVqZyUI2Z4cUs+TlW7LvBvu1qudtdCmk2ujBf6LN/SJt9s8ds6HS3bYxm3HO/1alfJZtkzYTqXN5cMeqa+8pvhfwyjL/dmuzBq2jM9YtrZ7HsVXvQnbPwza20JQbosccUXLq0dluOYZg7ftVOeUHbJwuBkZDaWS0MVt+d9Mw71XM/7Irj/I9CExOJUblhgH70lQ5fqossbcHPoqXqd50z2bJicFPBDl6xwoXMcq6OjG5sbaA1A+T/AKIz4SSWbEGIMyCNUhLMLZszM5ZRc6AADvrr9o46OCJpZmyRoLsxBNhcDcoJOpG4Vxe0/KhhwCMJHJO/AlWhiB5szgNbuC+qkuVasQ8SS5I27PHT7FhsdgoQRePNK3dmZET15JPVVHw6geArvtmzPJihLK2eWSTM7bhe1gqjgqgAAchXA4fzV8B7qwxz5skn8vqdPF4HhjCMt6t+bJvYEeaQA8QR6xVofg9M8seCcqHKLK7J2hHEGyksTbtN2lUC+oJ3A1WfRgXmXvvX0Ps5QdoYlh9GOCMnv7b29TA+mtWjiJxEAAA0AFgO6vVKVIFKUoBSlKAUpSgFKUoDR25+LT/qpP4TVDbTkCZieF/T3Vfu1UvDKOcbj90183bdxBY2PAn3m3sqso8xeMuUhNn4wLiC0hIDB1ZrE2zKQDYbwNNBwqdw+GkzJLhzHN1bpIMrXF1IazAdoXtyrl4sM0suRLZmJtc2GgJOvDQGs8mxsTEcxikFtzIC3pDJe1Z5IrmtSpmuLiJQi41ae53+1unBlw08E2FkjeSKRFKMsi3ZSAWBCsoueRrnY9w8B7qio+kmJj7LPn/MmUN7xm9tb8fSKNvnMMP0onZPUpuPbVMkcrWqv5f3o6uD4rFhbdPXz+xmmiDqVO5gRVr9ANrnE4OMubyx3hl1ucyWAY/pLlbxY1VcW0sG39ZNGf7SMOPXGTW3gjkZmwm0VjL2zKsvVZiNAWjYWJ8ariyeH+5P0NeNyYeJScJK1300LN6ebcOEwcjoflXtFDz6x9Mw/RXM3ioHGqkwkAjRUHAW+81LY/AY7ENG00pxKx5sluqsC1rm6WzHQbwTWnPh3jNnUqeRFv8Amq5s8Zuos6fwvDHHcm1b+KehvdENqfBMfG5No57QS8gSbxOfBgBfgL1doqhJNkyToVEbkMN4U27jep559rEfKYx0WwF7YeI6fnAZr99XxcTCMakzl4/hbzOUGtd9Vue/KRtPr8cIgexhV15GaQAnxyqFHcS1e/JntCKDE4x55Y4l6uAZpHVBvl0BYi51HrrnxDBHm6zGwlmZnchjO5ZjdmbKLkk1pYjG7PDZj107c1jVB/7Df1CoWVufMk35Cfgx4ZYudXdssHp701wU2Dmw8E3XSyBQoiR3GjoTdwMu4HjXFQxM5sisx5KC3uqPfpSi6QYSNeRlZpf3eyBXn44xOICg4hlDkhY4lyLobWPV2Nr6ak1OSOTJ0r5v7fcz4bjIcMmoXJvvpt6nQwYQwMHlZEKgkRlx1jGxCgKOZI1Nqr6NMtgd40Porp5NjYllY9RII7FtQE6t1vc9sqSDqdLk3rnZpy7Zja5te3Hv8avggo3UrfU5uJ4meeXNMn+hX41FoTq2gF79k2Fq+iOjeCeOItL89Kxll7ma1kHcqhV/Zr5/8m4vtDDW/KD1cfZX0tW3U5hSlKkClKUApSlAKUpQClKUBr7R+ak/Qb3GvmfbA7R8a+msat43A4qw9hr5o20bmgIfY342ni//AM3rtdi7LR1js0kTGPOzI+hvK0aGxGgCo7Gx1A4bzweFxJinVwubKfNva9wRa9jbfyqcwm3IdQJJ4Lrka/bXLrdewc1tTw495rDKv1XVqvudnDZYxi4t1Z0seHlZQRNmAw/XsJY1IFxmWMG5uSFc300WtOXZ1y2bDYVysSzOcgUhGAYXNxdrMNBevOG2scrpHicOwkUIQxCNlEfVKADa1lJt3m5vc1l2ph5p5Ot6kC4APVtmUkAAEXY20Ciw00rml4a+Hsd8PCnLVxry/t8fY14tjxyoZFwIKDNcpM62ygM+ma+gYHdx40fo7CodmwmIVYzlciRmCtpcEkEaXF+V6m9g7XbCx5Hw8rHM7XCmxuqAKe7Mik9w3VjTbSDDrG6SGQkiUlRYq8wmmIJNyWAVbWG461dctaTfqyHw8HLSCq+/TvuQTdGcOGW2Hxqs4ullGZhvJTsXbTiL1sT6ImGjWclWY/LdqXMdMgAGgHK3Kull6S4Z5mLSOq5JgHyG+eZwWsoJIyxqFBPHlaonCbej+Gy4t9PnWiXXVipSJWt5vZtc7hbfUSgnVyvU14fByPnWNppWt9+i/wA2MeKiE7HOmPDKqhooWYIumhKZbre3EcK0fwfwpAk+D4tgxAEhIsxOgAcJ2iTpYHfpXS7K6XIqyPIwErHshQ3ZSOIrAqsSdesJ1YtxJ3i3lNqwl8GscpCwIBmEbZg6ISCc7ZXUuToFva+u6xQSX6ZP1KPho27x/wBa2t++iIZei8RcouAxBdQGZWlkUhTezEaWBsde41sYHo4jBGXAIBIPk2kmZw3ZL7me4ugZtQN1S2KxsUseLVVkHXEKgaMSqqRoQosz/JDrHZlC3K6W7t6bbnbhZMPMyQl7R5Cl7xLCgJAIsAHNz9awo1D+Kb/9Mp4MUtMa877X3rfQhsDstoxIww2DhyPHFn6sErI+QhbjMTYOt7br8TUtBBOXMYxShQZQxSOwBiMQmZT2dAZbXtr1ZIvetT4xxRjVWwyi0iTM7sFzSLI0rFgSOyxyi3ALvN9IeXaZUFZMXhkukqMEbrHKyv1ktwt9SbDS2gtVLwvbX3LVCO7ivR9N+r3Mm0YhHIvbd36h5HzuGKs0DNksB2CAdQSSbg6VWyV2O0+k0LBmMs2IkMbxqxQRooKso0btWGYnQVx6V04FTbqlp9Tg4zLHJKPK7pV7+R13k0UnaGGA39YD6BqfYK+k6+cvJapO0cPY27RJ1toAdPTu9NfRtdBxilKUApSlAKUpQClKUApSlAeJvNPga+aNsxceH+9DX0xL5p8DXzrtJSpOl1PDj/rVZOgcdGF63tuyDU5kF2Bt2bAd9hw37xvroAiy6gYWckgsbtDIQDdwV17TAHtFhY92+MxOyWcs0XaFwCvEE93GomSAqbMCDyI/lUxmnsDosZseK0hEWJjkUG0dlkXMRJ1YumZrFktc6c7XBrWbZUGcmDFRproJrwvuY77WN8o35dHXjXrZG1o4lUSRMStgGjcpcZmYhwCMwykAXvax5mttNvBs79cyOQihZU64MoYEjOALWzO2u+1uIIsD8wuzMZmKxYkNYm+TEtYW3kg2NvRxtv0rK52mlvlHykoA2aJtXbIvna6sCN2ljWy0qSDtts2axZhnV4ydCTdr5lJJGltSuvOvGw8CHACYaB2VySyYl4ycryFWC5R2QENt5sBuBqrxxe6XoLEMu1WAKSB1OQXHwYi7qrIDdQRcOn214msZ2ntQMy5WLL5wWGJ7XJG9UI3q32Tyrci2Q2UH4Ibgm6RYsJ2WOdL2YLdQY0FjrkXSwFSBwARJI4osR82gcLiIwqKVdInY59VDKwOtuyTbXSjwY/5V6E8z7kZh8RtZmy5WU6atFEo13G5Xw8Li9bceM2kCiWlBdTZ+qjDBwucrbJpYW0OuvOtl1ZHVOoxRdF6wucScxVw0V2PWEDM6XtlJAQaW0rTxWGkWRVGHksUlsHxTWOsTZswclHWNurN21vobAU8DH/KvRDmfcxHHbUkVGjaSzosl80GUgqrBkXzge0Li2hYDiL6WI2ZtBnCSYkhyGbK2JfcHVPo3BJLXAF9AeOlZhs9HH4tDEisATJiXYgRyZHjubplJR15DNf6SBssk8CSIgTZ8aqAz5QZbt8p2FfKMh7A1N2BZNdcosscFsl6CyH+JI2a0uNhdzu6rNibmym30WJ1O4HzT3itzA7AjZhkixMy2PaKdTETdcpu1jksSdDfd6Nw7aiiLKmMcpdyow+HWMWdmZgeszXtnYDUW5jeed2vj1bKsT4gxqoW00mYWFguVRoosALW+iONXIOhOFjiBXLg4GKkgvI2Jk1Q3ynQITqRYneBbXXjkr8hjJICgkmwAUXOpAAAHeQPTWaXDtG5R1Ksu9ToRoCL+giotbA7LyUqDtKC/AtbvOVv+fRX0XXzz5Iv+pQ6X0k47uw1z36X9dfQ1AKUpQClKUApSlAKUpQClKUB+EV897SW5NtCN1fQtfPG2cyS24Ekj+YrPIXhXUh12l1bgMLAuhY2v2Rv4XB3buRrfSZZTGBlkWzXHybqrWJ+bPbLL7QD9KxrTxkQcnn/v11FYjDWN/NbgTpf9FtNfGubljL4MtOEofInviqEuEZEVurZiFkYNmDBd7DKF7+NtQKwy9GUZrK5W5sCVzEkdfcWuOEP71RK4+ZFy5mC2IsdRY77Xvb0Vu4fpBLmW6q1nd7AEElw4I0P55OgqXjyr9rKWjWl2AchdXBF2srK6MctgwsRo2vmnUgEi9fkfRicrnyqFyO9y25RZWB7zfcL3F6l0xMXVSo8bLmvcFy2/LllYst2dSLKQdb2O64249vxxx9TMJCREYmK2BJJYiRTfS6tYnfdd3Gr82VLbr7eQ0IlOjEy5V6gHMPlDmjzLfQEHN5ul7b+dYJdn4klgsBzkKGYMpDK2YIQpNhmsT6OFTON6TwSuWOdTlxCAEXuHtkNwO46cL7zXrAdIcOgjJdr5cOjDI3Z6oPmYkXBvcAAXP8qvNnS/b7P7ionMLsTFF+r6pi+TNlzKR1YIW4OaxFyBYGtTE4NlCM62Ei50JIOZT9Lfp6bGuzwfSPDrke5DZYUKorKFyyM72BBAXzbganX0Q3STEYeVIxE5vGvVhOrYDLmYg5ju0IFrVbHlyOVSjS+QaRr/AIKzgm6otmKklhYFY+tOovpk4+itj8EpRq8kaqoYyEZnKZVVipWwzNZ13G2p1qQx/SuN4HjCvneELmsthKUaORj2r2ykAacDu314xfTBWLWgJWTP1qs9jdljWyMFNgBGNSCTc7qpz8Q+n+epNRNXa3Rf4PBJI0uZ0+iEsuUS9T52a9+O7u131LYDo/AsoUwu5TqldpCTG5dsKGZQCCCiyvpuF0Op3QO1uk0mIjaNkRQ5JYjNmIMhlC3JsAGPK5tvrRxO2MQ9s0z6KUGU5OybAg5LZr5VuTcmw5VPh5pL9T7/AE7eYtHa4GWLCM7OUiVvgzKoIDMnVKCwRe0wEmZjpwzd9cXtPELJMzoLKclha1rIikAHcAQQByArQFe461x4VB812yHKywPI2p+MYyPqyX04ZT6tbV9BV8/+RtR8YR3P0ZLd5yN/K9fQFbFRSlKAUpSgFKUoBSlKAUpSgFUV0mw4d5FIPnNrbcbmr1qk9ur8tKDvDtff9Y8hWGfRJmuLc4qSaz5JdG+i3A8r1mw2IQllbgcpNvaRuNSG0cEsoysPA7rH0momHCnDsc5zoSLlQb6X47vRz9dcvNCSae51W4rujcGBQOL2Ci+muW/C9uHjXv4uXMXzXyixATKMp0sGG866VKdF8LDip2DHMoQtlDFdcyKL5SDaxOgNq6XE9Fo382SReQurL6rA+2tsccvJZzz8JvqiusahUjqb6C19N3BQvC1vbUPJhmGtrj1699WXP0KY7pEbxVo/aC1RWI6D4n6LRn9o39ZUVrFz6oxcUtmV+a/Q2m4V2M3QvGHfGpHNWjvf0uK0m6EY38h6ni/z1on3KnOKfCmWuiHQvHf/AJz6Xh/z1mj6DY0/1ajxkj/kTUknLEVjtXbR+TvFt5zQr+2x9yVtweTB9M+JUcwsZb2lxb1VIK9r8ruelvQiLCYYzJLIxVlBDhbEMculgCCCb7zxrhqkH5WSGsdZIagFk+RP8e3a9W/q7N/TfL7avmqL8hsd8a5+rC3rLJ9xq9KAUpSgFKUoBSlKAUpSgFKUoBVL9IkvipRzlcfvmroql+kf41L+tff+mawz/tNcW5CJICbqbgDXgy6cV32792u+td4ediDz3Ee+seJw4zBtQ3Ajs62Ivz4mv2PEt9MCQ6ar2X7+1YgnxB8a4eVW+VnYkzc6KpHhcQZCTldChABIW5Rs3Mjs205132G2jE5sksZP1cy5vs3v7KrpJoyR2yhIByyKx36WzKDc+gVlbA9avmLIPzSsuh3EKhNgR4VvDiMkFUlaMp4YSdp0WYVI31+VUj4N4dIZZYLfQDuo8AFIt7a9LtfaCj5+S3M5X9JLKa6I8RBlPys+hbNKq2DpxivNLZuGYLGPYV19lScfSrEHcw8DGt/WNKmWaMdyv5efTU7+lV1iemWITTMn2BUTiunOM4SgeEcf81NWjNS2MWmnTLbr9Aqk36X41t+JceGRf4VFacuNxM9x1s8pIN1DyPod4ygnTurQgsPyn7RjGEMOdTI7oQgIJAU5ixA3DS2vE1VFb67ElAGdFhB/LMkP7jkMfQCa/BBAmrytIdezChVb98koBHojagI+pJNmMoJkIRgpYRkXc2se0v8AVrbi1juspGoyNiZI7dVF8HDC4ezdYQRv659Rex+bCA66VvzYJYYj2crlWzGQkSkm17JayICTv7RuL2tcgdj5Cx/TZuXUn1547e81eFUp5Ch/Spj/AGP+NPuq66gClKUApSlAKUpQClKUApSlAKpbpFdcTLfQiV/VnJB9RB9NW/NNrauF6f7IuROoOtlktwI81/8ACf2e6s8keaOheEqZWWLmsTfhod+niK8lg6mxNiCLg2tpa9+dbWKj7Sh1JsNHB7QHCzHRh3G/orUOCJN17fHsaP33Q7+8ryPhXC4qzuT0MEokH1X3WFtdxBIzG+8jW+4VjZsvnoVAN+zoNC1tDoL5Fsut8wFZoJ+GYG178Dw3jwufRWRcV+ay+IPs50bl2LUu5lwO0G7XVzyiwy2YtYHUA5SbE6X9PfWwcTOdT1RW4uHijJy6XGYpc8dTasCOgJ1UtxNwBz3+nhzraV7nTtEeoH/fprKWSX+yygjHNK+pEEB32JUqT9W2Rx/KtnAm5YSQxKojkYWaYG6xs4uOtNhdfSDWEnXiT32AHhyHfWbCsbtc69VP/wDKS/8AzRZG6TS9CeWldkfO8LuQ2HzEFQOrE5GqyGzHr9CSFtofNbmLeSsZWyYCQSPpHnjBXMSQucyNu0O+3DmK0dmlXeXMge0i6HESQDRTbRRY+Y124X4DWv3acoTI+SB1VlzAYh5SzWlF3D2KqSQxGg1HM29XHGopHmZHcmyUweJQhXiwkILXtnOFjbQHtDKgYD07762GuzitqTMrLnh3XyAyYpr3zKioBZuAsRuJJ00rnsJtixOTD4ZL3Gi5zx+lmJuA/rB5WGfFbdmZTeUqLHSNQNDvF9CdwOpPDjVyh42zPGWtIcRKUZCiNGIQEYpcHTPqiAA/nKQNDfQ+NMnzUcUR4Mo62W+lyHOgvYaDLpfnrHmXOQO07GwF2LE20CgDXQaAcB6hnlwM6qrNG6hzlXs5Sxa5yhfObzTwNAfj4i7hpS7m/aLNdyN9lvcKOV/RW5idqtN1mmVMpYKCWJJeMZnc6u1jbMeFhWt8XZPxhur/ALMDNMeNuruBH/eFTyDbqzYXNMOriURx6FtbkkfSlkIGY9wAUcFGpIFieQuM/CZW+iIip5XzoR7vbV11w/k72B8Dw92FnksSDe4Ubgw4MSST4gHdXYQS8KgGxSlKAUpSgFKUoBSlKAUpSgIuXQkGsbEEEHUHQg6gjiCKksThw45Hgaip4mTePTwoCuumHQV7mXBXI1LQ5gCDvJjLaEHijeg8K4RXOYpIpR1NmBBFj3rvU+On51X3nqO2tsbD4kfLRKxG5tzjwcagd17VSWOMty8Mko7FSdZfzwJeXWC59DecPAGhSPd8oh10Rg67huR7choWPdXW4/yfsuuHmuPqS6H/AMij3rUHjNgzw6mGUDmqiUeOaMkgeIFc0sE+js6I549UR/xfm/rIzyDI6H0suYA7+NefixjfKkbfoTJY6qSAMwOtgd30a/SlzbNGT9UuEPpD2v4Vs9TORpDIRxMaF/UVvYd/urJwyLp6GiyQfX1NMYCZTfqZybW7Izi2mpynU+311t4DDSlnvDMPkptWjYb4pABu33OgqOldVNnR1/SjYW8Ozvr8xeOQREI2tjYWI17yeN7VCT5lcWXc0oupIhcN0ellzsyTIc2inDzG4IJvcLputuPo0vuL0VJHnyg8jhZkt33fKCPTwO+oEYWRtLX8SD/OtzDdGpnPZi17gCfZevStI80lMPsmGPR3bN2gSZsIqnVspCly40CkixPaO62uziGwa33MRu+ekvoN65YkJ7s9qzbF8nOKluXtCo+lIkgHo7IB9dTI8nkIBzYwysOEEV9eRylz7BS10By34RCNVWJXOVFW7FYr5dxYRgyXvrpMBex4CtT4xxM1xHdQbBuqGS/c8l87+Dua73Zvk+Um/VG31pSEHiFOdj4FU8a67AdE4UAzEm31Lxj13LjwDWPKlsFTbG6HSSMEKsW0+TQbhzcmwUeJHiatfon0MTDWeQKzixVF1RCOJJt1j34kADgAda6DDQpGuWNVVeSgAePj31lz0Bs56zYTVh3Vgw+HZ+4cz/LnUpDCFFhQGSlKUApSlAKUpQClKUApSlAK/CK/aUBqTbPRt3ZPd91aUuy3HmkH2GpilAc7Jh3Xep9/urDnrqK8sgO8A+IoDlpo1cWdVYcmAYeo1FydGsITcQqh5xlov4CK7dsFGfoD0ae6sZ2ZHy9poDhpOi0B3vifD4ViCPUzmsJ6G4f6+IH98/vNd4dkx/nev/SvPxOnNvWPuoDhB0NgG6TEf+Yn3ityLo9EugfEW5DEzqPUriuv+J05t6x91ehsmP8AO9dActHseAa9WGPN2aQ+tya31sNAAByGlTo2ZH9X2n76yrg4x9BfVegOeDX3VsR4WRtyn06e+p9VA3C1ftARMWy2+kQPDWt2HAovC55nX/StmlAKUpQClKUApSlAKUpQClKUApSlAKUpQClKUApSlAKUpQClKUApSlAKUpQClKUApSlAKUpQClKUApSlAKUpQH//2Q=="/>
          <p:cNvSpPr>
            <a:spLocks noChangeAspect="1" noChangeArrowheads="1"/>
          </p:cNvSpPr>
          <p:nvPr/>
        </p:nvSpPr>
        <p:spPr bwMode="auto">
          <a:xfrm>
            <a:off x="63500" y="-157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Char char="•"/>
            </a:pPr>
            <a:endParaRPr lang="en-US" altLang="en-US"/>
          </a:p>
        </p:txBody>
      </p:sp>
      <p:grpSp>
        <p:nvGrpSpPr>
          <p:cNvPr id="101388" name="Group 21"/>
          <p:cNvGrpSpPr>
            <a:grpSpLocks/>
          </p:cNvGrpSpPr>
          <p:nvPr/>
        </p:nvGrpSpPr>
        <p:grpSpPr bwMode="auto">
          <a:xfrm>
            <a:off x="381000" y="4876800"/>
            <a:ext cx="979488" cy="1143000"/>
            <a:chOff x="533400" y="5029200"/>
            <a:chExt cx="979714" cy="1143000"/>
          </a:xfrm>
        </p:grpSpPr>
        <p:pic>
          <p:nvPicPr>
            <p:cNvPr id="101398" name="Picture 14" descr="http://t0.gstatic.com/images?q=tbn:ANd9GcRRvYvHJf9ygRtAje9PYGF1WNh495OyU91fFpp4zgqmF6TxJ2Q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029200"/>
              <a:ext cx="97971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09600" y="5105400"/>
              <a:ext cx="838200" cy="381000"/>
            </a:xfrm>
            <a:prstGeom prst="rect">
              <a:avLst/>
            </a:prstGeom>
            <a:gradFill flip="none" rotWithShape="1">
              <a:gsLst>
                <a:gs pos="0">
                  <a:srgbClr val="3BD1AA">
                    <a:alpha val="17000"/>
                  </a:srgbClr>
                </a:gs>
                <a:gs pos="50000">
                  <a:schemeClr val="accent1">
                    <a:tint val="44500"/>
                    <a:satMod val="160000"/>
                  </a:schemeClr>
                </a:gs>
                <a:gs pos="50000">
                  <a:srgbClr val="3BD1AA"/>
                </a:gs>
                <a:gs pos="50000">
                  <a:srgbClr val="3BD1AA"/>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FontTx/>
                <a:buChar char="•"/>
                <a:defRPr/>
              </a:pPr>
              <a:endParaRPr lang="en-US"/>
            </a:p>
          </p:txBody>
        </p:sp>
      </p:grpSp>
      <p:pic>
        <p:nvPicPr>
          <p:cNvPr id="101389" name="Picture 16" descr="http://www.elcosh.org/record/images/1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8238" y="2743200"/>
            <a:ext cx="16811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a:off x="4343400" y="35052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FontTx/>
              <a:buChar char="•"/>
              <a:defRPr/>
            </a:pPr>
            <a:endParaRPr lang="en-US"/>
          </a:p>
        </p:txBody>
      </p:sp>
      <p:sp>
        <p:nvSpPr>
          <p:cNvPr id="101391" name="TextBox 20"/>
          <p:cNvSpPr txBox="1">
            <a:spLocks noChangeArrowheads="1"/>
          </p:cNvSpPr>
          <p:nvPr/>
        </p:nvSpPr>
        <p:spPr bwMode="auto">
          <a:xfrm>
            <a:off x="7162800" y="213360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800"/>
              <a:t>Demolition</a:t>
            </a:r>
          </a:p>
        </p:txBody>
      </p:sp>
      <p:sp>
        <p:nvSpPr>
          <p:cNvPr id="23" name="Right Arrow 22"/>
          <p:cNvSpPr/>
          <p:nvPr/>
        </p:nvSpPr>
        <p:spPr>
          <a:xfrm>
            <a:off x="6705600" y="35052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FontTx/>
              <a:buChar char="•"/>
              <a:defRPr/>
            </a:pPr>
            <a:endParaRPr lang="en-US"/>
          </a:p>
        </p:txBody>
      </p:sp>
      <p:pic>
        <p:nvPicPr>
          <p:cNvPr id="101393" name="Picture 18" descr="http://www.elcosh.org/record/images/709.jpg"/>
          <p:cNvPicPr>
            <a:picLocks noChangeAspect="1" noChangeArrowheads="1"/>
          </p:cNvPicPr>
          <p:nvPr/>
        </p:nvPicPr>
        <p:blipFill>
          <a:blip r:embed="rId7">
            <a:lum bright="10000"/>
            <a:extLst>
              <a:ext uri="{28A0092B-C50C-407E-A947-70E740481C1C}">
                <a14:useLocalDpi xmlns:a14="http://schemas.microsoft.com/office/drawing/2010/main" val="0"/>
              </a:ext>
            </a:extLst>
          </a:blip>
          <a:srcRect l="39363" t="10442" r="9380"/>
          <a:stretch>
            <a:fillRect/>
          </a:stretch>
        </p:blipFill>
        <p:spPr bwMode="auto">
          <a:xfrm>
            <a:off x="7239000" y="2743200"/>
            <a:ext cx="164941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133600" y="5156200"/>
            <a:ext cx="7086600" cy="584200"/>
            <a:chOff x="2133600" y="5155912"/>
            <a:chExt cx="7086600" cy="584775"/>
          </a:xfrm>
        </p:grpSpPr>
        <p:sp>
          <p:nvSpPr>
            <p:cNvPr id="101396" name="TextBox 3"/>
            <p:cNvSpPr txBox="1">
              <a:spLocks noChangeArrowheads="1"/>
            </p:cNvSpPr>
            <p:nvPr/>
          </p:nvSpPr>
          <p:spPr bwMode="auto">
            <a:xfrm>
              <a:off x="2133600" y="5155912"/>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a:solidFill>
                    <a:srgbClr val="FF0000"/>
                  </a:solidFill>
                </a:rPr>
                <a:t>What happens with Hazcom?</a:t>
              </a:r>
            </a:p>
          </p:txBody>
        </p:sp>
        <p:sp>
          <p:nvSpPr>
            <p:cNvPr id="101397" name="Right Arrow 4"/>
            <p:cNvSpPr>
              <a:spLocks noChangeArrowheads="1"/>
            </p:cNvSpPr>
            <p:nvPr/>
          </p:nvSpPr>
          <p:spPr bwMode="auto">
            <a:xfrm>
              <a:off x="7590183" y="5334000"/>
              <a:ext cx="1268413" cy="327991"/>
            </a:xfrm>
            <a:prstGeom prst="rightArrow">
              <a:avLst>
                <a:gd name="adj1" fmla="val 50000"/>
                <a:gd name="adj2" fmla="val 50005"/>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Char char="•"/>
              </a:pPr>
              <a:endParaRPr lang="en-US" altLang="en-US"/>
            </a:p>
          </p:txBody>
        </p:sp>
      </p:grpSp>
      <p:sp>
        <p:nvSpPr>
          <p:cNvPr id="10139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3D607E7C-1198-4535-938B-D319228BF7FA}" type="slidenum">
              <a:rPr lang="en-US" altLang="en-US" sz="2400" smtClean="0"/>
              <a:pPr eaLnBrk="1" hangingPunct="1"/>
              <a:t>34</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342900" y="381000"/>
            <a:ext cx="8458200" cy="1143000"/>
          </a:xfrm>
        </p:spPr>
        <p:txBody>
          <a:bodyPr/>
          <a:lstStyle/>
          <a:p>
            <a:r>
              <a:rPr lang="en-US" altLang="en-US" smtClean="0">
                <a:latin typeface="Tahoma" pitchFamily="34" charset="0"/>
                <a:cs typeface="Tahoma" pitchFamily="34" charset="0"/>
              </a:rPr>
              <a:t>Bystander exposures are much more prominent in construction</a:t>
            </a:r>
          </a:p>
        </p:txBody>
      </p:sp>
      <p:pic>
        <p:nvPicPr>
          <p:cNvPr id="102403" name="Picture 2" descr="DSC_023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50879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C0701A3-7A51-4B7D-B5EF-E8F90DE6E27B}" type="slidenum">
              <a:rPr lang="en-US" altLang="en-US" sz="2400" smtClean="0"/>
              <a:pPr eaLnBrk="1" hangingPunct="1"/>
              <a:t>35</a:t>
            </a:fld>
            <a:endParaRPr lang="en-US" altLang="en-US" sz="14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304800" y="990600"/>
            <a:ext cx="4191000" cy="1143000"/>
          </a:xfrm>
        </p:spPr>
        <p:txBody>
          <a:bodyPr/>
          <a:lstStyle/>
          <a:p>
            <a:pPr algn="r"/>
            <a:r>
              <a:rPr lang="en-US" altLang="en-US" smtClean="0">
                <a:latin typeface="Tahoma" pitchFamily="34" charset="0"/>
                <a:cs typeface="Tahoma" pitchFamily="34" charset="0"/>
              </a:rPr>
              <a:t>Multi-employer worksites complicate communication</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70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3"/>
          <p:cNvSpPr txBox="1">
            <a:spLocks noChangeArrowheads="1"/>
          </p:cNvSpPr>
          <p:nvPr/>
        </p:nvSpPr>
        <p:spPr bwMode="auto">
          <a:xfrm>
            <a:off x="2209800" y="59436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r" eaLnBrk="1" hangingPunct="1">
              <a:spcBef>
                <a:spcPct val="0"/>
              </a:spcBef>
              <a:buClrTx/>
              <a:buFontTx/>
              <a:buNone/>
            </a:pPr>
            <a:r>
              <a:rPr lang="en-US" altLang="en-US" sz="2400"/>
              <a:t>Photo courtesy eLCOSH</a:t>
            </a:r>
          </a:p>
        </p:txBody>
      </p:sp>
      <p:sp>
        <p:nvSpPr>
          <p:cNvPr id="10342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D012218-1985-4D92-8D62-3079C290980C}" type="slidenum">
              <a:rPr lang="en-US" altLang="en-US" sz="2400" smtClean="0">
                <a:solidFill>
                  <a:schemeClr val="bg1"/>
                </a:solidFill>
              </a:rPr>
              <a:pPr eaLnBrk="1" hangingPunct="1"/>
              <a:t>36</a:t>
            </a:fld>
            <a:endParaRPr lang="en-US" altLang="en-US" sz="140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4"/>
          <p:cNvSpPr>
            <a:spLocks noGrp="1"/>
          </p:cNvSpPr>
          <p:nvPr>
            <p:ph type="ctrTitle"/>
          </p:nvPr>
        </p:nvSpPr>
        <p:spPr>
          <a:xfrm>
            <a:off x="228600" y="838200"/>
            <a:ext cx="8686800" cy="1470025"/>
          </a:xfrm>
        </p:spPr>
        <p:txBody>
          <a:bodyPr/>
          <a:lstStyle/>
          <a:p>
            <a:pPr marL="514350" indent="-514350"/>
            <a:r>
              <a:rPr lang="en-US" altLang="en-US" smtClean="0">
                <a:latin typeface="Tahoma" pitchFamily="34" charset="0"/>
                <a:cs typeface="Tahoma" pitchFamily="34" charset="0"/>
              </a:rPr>
              <a:t>	Describe the specific health concerns posed by nanoparticles in construction</a:t>
            </a:r>
          </a:p>
        </p:txBody>
      </p:sp>
      <p:sp>
        <p:nvSpPr>
          <p:cNvPr id="3" name="Subtitle 2"/>
          <p:cNvSpPr>
            <a:spLocks noGrp="1"/>
          </p:cNvSpPr>
          <p:nvPr>
            <p:ph type="subTitle" idx="1"/>
          </p:nvPr>
        </p:nvSpPr>
        <p:spPr>
          <a:xfrm>
            <a:off x="1371600" y="3505200"/>
            <a:ext cx="6400800" cy="1752600"/>
          </a:xfrm>
          <a:ln>
            <a:miter lim="800000"/>
            <a:headEnd/>
            <a:tailEnd/>
          </a:ln>
          <a:extLst>
            <a:ext uri="{FAA26D3D-D897-4be2-8F04-BA451C77F1D7}"/>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2</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extLst>
              <p:ext uri="{D42A27DB-BD31-4B8C-83A1-F6EECF244321}">
                <p14:modId xmlns:p14="http://schemas.microsoft.com/office/powerpoint/2010/main" val="2494035746"/>
              </p:ext>
            </p:extLst>
          </p:nvPr>
        </p:nvGraphicFramePr>
        <p:xfrm>
          <a:off x="1905000" y="359310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453" name="Slide Number Placeholder 5"/>
          <p:cNvSpPr>
            <a:spLocks noGrp="1"/>
          </p:cNvSpPr>
          <p:nvPr>
            <p:ph type="sldNum" sz="quarter" idx="12"/>
          </p:nvPr>
        </p:nvSpPr>
        <p:spPr>
          <a:xfrm>
            <a:off x="7010400" y="63246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9DEE243-EE09-4DB7-A364-0D97B4D345EF}" type="slidenum">
              <a:rPr lang="en-US" altLang="en-US" sz="2400" smtClean="0"/>
              <a:pPr eaLnBrk="1" hangingPunct="1"/>
              <a:t>37</a:t>
            </a:fld>
            <a:endParaRPr lang="en-US" altLang="en-US" sz="14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noAutofit/>
          </a:bodyPr>
          <a:lstStyle/>
          <a:p>
            <a:pPr>
              <a:defRPr/>
            </a:pPr>
            <a:r>
              <a:rPr lang="en-US" sz="3200" dirty="0">
                <a:ea typeface="ＭＳ Ｐゴシック" charset="-128"/>
              </a:rPr>
              <a:t>M</a:t>
            </a:r>
            <a:r>
              <a:rPr lang="en-US" sz="3200" dirty="0" smtClean="0">
                <a:ea typeface="ＭＳ Ｐゴシック" charset="-128"/>
              </a:rPr>
              <a:t>esotheliomas have been produced in mice with MWCNTs that are </a:t>
            </a:r>
            <a:r>
              <a:rPr lang="en-US" sz="3200" dirty="0" smtClean="0">
                <a:effectLst>
                  <a:glow rad="63500">
                    <a:schemeClr val="accent1">
                      <a:satMod val="175000"/>
                      <a:alpha val="40000"/>
                    </a:schemeClr>
                  </a:glow>
                  <a:outerShdw blurRad="50000" dist="30000" dir="5400000" algn="tl" rotWithShape="0">
                    <a:srgbClr val="000000">
                      <a:alpha val="30000"/>
                    </a:srgbClr>
                  </a:outerShdw>
                </a:effectLst>
                <a:ea typeface="ＭＳ Ｐゴシック" charset="-128"/>
              </a:rPr>
              <a:t>fibers</a:t>
            </a:r>
            <a:r>
              <a:rPr lang="en-US" sz="3200" dirty="0" smtClean="0">
                <a:ea typeface="ＭＳ Ｐゴシック" charset="-128"/>
              </a:rPr>
              <a:t> with long aspect ratios </a:t>
            </a:r>
            <a:r>
              <a:rPr lang="en-US" sz="1800" dirty="0" smtClean="0">
                <a:ea typeface="ＭＳ Ｐゴシック" charset="-128"/>
              </a:rPr>
              <a:t>(Takagi 08, Poland 08)</a:t>
            </a:r>
            <a:endParaRPr lang="en-US" sz="1800" dirty="0">
              <a:ea typeface="ＭＳ Ｐゴシック" charset="-128"/>
            </a:endParaRPr>
          </a:p>
        </p:txBody>
      </p:sp>
      <p:pic>
        <p:nvPicPr>
          <p:cNvPr id="5" name="Picture 4"/>
          <p:cNvPicPr>
            <a:picLocks noChangeAspect="1"/>
          </p:cNvPicPr>
          <p:nvPr/>
        </p:nvPicPr>
        <p:blipFill>
          <a:blip r:embed="rId2"/>
          <a:srcRect l="15701" t="42072" r="27367" b="14822"/>
          <a:stretch>
            <a:fillRect/>
          </a:stretch>
        </p:blipFill>
        <p:spPr bwMode="auto">
          <a:xfrm>
            <a:off x="2667000" y="2133600"/>
            <a:ext cx="3840163" cy="36147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6"/>
          <p:cNvSpPr txBox="1">
            <a:spLocks noChangeArrowheads="1"/>
          </p:cNvSpPr>
          <p:nvPr/>
        </p:nvSpPr>
        <p:spPr bwMode="auto">
          <a:xfrm>
            <a:off x="1017588" y="5868988"/>
            <a:ext cx="7212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1800" b="1" i="1"/>
              <a:t> </a:t>
            </a:r>
            <a:r>
              <a:rPr lang="en-US" altLang="en-US" sz="1800"/>
              <a:t>Multi-walled carbon  nanotube penetrating the pleura of the lung.  Courtesy of Robert Mercer, and Diane Schwegler- Berry, NIOSH </a:t>
            </a:r>
          </a:p>
        </p:txBody>
      </p:sp>
      <p:sp>
        <p:nvSpPr>
          <p:cNvPr id="105477"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EEE982E1-8E83-4E59-A461-5490EC6E89F3}" type="slidenum">
              <a:rPr lang="en-US" altLang="en-US" sz="2400" smtClean="0"/>
              <a:pPr eaLnBrk="1" hangingPunct="1"/>
              <a:t>38</a:t>
            </a:fld>
            <a:endParaRPr lang="en-US" altLang="en-US" sz="1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074" name="Picture 2"/>
          <p:cNvPicPr>
            <a:picLocks noChangeAspect="1" noChangeArrowheads="1"/>
          </p:cNvPicPr>
          <p:nvPr/>
        </p:nvPicPr>
        <p:blipFill>
          <a:blip r:embed="rId3" cstate="print"/>
          <a:srcRect t="5963" b="37615"/>
          <a:stretch>
            <a:fillRect/>
          </a:stretch>
        </p:blipFill>
        <p:spPr bwMode="auto">
          <a:xfrm>
            <a:off x="609600" y="1341058"/>
            <a:ext cx="8509020" cy="5105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6499" name="Title 5"/>
          <p:cNvSpPr>
            <a:spLocks noGrp="1"/>
          </p:cNvSpPr>
          <p:nvPr>
            <p:ph type="title"/>
          </p:nvPr>
        </p:nvSpPr>
        <p:spPr>
          <a:xfrm>
            <a:off x="609600" y="152400"/>
            <a:ext cx="7772400" cy="1143000"/>
          </a:xfrm>
        </p:spPr>
        <p:txBody>
          <a:bodyPr/>
          <a:lstStyle/>
          <a:p>
            <a:r>
              <a:rPr lang="en-US" altLang="en-US" smtClean="0">
                <a:latin typeface="Tahoma" pitchFamily="34" charset="0"/>
                <a:cs typeface="Tahoma" pitchFamily="34" charset="0"/>
              </a:rPr>
              <a:t>The new NIOSH REL for carbon nanotubes is 1 </a:t>
            </a:r>
            <a:r>
              <a:rPr lang="en-US" altLang="en-US" smtClean="0">
                <a:latin typeface="Lucida Grande" pitchFamily="-71" charset="0"/>
                <a:cs typeface="Tahoma" pitchFamily="34" charset="0"/>
              </a:rPr>
              <a:t>μ</a:t>
            </a:r>
            <a:r>
              <a:rPr lang="en-US" altLang="en-US" smtClean="0">
                <a:latin typeface="Tahoma" pitchFamily="34" charset="0"/>
                <a:cs typeface="Tahoma" pitchFamily="34" charset="0"/>
              </a:rPr>
              <a:t>g/m</a:t>
            </a:r>
            <a:r>
              <a:rPr lang="en-US" altLang="en-US" baseline="30000" smtClean="0">
                <a:latin typeface="Tahoma" pitchFamily="34" charset="0"/>
                <a:cs typeface="Tahoma" pitchFamily="34" charset="0"/>
              </a:rPr>
              <a:t>3</a:t>
            </a:r>
            <a:r>
              <a:rPr lang="en-US" altLang="en-US" smtClean="0">
                <a:latin typeface="Tahoma" pitchFamily="34" charset="0"/>
                <a:cs typeface="Tahoma" pitchFamily="34" charset="0"/>
              </a:rPr>
              <a:t> </a:t>
            </a:r>
          </a:p>
        </p:txBody>
      </p:sp>
      <p:grpSp>
        <p:nvGrpSpPr>
          <p:cNvPr id="4" name="Group 3"/>
          <p:cNvGrpSpPr>
            <a:grpSpLocks/>
          </p:cNvGrpSpPr>
          <p:nvPr/>
        </p:nvGrpSpPr>
        <p:grpSpPr bwMode="auto">
          <a:xfrm>
            <a:off x="4343400" y="1597025"/>
            <a:ext cx="4611688" cy="4699000"/>
            <a:chOff x="4309182" y="1755308"/>
            <a:chExt cx="4612239" cy="4699280"/>
          </a:xfrm>
        </p:grpSpPr>
        <p:sp>
          <p:nvSpPr>
            <p:cNvPr id="8" name="TextBox 7"/>
            <p:cNvSpPr txBox="1">
              <a:spLocks noChangeArrowheads="1"/>
            </p:cNvSpPr>
            <p:nvPr/>
          </p:nvSpPr>
          <p:spPr bwMode="auto">
            <a:xfrm>
              <a:off x="4729920" y="1755308"/>
              <a:ext cx="4191501" cy="3379989"/>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defRPr/>
              </a:pPr>
              <a:r>
                <a:rPr lang="en-US" altLang="en-US" sz="3600" smtClean="0">
                  <a:solidFill>
                    <a:srgbClr val="000000"/>
                  </a:solidFill>
                </a:rPr>
                <a:t>“</a:t>
              </a:r>
              <a:r>
                <a:rPr lang="en-US" altLang="ja-JP" sz="3600" smtClean="0">
                  <a:solidFill>
                    <a:srgbClr val="000000"/>
                  </a:solidFill>
                </a:rPr>
                <a:t>Nuisance</a:t>
              </a:r>
              <a:r>
                <a:rPr lang="en-US" altLang="en-US" sz="3600" smtClean="0">
                  <a:solidFill>
                    <a:srgbClr val="000000"/>
                  </a:solidFill>
                </a:rPr>
                <a:t>”</a:t>
              </a:r>
              <a:r>
                <a:rPr lang="en-US" altLang="ja-JP" sz="3600" smtClean="0">
                  <a:solidFill>
                    <a:srgbClr val="000000"/>
                  </a:solidFill>
                </a:rPr>
                <a:t> dust standard for synthetic graphite: </a:t>
              </a:r>
            </a:p>
            <a:p>
              <a:pPr eaLnBrk="1" hangingPunct="1">
                <a:spcBef>
                  <a:spcPct val="20000"/>
                </a:spcBef>
                <a:defRPr/>
              </a:pPr>
              <a:r>
                <a:rPr lang="en-US" altLang="en-US" sz="4400" smtClean="0">
                  <a:solidFill>
                    <a:srgbClr val="000000"/>
                  </a:solidFill>
                </a:rPr>
                <a:t>15 mg/m</a:t>
              </a:r>
              <a:r>
                <a:rPr lang="en-US" altLang="en-US" sz="4400" baseline="30000" smtClean="0">
                  <a:solidFill>
                    <a:srgbClr val="000000"/>
                  </a:solidFill>
                </a:rPr>
                <a:t>3 </a:t>
              </a:r>
              <a:r>
                <a:rPr lang="en-US" altLang="en-US" sz="4400" smtClean="0">
                  <a:solidFill>
                    <a:srgbClr val="000000"/>
                  </a:solidFill>
                </a:rPr>
                <a:t>total</a:t>
              </a:r>
            </a:p>
            <a:p>
              <a:pPr eaLnBrk="1" hangingPunct="1">
                <a:spcBef>
                  <a:spcPct val="20000"/>
                </a:spcBef>
                <a:defRPr/>
              </a:pPr>
              <a:r>
                <a:rPr lang="en-US" altLang="en-US" sz="4400" smtClean="0">
                  <a:solidFill>
                    <a:srgbClr val="000000"/>
                  </a:solidFill>
                </a:rPr>
                <a:t>5 mg/m</a:t>
              </a:r>
              <a:r>
                <a:rPr lang="en-US" altLang="en-US" sz="4400" baseline="30000" smtClean="0">
                  <a:solidFill>
                    <a:srgbClr val="000000"/>
                  </a:solidFill>
                </a:rPr>
                <a:t>3 </a:t>
              </a:r>
              <a:r>
                <a:rPr lang="en-US" altLang="en-US" sz="4400" smtClean="0">
                  <a:solidFill>
                    <a:srgbClr val="000000"/>
                  </a:solidFill>
                </a:rPr>
                <a:t>resp</a:t>
              </a:r>
            </a:p>
          </p:txBody>
        </p:sp>
        <p:sp>
          <p:nvSpPr>
            <p:cNvPr id="3" name="Rounded Rectangle 2"/>
            <p:cNvSpPr>
              <a:spLocks noChangeArrowheads="1"/>
            </p:cNvSpPr>
            <p:nvPr/>
          </p:nvSpPr>
          <p:spPr bwMode="auto">
            <a:xfrm>
              <a:off x="4309182" y="5246429"/>
              <a:ext cx="2935639" cy="1208159"/>
            </a:xfrm>
            <a:prstGeom prst="roundRect">
              <a:avLst>
                <a:gd name="adj" fmla="val 16667"/>
              </a:avLst>
            </a:prstGeom>
            <a:noFill/>
            <a:ln w="50800">
              <a:solidFill>
                <a:srgbClr val="B4DDE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spcBef>
                  <a:spcPct val="20000"/>
                </a:spcBef>
                <a:buFontTx/>
                <a:buChar char="•"/>
                <a:defRPr/>
              </a:pPr>
              <a:endParaRPr lang="en-US">
                <a:solidFill>
                  <a:schemeClr val="lt1"/>
                </a:solidFill>
                <a:latin typeface="+mn-lt"/>
                <a:ea typeface="+mn-ea"/>
                <a:cs typeface="MS PGothic" charset="0"/>
              </a:endParaRPr>
            </a:p>
          </p:txBody>
        </p:sp>
      </p:grpSp>
      <p:sp>
        <p:nvSpPr>
          <p:cNvPr id="10650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38975DA9-E9CF-42F0-B174-BAC753D5253C}" type="slidenum">
              <a:rPr lang="en-US" altLang="en-US" sz="2400" smtClean="0"/>
              <a:pPr eaLnBrk="1" hangingPunct="1"/>
              <a:t>39</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2971800" y="685800"/>
            <a:ext cx="6161088" cy="4765675"/>
            <a:chOff x="1872" y="432"/>
            <a:chExt cx="3881" cy="3002"/>
          </a:xfrm>
        </p:grpSpPr>
        <p:pic>
          <p:nvPicPr>
            <p:cNvPr id="6862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 y="1488"/>
              <a:ext cx="1922" cy="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Text Box 21"/>
            <p:cNvSpPr txBox="1">
              <a:spLocks noChangeArrowheads="1"/>
            </p:cNvSpPr>
            <p:nvPr/>
          </p:nvSpPr>
          <p:spPr bwMode="auto">
            <a:xfrm>
              <a:off x="3840" y="432"/>
              <a:ext cx="19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latin typeface="Times" pitchFamily="18" charset="0"/>
                  <a:ea typeface="Osaka"/>
                  <a:cs typeface="Osaka"/>
                </a:rPr>
                <a:t>Photos: Dr. Z Wang, Georgia Tech</a:t>
              </a:r>
            </a:p>
          </p:txBody>
        </p:sp>
      </p:grpSp>
      <p:pic>
        <p:nvPicPr>
          <p:cNvPr id="65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76925" y="1285875"/>
            <a:ext cx="18923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09800"/>
            <a:ext cx="20955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29876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40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0"/>
            <a:ext cx="1778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40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114800"/>
            <a:ext cx="3124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8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656932" y="4874418"/>
            <a:ext cx="174625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522537" y="4884738"/>
            <a:ext cx="19653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37332" y="1304132"/>
            <a:ext cx="26082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177256" y="958057"/>
            <a:ext cx="21986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4490244" y="1072356"/>
            <a:ext cx="16764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7278687" y="1204913"/>
            <a:ext cx="20034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40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7585075" y="3049588"/>
            <a:ext cx="1636713"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402"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400000">
            <a:off x="5054600" y="2794000"/>
            <a:ext cx="1862138"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8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1087438" y="5049837"/>
            <a:ext cx="15240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8"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3048000"/>
            <a:ext cx="164306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9"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2505869" y="3818731"/>
            <a:ext cx="12922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solidFill>
                  <a:srgbClr val="333399"/>
                </a:solidFill>
              </a:rPr>
              <a:t>Diversity Example: Zinc Oxide Nanomaterials</a:t>
            </a:r>
            <a:br>
              <a:rPr lang="en-US" dirty="0">
                <a:solidFill>
                  <a:srgbClr val="333399"/>
                </a:solidFill>
              </a:rPr>
            </a:br>
            <a:endParaRPr lang="en-US" dirty="0"/>
          </a:p>
        </p:txBody>
      </p:sp>
      <p:sp>
        <p:nvSpPr>
          <p:cNvPr id="686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3FA66FB0-482E-424C-AA19-C3A1A75712B5}" type="slidenum">
              <a:rPr lang="en-US" altLang="en-US" sz="2400" smtClean="0">
                <a:solidFill>
                  <a:srgbClr val="000000"/>
                </a:solidFill>
              </a:rPr>
              <a:pPr eaLnBrk="1" hangingPunct="1"/>
              <a:t>4</a:t>
            </a:fld>
            <a:endParaRPr lang="en-US" altLang="en-US" sz="2400"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63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63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63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5640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5638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564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5639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5639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5639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5639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5640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5639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5638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6563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65640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656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2"/>
          <p:cNvSpPr>
            <a:spLocks noGrp="1"/>
          </p:cNvSpPr>
          <p:nvPr>
            <p:ph type="ctrTitle"/>
          </p:nvPr>
        </p:nvSpPr>
        <p:spPr>
          <a:xfrm>
            <a:off x="685800" y="1295400"/>
            <a:ext cx="7772400" cy="1470025"/>
          </a:xfrm>
        </p:spPr>
        <p:txBody>
          <a:bodyPr/>
          <a:lstStyle/>
          <a:p>
            <a:r>
              <a:rPr lang="en-US" altLang="en-US" smtClean="0">
                <a:latin typeface="Tahoma" pitchFamily="34" charset="0"/>
                <a:cs typeface="Tahoma" pitchFamily="34" charset="0"/>
              </a:rPr>
              <a:t>Workers may be at risk of lung lesions exposed to SWCNTs 20 days at 5 mg/m</a:t>
            </a:r>
            <a:r>
              <a:rPr lang="en-US" altLang="en-US" baseline="30000" smtClean="0">
                <a:latin typeface="Tahoma" pitchFamily="34" charset="0"/>
                <a:cs typeface="Tahoma" pitchFamily="34" charset="0"/>
              </a:rPr>
              <a:t>3</a:t>
            </a:r>
          </a:p>
        </p:txBody>
      </p:sp>
      <p:sp>
        <p:nvSpPr>
          <p:cNvPr id="107523" name="Subtitle 3"/>
          <p:cNvSpPr>
            <a:spLocks noGrp="1"/>
          </p:cNvSpPr>
          <p:nvPr>
            <p:ph type="subTitle" idx="1"/>
          </p:nvPr>
        </p:nvSpPr>
        <p:spPr>
          <a:xfrm>
            <a:off x="1371600" y="3733800"/>
            <a:ext cx="6400800" cy="1752600"/>
          </a:xfrm>
        </p:spPr>
        <p:txBody>
          <a:bodyPr/>
          <a:lstStyle/>
          <a:p>
            <a:r>
              <a:rPr lang="en-US" altLang="en-US" smtClean="0"/>
              <a:t>Shvedova et al., Am. J. Physiol. Lung Cell Mol. Physiol. 2005</a:t>
            </a:r>
          </a:p>
        </p:txBody>
      </p:sp>
      <p:sp>
        <p:nvSpPr>
          <p:cNvPr id="10752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4A03D85-0C83-4BC1-B48E-CC84AADA4B46}" type="slidenum">
              <a:rPr lang="en-US" altLang="en-US" sz="2400" smtClean="0"/>
              <a:pPr eaLnBrk="1" hangingPunct="1"/>
              <a:t>40</a:t>
            </a:fld>
            <a:endParaRPr lang="en-US" altLang="en-US" sz="14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smtClean="0">
                <a:latin typeface="Tahoma" pitchFamily="34" charset="0"/>
                <a:cs typeface="Tahoma" pitchFamily="34" charset="0"/>
              </a:rPr>
              <a:t>What is the main route of entry for nanoparticles?</a:t>
            </a:r>
          </a:p>
        </p:txBody>
      </p:sp>
      <p:sp>
        <p:nvSpPr>
          <p:cNvPr id="3" name="Content Placeholder 2"/>
          <p:cNvSpPr>
            <a:spLocks noGrp="1"/>
          </p:cNvSpPr>
          <p:nvPr>
            <p:ph sz="half" idx="1"/>
          </p:nvPr>
        </p:nvSpPr>
        <p:spPr>
          <a:xfrm>
            <a:off x="762000" y="1600200"/>
            <a:ext cx="7543800" cy="3595688"/>
          </a:xfrm>
        </p:spPr>
        <p:txBody>
          <a:bodyPr/>
          <a:lstStyle/>
          <a:p>
            <a:pPr marL="349250" indent="-347663"/>
            <a:r>
              <a:rPr lang="en-US" altLang="en-US" smtClean="0"/>
              <a:t>Airborne NPs can be inhaled and deposit in the respiratory tract</a:t>
            </a:r>
          </a:p>
          <a:p>
            <a:pPr marL="349250" indent="-347663"/>
            <a:r>
              <a:rPr lang="en-US" altLang="en-US" smtClean="0"/>
              <a:t>Inhaled NPs may enter the blood stream and translocate to other organs</a:t>
            </a:r>
          </a:p>
        </p:txBody>
      </p:sp>
      <p:grpSp>
        <p:nvGrpSpPr>
          <p:cNvPr id="10" name="Group 9"/>
          <p:cNvGrpSpPr>
            <a:grpSpLocks/>
          </p:cNvGrpSpPr>
          <p:nvPr/>
        </p:nvGrpSpPr>
        <p:grpSpPr bwMode="auto">
          <a:xfrm>
            <a:off x="1371600" y="3505200"/>
            <a:ext cx="6477000" cy="3228975"/>
            <a:chOff x="1371600" y="3505200"/>
            <a:chExt cx="6477000" cy="3229690"/>
          </a:xfrm>
        </p:grpSpPr>
        <p:pic>
          <p:nvPicPr>
            <p:cNvPr id="108550" name="Picture 2" descr="File:Diagrama de los pulmones-b.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5486400" cy="303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71600" y="6334751"/>
              <a:ext cx="6477000" cy="400139"/>
            </a:xfrm>
            <a:prstGeom prst="rect">
              <a:avLst/>
            </a:prstGeom>
            <a:noFill/>
          </p:spPr>
          <p:txBody>
            <a:bodyPr>
              <a:spAutoFit/>
            </a:bodyPr>
            <a:lstStyle/>
            <a:p>
              <a:pPr algn="ctr">
                <a:defRPr/>
              </a:pPr>
              <a:r>
                <a:rPr lang="en-US" sz="2000" dirty="0">
                  <a:solidFill>
                    <a:schemeClr val="accent6">
                      <a:lumMod val="60000"/>
                      <a:lumOff val="40000"/>
                    </a:schemeClr>
                  </a:solidFill>
                  <a:latin typeface="Arial" charset="0"/>
                  <a:ea typeface="ＭＳ Ｐゴシック" charset="0"/>
                  <a:cs typeface="ＭＳ Ｐゴシック" charset="0"/>
                </a:rPr>
                <a:t>Image courtesy Wikimedia</a:t>
              </a:r>
            </a:p>
          </p:txBody>
        </p:sp>
      </p:grpSp>
      <p:sp>
        <p:nvSpPr>
          <p:cNvPr id="10854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FB614134-5F03-40F0-B2EE-E632841218EA}" type="slidenum">
              <a:rPr lang="en-US" altLang="en-US" sz="2400" smtClean="0"/>
              <a:pPr eaLnBrk="1" hangingPunct="1"/>
              <a:t>41</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457200"/>
            <a:ext cx="8229600" cy="1143000"/>
          </a:xfrm>
        </p:spPr>
        <p:txBody>
          <a:bodyPr/>
          <a:lstStyle/>
          <a:p>
            <a:r>
              <a:rPr lang="en-US" altLang="en-US" smtClean="0">
                <a:latin typeface="Tahoma" pitchFamily="34" charset="0"/>
                <a:cs typeface="Tahoma" pitchFamily="34" charset="0"/>
              </a:rPr>
              <a:t>Results for skin are mixed, but problematic for construction workers</a:t>
            </a:r>
          </a:p>
        </p:txBody>
      </p:sp>
      <p:sp>
        <p:nvSpPr>
          <p:cNvPr id="109571" name="Content Placeholder 2"/>
          <p:cNvSpPr>
            <a:spLocks noGrp="1"/>
          </p:cNvSpPr>
          <p:nvPr>
            <p:ph idx="1"/>
          </p:nvPr>
        </p:nvSpPr>
        <p:spPr>
          <a:xfrm>
            <a:off x="457200" y="2133600"/>
            <a:ext cx="6019800" cy="3962400"/>
          </a:xfrm>
        </p:spPr>
        <p:txBody>
          <a:bodyPr/>
          <a:lstStyle/>
          <a:p>
            <a:pPr marL="349250" indent="-347663"/>
            <a:r>
              <a:rPr lang="en-US" altLang="en-US" sz="2800" smtClean="0"/>
              <a:t>Several studies show little penetration of nanoscale oxides beyond surface skin layers</a:t>
            </a:r>
          </a:p>
          <a:p>
            <a:pPr marL="349250" indent="-347663"/>
            <a:r>
              <a:rPr lang="en-US" altLang="en-US" sz="2800" smtClean="0"/>
              <a:t>Metal nanoparticles have been shown to penetrate </a:t>
            </a:r>
            <a:r>
              <a:rPr lang="en-US" altLang="en-US" sz="2800" b="1" smtClean="0"/>
              <a:t>flexed, damaged or diseased skin</a:t>
            </a:r>
          </a:p>
          <a:p>
            <a:pPr marL="349250" indent="-347663"/>
            <a:r>
              <a:rPr lang="en-US" altLang="en-US" sz="2800" smtClean="0"/>
              <a:t>Quantum dots were found to penetrate intact pig skin within 8-24 hours at occupationally relevant doses</a:t>
            </a:r>
          </a:p>
        </p:txBody>
      </p:sp>
      <p:pic>
        <p:nvPicPr>
          <p:cNvPr id="109572" name="Picture 2" descr="File:HumanSkinDiagramClean.jpg">
            <a:hlinkClick r:id=""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27362" t="9090" r="19218" b="10684"/>
          <a:stretch>
            <a:fillRect/>
          </a:stretch>
        </p:blipFill>
        <p:spPr bwMode="auto">
          <a:xfrm>
            <a:off x="6075363" y="2209800"/>
            <a:ext cx="30686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0AA4717E-266E-4A38-B5BF-82867DD52549}" type="slidenum">
              <a:rPr lang="en-US" altLang="en-US" sz="2400" smtClean="0"/>
              <a:pPr eaLnBrk="1" hangingPunct="1"/>
              <a:t>42</a:t>
            </a:fld>
            <a:endParaRPr lang="en-US" altLang="en-US" sz="1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457200" y="685800"/>
            <a:ext cx="8229600" cy="1143000"/>
          </a:xfrm>
        </p:spPr>
        <p:txBody>
          <a:bodyPr/>
          <a:lstStyle/>
          <a:p>
            <a:r>
              <a:rPr lang="en-US" altLang="en-US" smtClean="0">
                <a:latin typeface="Tahoma" pitchFamily="34" charset="0"/>
                <a:cs typeface="Tahoma" pitchFamily="34" charset="0"/>
              </a:rPr>
              <a:t>Ingestion is a viable route of entry; particles can translocate throughout the body</a:t>
            </a:r>
          </a:p>
        </p:txBody>
      </p:sp>
      <p:sp>
        <p:nvSpPr>
          <p:cNvPr id="3" name="Content Placeholder 2"/>
          <p:cNvSpPr>
            <a:spLocks noGrp="1"/>
          </p:cNvSpPr>
          <p:nvPr>
            <p:ph idx="1"/>
          </p:nvPr>
        </p:nvSpPr>
        <p:spPr>
          <a:xfrm>
            <a:off x="457200" y="2286000"/>
            <a:ext cx="7688263" cy="4084638"/>
          </a:xfrm>
        </p:spPr>
        <p:txBody>
          <a:bodyPr/>
          <a:lstStyle/>
          <a:p>
            <a:pPr marL="349250" indent="-347663">
              <a:lnSpc>
                <a:spcPct val="90000"/>
              </a:lnSpc>
            </a:pPr>
            <a:r>
              <a:rPr lang="en-US" altLang="en-US" smtClean="0"/>
              <a:t>How do we ingest nanoparticles?</a:t>
            </a:r>
          </a:p>
          <a:p>
            <a:pPr marL="349250" indent="-347663">
              <a:lnSpc>
                <a:spcPct val="90000"/>
              </a:lnSpc>
            </a:pPr>
            <a:r>
              <a:rPr lang="en-US" altLang="en-US" smtClean="0"/>
              <a:t>Ingested nanoparticles translocate to other organ systems</a:t>
            </a:r>
          </a:p>
          <a:p>
            <a:pPr marL="623888" lvl="1" indent="-347663">
              <a:lnSpc>
                <a:spcPct val="90000"/>
              </a:lnSpc>
            </a:pPr>
            <a:r>
              <a:rPr lang="en-US" altLang="en-US" smtClean="0"/>
              <a:t>SWCNT delivered into gut for treating Alzheimer’s disease were found in liver, brain and heart</a:t>
            </a:r>
          </a:p>
          <a:p>
            <a:pPr marL="623888" lvl="1" indent="-347663">
              <a:lnSpc>
                <a:spcPct val="90000"/>
              </a:lnSpc>
            </a:pPr>
            <a:r>
              <a:rPr lang="en-US" altLang="en-US" smtClean="0"/>
              <a:t>Ingestion of colloidal silver can result in permanent discoloration of skin, nails and eyes</a:t>
            </a:r>
          </a:p>
        </p:txBody>
      </p:sp>
      <p:grpSp>
        <p:nvGrpSpPr>
          <p:cNvPr id="7" name="Group 6"/>
          <p:cNvGrpSpPr>
            <a:grpSpLocks/>
          </p:cNvGrpSpPr>
          <p:nvPr/>
        </p:nvGrpSpPr>
        <p:grpSpPr bwMode="auto">
          <a:xfrm>
            <a:off x="6172200" y="6019800"/>
            <a:ext cx="2660650" cy="584200"/>
            <a:chOff x="6172200" y="6019800"/>
            <a:chExt cx="2659932" cy="584775"/>
          </a:xfrm>
        </p:grpSpPr>
        <p:pic>
          <p:nvPicPr>
            <p:cNvPr id="11059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9350" y="6096000"/>
              <a:ext cx="45278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TextBox 5"/>
            <p:cNvSpPr txBox="1">
              <a:spLocks noChangeArrowheads="1"/>
            </p:cNvSpPr>
            <p:nvPr/>
          </p:nvSpPr>
          <p:spPr bwMode="auto">
            <a:xfrm>
              <a:off x="6172200" y="60198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a:t>Nano Mac?</a:t>
              </a:r>
            </a:p>
          </p:txBody>
        </p:sp>
      </p:grpSp>
      <p:sp>
        <p:nvSpPr>
          <p:cNvPr id="110597"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C8B507A7-0E63-48F5-AB80-51B3AFB265EC}" type="slidenum">
              <a:rPr lang="en-US" altLang="en-US" sz="2400" smtClean="0"/>
              <a:pPr eaLnBrk="1" hangingPunct="1"/>
              <a:t>43</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smtClean="0">
                <a:latin typeface="Tahoma" pitchFamily="34" charset="0"/>
                <a:cs typeface="Tahoma" pitchFamily="34" charset="0"/>
              </a:rPr>
              <a:t>Ingested nanoparticles have been shown to…</a:t>
            </a:r>
          </a:p>
        </p:txBody>
      </p:sp>
      <p:sp>
        <p:nvSpPr>
          <p:cNvPr id="3" name="Content Placeholder 2"/>
          <p:cNvSpPr>
            <a:spLocks noGrp="1"/>
          </p:cNvSpPr>
          <p:nvPr>
            <p:ph idx="1"/>
          </p:nvPr>
        </p:nvSpPr>
        <p:spPr/>
        <p:txBody>
          <a:bodyPr>
            <a:normAutofit lnSpcReduction="10000"/>
          </a:bodyPr>
          <a:lstStyle/>
          <a:p>
            <a:pPr marL="349250" indent="-347663">
              <a:buFont typeface="Arial" charset="0"/>
              <a:buChar char="•"/>
              <a:defRPr/>
            </a:pPr>
            <a:r>
              <a:rPr lang="en-US" dirty="0" smtClean="0"/>
              <a:t>Slightly damage liver (silver) </a:t>
            </a:r>
          </a:p>
          <a:p>
            <a:pPr marL="349250" indent="-347663">
              <a:buFont typeface="Arial" charset="0"/>
              <a:buChar char="•"/>
              <a:defRPr/>
            </a:pPr>
            <a:r>
              <a:rPr lang="en-US" dirty="0" smtClean="0"/>
              <a:t>Trigger immune response in intestinal cells (TiO</a:t>
            </a:r>
            <a:r>
              <a:rPr lang="en-US" baseline="-25000" dirty="0" smtClean="0"/>
              <a:t>2</a:t>
            </a:r>
            <a:r>
              <a:rPr lang="en-US" dirty="0" smtClean="0"/>
              <a:t> and SiO</a:t>
            </a:r>
            <a:r>
              <a:rPr lang="en-US" baseline="-25000" dirty="0" smtClean="0"/>
              <a:t>2</a:t>
            </a:r>
            <a:r>
              <a:rPr lang="en-US" dirty="0" smtClean="0"/>
              <a:t>)</a:t>
            </a:r>
          </a:p>
          <a:p>
            <a:pPr marL="349250" indent="-347663">
              <a:buFont typeface="Arial" charset="0"/>
              <a:buChar char="•"/>
              <a:defRPr/>
            </a:pPr>
            <a:r>
              <a:rPr lang="en-US" dirty="0" smtClean="0"/>
              <a:t>Be </a:t>
            </a:r>
            <a:r>
              <a:rPr lang="en-US" dirty="0" err="1" smtClean="0"/>
              <a:t>cytotoxic</a:t>
            </a:r>
            <a:r>
              <a:rPr lang="en-US" dirty="0" smtClean="0"/>
              <a:t> to human intestinal cells (TiO</a:t>
            </a:r>
            <a:r>
              <a:rPr lang="en-US" baseline="-25000" dirty="0" smtClean="0"/>
              <a:t>2</a:t>
            </a:r>
            <a:r>
              <a:rPr lang="en-US" dirty="0" smtClean="0"/>
              <a:t>, SiO</a:t>
            </a:r>
            <a:r>
              <a:rPr lang="en-US" baseline="-25000" dirty="0" smtClean="0"/>
              <a:t>2</a:t>
            </a:r>
            <a:r>
              <a:rPr lang="en-US" dirty="0" smtClean="0"/>
              <a:t> and </a:t>
            </a:r>
            <a:r>
              <a:rPr lang="en-US" dirty="0" err="1" smtClean="0"/>
              <a:t>ZnO</a:t>
            </a:r>
            <a:r>
              <a:rPr lang="en-US" dirty="0" smtClean="0"/>
              <a:t>)</a:t>
            </a:r>
          </a:p>
          <a:p>
            <a:pPr marL="349250" indent="-347663">
              <a:buFont typeface="Arial" charset="0"/>
              <a:buChar char="•"/>
              <a:defRPr/>
            </a:pPr>
            <a:r>
              <a:rPr lang="en-US" dirty="0" smtClean="0"/>
              <a:t>Damage DNA of human intestinal cells (</a:t>
            </a:r>
            <a:r>
              <a:rPr lang="en-US" dirty="0" err="1" smtClean="0"/>
              <a:t>ZnO</a:t>
            </a:r>
            <a:r>
              <a:rPr lang="en-US" dirty="0" smtClean="0"/>
              <a:t>)</a:t>
            </a:r>
          </a:p>
          <a:p>
            <a:pPr marL="349250" indent="-347663">
              <a:buFont typeface="Arial" charset="0"/>
              <a:buChar char="•"/>
              <a:defRPr/>
            </a:pPr>
            <a:r>
              <a:rPr lang="en-US" dirty="0" smtClean="0"/>
              <a:t>Be </a:t>
            </a:r>
            <a:r>
              <a:rPr lang="en-US" dirty="0" err="1" smtClean="0"/>
              <a:t>genotoxic</a:t>
            </a:r>
            <a:r>
              <a:rPr lang="en-US" dirty="0" smtClean="0"/>
              <a:t> to liver and lungs after oral administration (C</a:t>
            </a:r>
            <a:r>
              <a:rPr lang="en-US" baseline="-25000" dirty="0" smtClean="0"/>
              <a:t>60</a:t>
            </a:r>
            <a:r>
              <a:rPr lang="en-US" dirty="0" smtClean="0"/>
              <a:t> and SWNT)</a:t>
            </a:r>
          </a:p>
        </p:txBody>
      </p:sp>
      <p:sp>
        <p:nvSpPr>
          <p:cNvPr id="11162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496B6ABC-FBE8-413A-8C0F-958E3BB168D7}" type="slidenum">
              <a:rPr lang="en-US" altLang="en-US" sz="2400" smtClean="0"/>
              <a:pPr eaLnBrk="1" hangingPunct="1"/>
              <a:t>44</a:t>
            </a:fld>
            <a:endParaRPr lang="en-US" altLang="en-US" sz="14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4"/>
          <p:cNvSpPr>
            <a:spLocks noGrp="1"/>
          </p:cNvSpPr>
          <p:nvPr>
            <p:ph type="ctrTitle"/>
          </p:nvPr>
        </p:nvSpPr>
        <p:spPr>
          <a:xfrm>
            <a:off x="228600" y="838200"/>
            <a:ext cx="8686800" cy="1470025"/>
          </a:xfrm>
        </p:spPr>
        <p:txBody>
          <a:bodyPr/>
          <a:lstStyle/>
          <a:p>
            <a:r>
              <a:rPr lang="en-US" altLang="en-US" smtClean="0">
                <a:latin typeface="Tahoma" pitchFamily="34" charset="0"/>
                <a:cs typeface="Tahoma" pitchFamily="34" charset="0"/>
              </a:rPr>
              <a:t>Discuss current findings on construction sampling including results from CPWR’s initial test</a:t>
            </a:r>
          </a:p>
        </p:txBody>
      </p:sp>
      <p:sp>
        <p:nvSpPr>
          <p:cNvPr id="3" name="Subtitle 2"/>
          <p:cNvSpPr>
            <a:spLocks noGrp="1"/>
          </p:cNvSpPr>
          <p:nvPr>
            <p:ph type="subTitle" idx="1"/>
          </p:nvPr>
        </p:nvSpPr>
        <p:spPr>
          <a:xfrm>
            <a:off x="1371600" y="3505200"/>
            <a:ext cx="6400800" cy="1752600"/>
          </a:xfrm>
          <a:ln>
            <a:miter lim="800000"/>
            <a:headEnd/>
            <a:tailEnd/>
          </a:ln>
          <a:extLst>
            <a:ext uri="{FAA26D3D-D897-4be2-8F04-BA451C77F1D7}"/>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3</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extLst>
              <p:ext uri="{D42A27DB-BD31-4B8C-83A1-F6EECF244321}">
                <p14:modId xmlns:p14="http://schemas.microsoft.com/office/powerpoint/2010/main" val="2113666413"/>
              </p:ext>
            </p:extLst>
          </p:nvPr>
        </p:nvGraphicFramePr>
        <p:xfrm>
          <a:off x="1640197" y="3225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4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DEEE61B-7DD5-41E4-AEC8-E4182F9FC98F}" type="slidenum">
              <a:rPr lang="en-US" altLang="en-US" sz="2400" smtClean="0"/>
              <a:pPr eaLnBrk="1" hangingPunct="1"/>
              <a:t>45</a:t>
            </a:fld>
            <a:endParaRPr lang="en-US" altLang="en-US" sz="14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z="2400" smtClean="0">
                <a:latin typeface="Tahoma" pitchFamily="34" charset="0"/>
                <a:cs typeface="Tahoma" pitchFamily="34" charset="0"/>
              </a:rPr>
              <a:t>Sampling was conducted onsite for several real processes in the Netherlands in 2009 (Broekhuizen et al, 2011)</a:t>
            </a:r>
          </a:p>
        </p:txBody>
      </p:sp>
      <p:pic>
        <p:nvPicPr>
          <p:cNvPr id="3" name="Picture 2"/>
          <p:cNvPicPr>
            <a:picLocks noChangeAspect="1"/>
          </p:cNvPicPr>
          <p:nvPr/>
        </p:nvPicPr>
        <p:blipFill>
          <a:blip r:embed="rId2"/>
          <a:srcRect t="6750" b="-2"/>
          <a:stretch>
            <a:fillRect/>
          </a:stretch>
        </p:blipFill>
        <p:spPr bwMode="auto">
          <a:xfrm>
            <a:off x="5715000" y="1828800"/>
            <a:ext cx="2703513" cy="3935413"/>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rcRect t="6673" r="13525"/>
          <a:stretch>
            <a:fillRect/>
          </a:stretch>
        </p:blipFill>
        <p:spPr bwMode="auto">
          <a:xfrm>
            <a:off x="1371600" y="1828800"/>
            <a:ext cx="2890838" cy="392430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13669" name="TextBox 4"/>
          <p:cNvSpPr txBox="1">
            <a:spLocks noChangeArrowheads="1"/>
          </p:cNvSpPr>
          <p:nvPr/>
        </p:nvSpPr>
        <p:spPr bwMode="auto">
          <a:xfrm>
            <a:off x="1247775" y="5791200"/>
            <a:ext cx="3552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t>Mixing and applying </a:t>
            </a:r>
            <a:r>
              <a:rPr lang="en-US" altLang="en-US" sz="2800">
                <a:solidFill>
                  <a:srgbClr val="002B45"/>
                </a:solidFill>
              </a:rPr>
              <a:t>Nanocrete</a:t>
            </a:r>
            <a:r>
              <a:rPr lang="en-US" altLang="en-US" sz="2800"/>
              <a:t> mortar</a:t>
            </a:r>
          </a:p>
        </p:txBody>
      </p:sp>
      <p:sp>
        <p:nvSpPr>
          <p:cNvPr id="113670" name="TextBox 5"/>
          <p:cNvSpPr txBox="1">
            <a:spLocks noChangeArrowheads="1"/>
          </p:cNvSpPr>
          <p:nvPr/>
        </p:nvSpPr>
        <p:spPr bwMode="auto">
          <a:xfrm>
            <a:off x="5334000" y="5856288"/>
            <a:ext cx="331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t>Applying glass coating</a:t>
            </a:r>
          </a:p>
        </p:txBody>
      </p:sp>
      <p:sp>
        <p:nvSpPr>
          <p:cNvPr id="11367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340485B-155F-44B2-A946-B383D0556B03}" type="slidenum">
              <a:rPr lang="en-US" altLang="en-US" sz="2400" smtClean="0"/>
              <a:pPr eaLnBrk="1" hangingPunct="1"/>
              <a:t>46</a:t>
            </a:fld>
            <a:endParaRPr lang="en-US" altLang="en-US" sz="14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defRPr/>
            </a:pPr>
            <a:r>
              <a:rPr lang="en-US" dirty="0" smtClean="0">
                <a:ea typeface="ＭＳ Ｐゴシック" charset="-128"/>
              </a:rPr>
              <a:t>Particle sampling during mixing of 6 bags of </a:t>
            </a:r>
            <a:r>
              <a:rPr lang="en-US" dirty="0" err="1" smtClean="0">
                <a:ea typeface="ＭＳ Ｐゴシック" charset="-128"/>
              </a:rPr>
              <a:t>Nanocrete</a:t>
            </a:r>
            <a:r>
              <a:rPr lang="en-US" dirty="0" smtClean="0">
                <a:ea typeface="ＭＳ Ｐゴシック" charset="-128"/>
              </a:rPr>
              <a:t> mortar </a:t>
            </a:r>
            <a:r>
              <a:rPr lang="en-US" sz="2200" dirty="0" smtClean="0">
                <a:ea typeface="ＭＳ Ｐゴシック" charset="-128"/>
              </a:rPr>
              <a:t>(</a:t>
            </a:r>
            <a:r>
              <a:rPr lang="en-US" sz="2200" dirty="0" err="1" smtClean="0">
                <a:ea typeface="ＭＳ Ｐゴシック" charset="-128"/>
              </a:rPr>
              <a:t>Broekhuizen</a:t>
            </a:r>
            <a:r>
              <a:rPr lang="en-US" sz="2200" dirty="0" smtClean="0">
                <a:ea typeface="ＭＳ Ｐゴシック" charset="-128"/>
              </a:rPr>
              <a:t> et al, 2011)</a:t>
            </a:r>
            <a:endParaRPr lang="en-US" sz="2200" dirty="0">
              <a:ea typeface="ＭＳ Ｐゴシック" charset="-128"/>
            </a:endParaRPr>
          </a:p>
        </p:txBody>
      </p:sp>
      <p:pic>
        <p:nvPicPr>
          <p:cNvPr id="114691" name="Picture 6"/>
          <p:cNvPicPr>
            <a:picLocks noChangeAspect="1"/>
          </p:cNvPicPr>
          <p:nvPr/>
        </p:nvPicPr>
        <p:blipFill>
          <a:blip r:embed="rId3">
            <a:extLst>
              <a:ext uri="{28A0092B-C50C-407E-A947-70E740481C1C}">
                <a14:useLocalDpi xmlns:a14="http://schemas.microsoft.com/office/drawing/2010/main" val="0"/>
              </a:ext>
            </a:extLst>
          </a:blip>
          <a:srcRect l="19345" t="14545" r="9720" b="8508"/>
          <a:stretch>
            <a:fillRect/>
          </a:stretch>
        </p:blipFill>
        <p:spPr bwMode="auto">
          <a:xfrm>
            <a:off x="1100138" y="1524000"/>
            <a:ext cx="64865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Box 7"/>
          <p:cNvSpPr txBox="1">
            <a:spLocks noChangeArrowheads="1"/>
          </p:cNvSpPr>
          <p:nvPr/>
        </p:nvSpPr>
        <p:spPr bwMode="auto">
          <a:xfrm>
            <a:off x="3776663" y="1927225"/>
            <a:ext cx="1530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solidFill>
                  <a:srgbClr val="D34817"/>
                </a:solidFill>
              </a:rPr>
              <a:t>Mixing</a:t>
            </a:r>
          </a:p>
        </p:txBody>
      </p:sp>
      <p:sp>
        <p:nvSpPr>
          <p:cNvPr id="9" name="TextBox 8"/>
          <p:cNvSpPr txBox="1">
            <a:spLocks noChangeArrowheads="1"/>
          </p:cNvSpPr>
          <p:nvPr/>
        </p:nvSpPr>
        <p:spPr bwMode="auto">
          <a:xfrm>
            <a:off x="2057400" y="1981200"/>
            <a:ext cx="1530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1600">
                <a:solidFill>
                  <a:srgbClr val="D34817"/>
                </a:solidFill>
              </a:rPr>
              <a:t>Smoking</a:t>
            </a:r>
          </a:p>
        </p:txBody>
      </p:sp>
      <p:sp>
        <p:nvSpPr>
          <p:cNvPr id="114694" name="TextBox 9"/>
          <p:cNvSpPr txBox="1">
            <a:spLocks noChangeArrowheads="1"/>
          </p:cNvSpPr>
          <p:nvPr/>
        </p:nvSpPr>
        <p:spPr bwMode="auto">
          <a:xfrm>
            <a:off x="3200400" y="5208588"/>
            <a:ext cx="2890838" cy="1039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solidFill>
                  <a:srgbClr val="D34817"/>
                </a:solidFill>
              </a:rPr>
              <a:t>Time (min.)</a:t>
            </a:r>
          </a:p>
          <a:p>
            <a:pPr algn="ctr" eaLnBrk="1" hangingPunct="1">
              <a:buClrTx/>
              <a:buFontTx/>
              <a:buNone/>
            </a:pPr>
            <a:endParaRPr lang="en-US" altLang="en-US" sz="2800">
              <a:solidFill>
                <a:srgbClr val="D34817"/>
              </a:solidFill>
            </a:endParaRPr>
          </a:p>
        </p:txBody>
      </p:sp>
      <p:sp>
        <p:nvSpPr>
          <p:cNvPr id="11" name="TextBox 10"/>
          <p:cNvSpPr txBox="1">
            <a:spLocks noChangeArrowheads="1"/>
          </p:cNvSpPr>
          <p:nvPr/>
        </p:nvSpPr>
        <p:spPr bwMode="auto">
          <a:xfrm>
            <a:off x="914400" y="5791200"/>
            <a:ext cx="79486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000"/>
              <a:t>“</a:t>
            </a:r>
            <a:r>
              <a:rPr lang="en-US" altLang="ja-JP" sz="2000"/>
              <a:t>Workplace measurements suggest a modest exposure of construction workers to nanoparticles (NPs) associated with the use of nanoproducts.</a:t>
            </a:r>
            <a:r>
              <a:rPr lang="en-US" altLang="en-US" sz="2000"/>
              <a:t>”</a:t>
            </a:r>
            <a:r>
              <a:rPr lang="en-US" altLang="ja-JP" sz="2000"/>
              <a:t> </a:t>
            </a:r>
            <a:r>
              <a:rPr lang="en-US" altLang="ja-JP" sz="2000">
                <a:solidFill>
                  <a:srgbClr val="D34817"/>
                </a:solidFill>
              </a:rPr>
              <a:t>*</a:t>
            </a:r>
            <a:endParaRPr lang="en-US" altLang="en-US" sz="2000">
              <a:solidFill>
                <a:srgbClr val="D34817"/>
              </a:solidFill>
            </a:endParaRPr>
          </a:p>
        </p:txBody>
      </p:sp>
      <p:sp>
        <p:nvSpPr>
          <p:cNvPr id="114696" name="TextBox 1"/>
          <p:cNvSpPr txBox="1">
            <a:spLocks noChangeArrowheads="1"/>
          </p:cNvSpPr>
          <p:nvPr/>
        </p:nvSpPr>
        <p:spPr bwMode="auto">
          <a:xfrm>
            <a:off x="1066800" y="5181600"/>
            <a:ext cx="15414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r" eaLnBrk="1" hangingPunct="1">
              <a:buClrTx/>
              <a:buFontTx/>
              <a:buNone/>
            </a:pPr>
            <a:r>
              <a:rPr lang="en-US" altLang="en-US" sz="2800"/>
              <a:t>4</a:t>
            </a:r>
          </a:p>
        </p:txBody>
      </p:sp>
      <p:sp>
        <p:nvSpPr>
          <p:cNvPr id="114697" name="TextBox 12"/>
          <p:cNvSpPr txBox="1">
            <a:spLocks noChangeArrowheads="1"/>
          </p:cNvSpPr>
          <p:nvPr/>
        </p:nvSpPr>
        <p:spPr bwMode="auto">
          <a:xfrm>
            <a:off x="2590800" y="5181600"/>
            <a:ext cx="9540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t>9.4</a:t>
            </a:r>
          </a:p>
        </p:txBody>
      </p:sp>
      <p:sp>
        <p:nvSpPr>
          <p:cNvPr id="114698" name="TextBox 13"/>
          <p:cNvSpPr txBox="1">
            <a:spLocks noChangeArrowheads="1"/>
          </p:cNvSpPr>
          <p:nvPr/>
        </p:nvSpPr>
        <p:spPr bwMode="auto">
          <a:xfrm>
            <a:off x="5791200" y="5181600"/>
            <a:ext cx="92551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t>41.5</a:t>
            </a:r>
          </a:p>
        </p:txBody>
      </p:sp>
      <p:sp>
        <p:nvSpPr>
          <p:cNvPr id="114699" name="TextBox 14"/>
          <p:cNvSpPr txBox="1">
            <a:spLocks noChangeArrowheads="1"/>
          </p:cNvSpPr>
          <p:nvPr/>
        </p:nvSpPr>
        <p:spPr bwMode="auto">
          <a:xfrm>
            <a:off x="6705600" y="5181600"/>
            <a:ext cx="12414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sz="2800"/>
              <a:t>53</a:t>
            </a:r>
          </a:p>
        </p:txBody>
      </p:sp>
      <p:sp>
        <p:nvSpPr>
          <p:cNvPr id="11470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3206573-B95C-44A5-A3D9-95DA51EA2CC5}" type="slidenum">
              <a:rPr lang="en-US" altLang="en-US" sz="2400" smtClean="0"/>
              <a:pPr eaLnBrk="1" hangingPunct="1"/>
              <a:t>47</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200" dirty="0" smtClean="0">
                <a:ea typeface="ＭＳ Ｐゴシック" charset="-128"/>
              </a:rPr>
              <a:t>Many sampling methods are available, but data interpretation remains difficult</a:t>
            </a:r>
            <a:endParaRPr lang="en-US" sz="3200" dirty="0">
              <a:ea typeface="ＭＳ Ｐゴシック" charset="-128"/>
            </a:endParaRPr>
          </a:p>
        </p:txBody>
      </p:sp>
      <p:pic>
        <p:nvPicPr>
          <p:cNvPr id="1157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133600"/>
            <a:ext cx="218281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15716" name="Group 3"/>
          <p:cNvGrpSpPr>
            <a:grpSpLocks/>
          </p:cNvGrpSpPr>
          <p:nvPr/>
        </p:nvGrpSpPr>
        <p:grpSpPr bwMode="auto">
          <a:xfrm>
            <a:off x="381000" y="1828800"/>
            <a:ext cx="2438400" cy="3254375"/>
            <a:chOff x="1219200" y="914400"/>
            <a:chExt cx="2667000" cy="3339167"/>
          </a:xfrm>
        </p:grpSpPr>
        <p:pic>
          <p:nvPicPr>
            <p:cNvPr id="11572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2032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TextBox 15"/>
            <p:cNvSpPr txBox="1">
              <a:spLocks noChangeArrowheads="1"/>
            </p:cNvSpPr>
            <p:nvPr/>
          </p:nvSpPr>
          <p:spPr bwMode="auto">
            <a:xfrm>
              <a:off x="1219200" y="2895600"/>
              <a:ext cx="2667000" cy="13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000" b="1"/>
                <a:t>Condensation particle counter 10 - 1000nm range, p/cc</a:t>
              </a:r>
            </a:p>
          </p:txBody>
        </p:sp>
      </p:grpSp>
      <p:grpSp>
        <p:nvGrpSpPr>
          <p:cNvPr id="115717" name="Group 6"/>
          <p:cNvGrpSpPr>
            <a:grpSpLocks/>
          </p:cNvGrpSpPr>
          <p:nvPr/>
        </p:nvGrpSpPr>
        <p:grpSpPr bwMode="auto">
          <a:xfrm>
            <a:off x="3429000" y="1828800"/>
            <a:ext cx="2971800" cy="3378200"/>
            <a:chOff x="1066800" y="3657600"/>
            <a:chExt cx="2971800" cy="3377863"/>
          </a:xfrm>
        </p:grpSpPr>
        <p:pic>
          <p:nvPicPr>
            <p:cNvPr id="1157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657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TextBox 13"/>
            <p:cNvSpPr txBox="1">
              <a:spLocks noChangeArrowheads="1"/>
            </p:cNvSpPr>
            <p:nvPr/>
          </p:nvSpPr>
          <p:spPr bwMode="auto">
            <a:xfrm>
              <a:off x="1066800" y="6019800"/>
              <a:ext cx="2971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000" b="1"/>
                <a:t>Optical particle counter, 300-10,000nm, p/l)</a:t>
              </a:r>
            </a:p>
          </p:txBody>
        </p:sp>
      </p:grpSp>
      <p:pic>
        <p:nvPicPr>
          <p:cNvPr id="11571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572000"/>
            <a:ext cx="36909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10"/>
          <p:cNvSpPr txBox="1">
            <a:spLocks noChangeArrowheads="1"/>
          </p:cNvSpPr>
          <p:nvPr/>
        </p:nvSpPr>
        <p:spPr bwMode="auto">
          <a:xfrm>
            <a:off x="4724400" y="6172200"/>
            <a:ext cx="417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000" b="1"/>
              <a:t>Scanning mobility particle sizers</a:t>
            </a:r>
          </a:p>
        </p:txBody>
      </p:sp>
      <p:sp>
        <p:nvSpPr>
          <p:cNvPr id="11572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068D4004-81A4-4B3E-84CE-6C65C172B6EE}" type="slidenum">
              <a:rPr lang="en-US" altLang="en-US" sz="2400" smtClean="0"/>
              <a:pPr eaLnBrk="1" hangingPunct="1"/>
              <a:t>48</a:t>
            </a:fld>
            <a:endParaRPr lang="en-US" altLang="en-US" sz="14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4"/>
          <p:cNvSpPr>
            <a:spLocks noGrp="1"/>
          </p:cNvSpPr>
          <p:nvPr>
            <p:ph type="title"/>
          </p:nvPr>
        </p:nvSpPr>
        <p:spPr>
          <a:xfrm>
            <a:off x="152400" y="381000"/>
            <a:ext cx="8834438" cy="1143000"/>
          </a:xfrm>
        </p:spPr>
        <p:txBody>
          <a:bodyPr/>
          <a:lstStyle/>
          <a:p>
            <a:r>
              <a:rPr lang="en-US" altLang="en-US" sz="4400" smtClean="0">
                <a:latin typeface="Tahoma" pitchFamily="34" charset="0"/>
                <a:cs typeface="Tahoma" pitchFamily="34" charset="0"/>
              </a:rPr>
              <a:t>We tested these smog-eating tiles that contain TiO</a:t>
            </a:r>
            <a:r>
              <a:rPr lang="en-US" altLang="en-US" sz="4400" baseline="-25000" smtClean="0">
                <a:latin typeface="Tahoma" pitchFamily="34" charset="0"/>
                <a:cs typeface="Tahoma" pitchFamily="34" charset="0"/>
              </a:rPr>
              <a:t>2</a:t>
            </a:r>
            <a:endParaRPr lang="en-US" altLang="en-US" sz="4400" smtClean="0">
              <a:latin typeface="Tahoma" pitchFamily="34" charset="0"/>
              <a:cs typeface="Tahoma" pitchFamily="34" charset="0"/>
            </a:endParaRPr>
          </a:p>
        </p:txBody>
      </p:sp>
      <p:pic>
        <p:nvPicPr>
          <p:cNvPr id="6" name="Picture 5"/>
          <p:cNvPicPr>
            <a:picLocks noChangeAspect="1"/>
          </p:cNvPicPr>
          <p:nvPr/>
        </p:nvPicPr>
        <p:blipFill>
          <a:blip r:embed="rId3" cstate="print"/>
          <a:stretch>
            <a:fillRect/>
          </a:stretch>
        </p:blipFill>
        <p:spPr>
          <a:xfrm>
            <a:off x="2221957" y="1912469"/>
            <a:ext cx="4693736" cy="4671938"/>
          </a:xfrm>
          <a:prstGeom prst="rect">
            <a:avLst/>
          </a:prstGeom>
          <a:ln>
            <a:noFill/>
          </a:ln>
          <a:effectLst>
            <a:softEdge rad="112500"/>
          </a:effectLst>
        </p:spPr>
      </p:pic>
      <p:sp>
        <p:nvSpPr>
          <p:cNvPr id="11674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CFC1790E-D488-4E7F-A61D-B71AD03A9B0C}" type="slidenum">
              <a:rPr lang="en-US" altLang="en-US" sz="2400" smtClean="0"/>
              <a:pPr eaLnBrk="1" hangingPunct="1"/>
              <a:t>49</a:t>
            </a:fld>
            <a:endParaRPr lang="en-US" altLang="en-US" sz="1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1B7A4FBA-9133-4A8D-8441-97F4C090C6B1}" type="slidenum">
              <a:rPr lang="en-US" altLang="en-US" sz="2400" smtClean="0">
                <a:solidFill>
                  <a:srgbClr val="000000"/>
                </a:solidFill>
              </a:rPr>
              <a:pPr eaLnBrk="1" hangingPunct="1"/>
              <a:t>5</a:t>
            </a:fld>
            <a:endParaRPr lang="en-US" altLang="en-US" sz="2400" smtClean="0">
              <a:solidFill>
                <a:srgbClr val="000000"/>
              </a:solidFill>
            </a:endParaRPr>
          </a:p>
        </p:txBody>
      </p:sp>
      <p:sp>
        <p:nvSpPr>
          <p:cNvPr id="69635" name="Rectangle 2"/>
          <p:cNvSpPr>
            <a:spLocks noGrp="1" noChangeArrowheads="1"/>
          </p:cNvSpPr>
          <p:nvPr>
            <p:ph type="title"/>
          </p:nvPr>
        </p:nvSpPr>
        <p:spPr>
          <a:xfrm>
            <a:off x="0" y="71438"/>
            <a:ext cx="9144000" cy="750887"/>
          </a:xfrm>
        </p:spPr>
        <p:txBody>
          <a:bodyPr/>
          <a:lstStyle/>
          <a:p>
            <a:pPr eaLnBrk="1" hangingPunct="1"/>
            <a:r>
              <a:rPr lang="en-US" altLang="en-US" sz="3200" b="1" dirty="0" smtClean="0">
                <a:solidFill>
                  <a:schemeClr val="accent2"/>
                </a:solidFill>
              </a:rPr>
              <a:t>A range of particle sizes, shapes, and types</a:t>
            </a:r>
          </a:p>
        </p:txBody>
      </p:sp>
      <p:sp>
        <p:nvSpPr>
          <p:cNvPr id="19460" name="Text Box 3"/>
          <p:cNvSpPr txBox="1">
            <a:spLocks noChangeArrowheads="1"/>
          </p:cNvSpPr>
          <p:nvPr/>
        </p:nvSpPr>
        <p:spPr bwMode="auto">
          <a:xfrm>
            <a:off x="0" y="6381750"/>
            <a:ext cx="3641725" cy="460375"/>
          </a:xfrm>
          <a:prstGeom prst="rect">
            <a:avLst/>
          </a:prstGeom>
          <a:noFill/>
          <a:ln w="9525">
            <a:noFill/>
            <a:miter lim="800000"/>
            <a:headEnd/>
            <a:tailEnd/>
          </a:ln>
        </p:spPr>
        <p:txBody>
          <a:bodyPr wrap="none">
            <a:spAutoFit/>
          </a:bodyPr>
          <a:lstStyle/>
          <a:p>
            <a:pPr eaLnBrk="0" hangingPunct="0">
              <a:defRPr/>
            </a:pPr>
            <a:r>
              <a:rPr lang="en-US" sz="2400" dirty="0">
                <a:solidFill>
                  <a:srgbClr val="333399"/>
                </a:solidFill>
                <a:latin typeface="Arial" charset="0"/>
                <a:ea typeface="+mn-ea"/>
              </a:rPr>
              <a:t>National Cancer Institute</a:t>
            </a:r>
          </a:p>
        </p:txBody>
      </p:sp>
      <p:pic>
        <p:nvPicPr>
          <p:cNvPr id="69637" name="Picture 4" descr="McNeil-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284288"/>
            <a:ext cx="87312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p:cNvSpPr txBox="1">
            <a:spLocks noChangeArrowheads="1"/>
          </p:cNvSpPr>
          <p:nvPr/>
        </p:nvSpPr>
        <p:spPr bwMode="auto">
          <a:xfrm>
            <a:off x="4695825" y="1230313"/>
            <a:ext cx="1093788" cy="290512"/>
          </a:xfrm>
          <a:prstGeom prst="rect">
            <a:avLst/>
          </a:prstGeom>
          <a:solidFill>
            <a:schemeClr val="bg1"/>
          </a:solidFill>
          <a:ln w="9525">
            <a:noFill/>
            <a:miter lim="800000"/>
            <a:headEnd/>
            <a:tailEnd/>
          </a:ln>
        </p:spPr>
        <p:txBody>
          <a:bodyPr wrap="none">
            <a:spAutoFit/>
          </a:bodyPr>
          <a:lstStyle/>
          <a:p>
            <a:pPr>
              <a:defRPr/>
            </a:pPr>
            <a:r>
              <a:rPr lang="en-US" sz="1300" b="1">
                <a:solidFill>
                  <a:srgbClr val="000000"/>
                </a:solidFill>
                <a:latin typeface="Arial" charset="0"/>
                <a:ea typeface="+mn-ea"/>
              </a:rPr>
              <a:t>Human Cell</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dirty="0" smtClean="0">
                <a:latin typeface="Tahoma" pitchFamily="34" charset="0"/>
                <a:cs typeface="Tahoma" pitchFamily="34" charset="0"/>
              </a:rPr>
              <a:t>The Boral roofing system may require significant tile cutting</a:t>
            </a:r>
          </a:p>
        </p:txBody>
      </p:sp>
      <p:pic>
        <p:nvPicPr>
          <p:cNvPr id="1198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79248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79565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75B40C7E-6748-4E92-BAEA-6B344BC546F6}" type="slidenum">
              <a:rPr lang="en-US" altLang="en-US" sz="2400" smtClean="0"/>
              <a:pPr eaLnBrk="1" hangingPunct="1"/>
              <a:t>50</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90600"/>
            <a:ext cx="8229600" cy="1143000"/>
          </a:xfrm>
        </p:spPr>
        <p:txBody>
          <a:bodyPr/>
          <a:lstStyle/>
          <a:p>
            <a:r>
              <a:rPr lang="en-US" altLang="en-US" smtClean="0">
                <a:latin typeface="Tahoma" pitchFamily="34" charset="0"/>
                <a:cs typeface="Tahoma" pitchFamily="34" charset="0"/>
              </a:rPr>
              <a:t>CPWR conducted a range of sampling during the grinding, drilling and nailing of tiles outdoors</a:t>
            </a:r>
          </a:p>
        </p:txBody>
      </p:sp>
      <p:pic>
        <p:nvPicPr>
          <p:cNvPr id="1208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809875"/>
            <a:ext cx="2622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3124200"/>
            <a:ext cx="28892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4"/>
          <p:cNvPicPr>
            <a:picLocks noChangeAspect="1"/>
          </p:cNvPicPr>
          <p:nvPr/>
        </p:nvPicPr>
        <p:blipFill>
          <a:blip r:embed="rId4">
            <a:extLst>
              <a:ext uri="{28A0092B-C50C-407E-A947-70E740481C1C}">
                <a14:useLocalDpi xmlns:a14="http://schemas.microsoft.com/office/drawing/2010/main" val="0"/>
              </a:ext>
            </a:extLst>
          </a:blip>
          <a:srcRect l="7048"/>
          <a:stretch>
            <a:fillRect/>
          </a:stretch>
        </p:blipFill>
        <p:spPr bwMode="auto">
          <a:xfrm>
            <a:off x="128588" y="3328988"/>
            <a:ext cx="33766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7C081AF5-B4AB-422F-8285-FB0564673115}" type="slidenum">
              <a:rPr lang="en-US" altLang="en-US" sz="2400" smtClean="0"/>
              <a:pPr eaLnBrk="1" hangingPunct="1"/>
              <a:t>51</a:t>
            </a:fld>
            <a:endParaRPr lang="en-US" altLang="en-US" sz="14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57200" y="609600"/>
            <a:ext cx="8229600" cy="1143000"/>
          </a:xfrm>
        </p:spPr>
        <p:txBody>
          <a:bodyPr/>
          <a:lstStyle/>
          <a:p>
            <a:r>
              <a:rPr lang="en-US" altLang="en-US" smtClean="0">
                <a:latin typeface="Tahoma" pitchFamily="34" charset="0"/>
                <a:cs typeface="Tahoma" pitchFamily="34" charset="0"/>
              </a:rPr>
              <a:t>We collected respirable dust, TiO</a:t>
            </a:r>
            <a:r>
              <a:rPr lang="en-US" altLang="en-US" baseline="-25000" smtClean="0">
                <a:latin typeface="Tahoma" pitchFamily="34" charset="0"/>
                <a:cs typeface="Tahoma" pitchFamily="34" charset="0"/>
              </a:rPr>
              <a:t>2 </a:t>
            </a:r>
            <a:r>
              <a:rPr lang="en-US" altLang="en-US" smtClean="0">
                <a:latin typeface="Tahoma" pitchFamily="34" charset="0"/>
                <a:cs typeface="Tahoma" pitchFamily="34" charset="0"/>
              </a:rPr>
              <a:t>(7300 and TEM) as well as CPC and OPC particle counts</a:t>
            </a:r>
            <a:endParaRPr lang="en-US" altLang="en-US" baseline="-25000" smtClean="0">
              <a:latin typeface="Tahoma" pitchFamily="34" charset="0"/>
              <a:cs typeface="Tahoma" pitchFamily="34" charset="0"/>
            </a:endParaRPr>
          </a:p>
        </p:txBody>
      </p:sp>
      <p:pic>
        <p:nvPicPr>
          <p:cNvPr id="1218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667000"/>
            <a:ext cx="47561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54300"/>
            <a:ext cx="40798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Box 1"/>
          <p:cNvSpPr txBox="1">
            <a:spLocks noChangeArrowheads="1"/>
          </p:cNvSpPr>
          <p:nvPr/>
        </p:nvSpPr>
        <p:spPr bwMode="auto">
          <a:xfrm>
            <a:off x="2971800" y="6172200"/>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a:solidFill>
                  <a:schemeClr val="bg1"/>
                </a:solidFill>
              </a:rPr>
              <a:t>OPC</a:t>
            </a:r>
          </a:p>
        </p:txBody>
      </p:sp>
      <p:sp>
        <p:nvSpPr>
          <p:cNvPr id="121862" name="TextBox 5"/>
          <p:cNvSpPr txBox="1">
            <a:spLocks noChangeArrowheads="1"/>
          </p:cNvSpPr>
          <p:nvPr/>
        </p:nvSpPr>
        <p:spPr bwMode="auto">
          <a:xfrm>
            <a:off x="466725" y="6172200"/>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a:solidFill>
                  <a:schemeClr val="bg1"/>
                </a:solidFill>
              </a:rPr>
              <a:t>CPC</a:t>
            </a:r>
          </a:p>
        </p:txBody>
      </p:sp>
      <p:sp>
        <p:nvSpPr>
          <p:cNvPr id="12186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608E4DC5-F211-4B4E-8E53-201B4F2FF8C7}" type="slidenum">
              <a:rPr lang="en-US" altLang="en-US" sz="2400" smtClean="0"/>
              <a:pPr eaLnBrk="1" hangingPunct="1"/>
              <a:t>52</a:t>
            </a:fld>
            <a:endParaRPr lang="en-US" altLang="en-US" sz="140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3"/>
          <p:cNvSpPr>
            <a:spLocks noGrp="1"/>
          </p:cNvSpPr>
          <p:nvPr>
            <p:ph type="title"/>
          </p:nvPr>
        </p:nvSpPr>
        <p:spPr>
          <a:xfrm>
            <a:off x="304800" y="304800"/>
            <a:ext cx="8301038" cy="1143000"/>
          </a:xfrm>
        </p:spPr>
        <p:txBody>
          <a:bodyPr/>
          <a:lstStyle/>
          <a:p>
            <a:r>
              <a:rPr lang="en-US" altLang="en-US" smtClean="0">
                <a:latin typeface="Tahoma" pitchFamily="34" charset="0"/>
                <a:cs typeface="Tahoma" pitchFamily="34" charset="0"/>
              </a:rPr>
              <a:t>We conducted sampling with local exhaust ventilation (LEV) on and off</a:t>
            </a:r>
          </a:p>
        </p:txBody>
      </p:sp>
      <p:sp>
        <p:nvSpPr>
          <p:cNvPr id="122883" name="Rectangle 6"/>
          <p:cNvSpPr>
            <a:spLocks noChangeArrowheads="1"/>
          </p:cNvSpPr>
          <p:nvPr/>
        </p:nvSpPr>
        <p:spPr bwMode="auto">
          <a:xfrm>
            <a:off x="4191000" y="56276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r" eaLnBrk="1" hangingPunct="1">
              <a:buClrTx/>
              <a:buFontTx/>
              <a:buNone/>
            </a:pPr>
            <a:r>
              <a:rPr lang="en-US" altLang="en-US" b="1"/>
              <a:t>Ermator S26 HEPA Dust Extractor</a:t>
            </a:r>
            <a:endParaRPr lang="en-US" altLang="en-US"/>
          </a:p>
        </p:txBody>
      </p:sp>
      <p:sp>
        <p:nvSpPr>
          <p:cNvPr id="122884" name="Rectangle 8"/>
          <p:cNvSpPr>
            <a:spLocks noChangeArrowheads="1"/>
          </p:cNvSpPr>
          <p:nvPr/>
        </p:nvSpPr>
        <p:spPr bwMode="auto">
          <a:xfrm>
            <a:off x="696913" y="36972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b="1"/>
              <a:t>RIDGID 15-Amp 7 in. Angle Grinder</a:t>
            </a:r>
            <a:endParaRPr lang="en-US" altLang="en-US"/>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t="22745" b="26274"/>
          <a:stretch>
            <a:fillRect/>
          </a:stretch>
        </p:blipFill>
        <p:spPr bwMode="auto">
          <a:xfrm>
            <a:off x="963613" y="1808163"/>
            <a:ext cx="38100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2"/>
          <p:cNvPicPr>
            <a:picLocks noChangeAspect="1"/>
          </p:cNvPicPr>
          <p:nvPr/>
        </p:nvPicPr>
        <p:blipFill>
          <a:blip r:embed="rId3">
            <a:extLst>
              <a:ext uri="{28A0092B-C50C-407E-A947-70E740481C1C}">
                <a14:useLocalDpi xmlns:a14="http://schemas.microsoft.com/office/drawing/2010/main" val="0"/>
              </a:ext>
            </a:extLst>
          </a:blip>
          <a:srcRect b="50504"/>
          <a:stretch>
            <a:fillRect/>
          </a:stretch>
        </p:blipFill>
        <p:spPr bwMode="auto">
          <a:xfrm>
            <a:off x="457200" y="5029200"/>
            <a:ext cx="24796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0775" y="1295400"/>
            <a:ext cx="2278063"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Rectangle 9"/>
          <p:cNvSpPr>
            <a:spLocks noChangeArrowheads="1"/>
          </p:cNvSpPr>
          <p:nvPr/>
        </p:nvSpPr>
        <p:spPr bwMode="auto">
          <a:xfrm>
            <a:off x="2611438" y="5486400"/>
            <a:ext cx="18843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buClrTx/>
              <a:buFontTx/>
              <a:buNone/>
            </a:pPr>
            <a:r>
              <a:rPr lang="en-US" altLang="en-US" b="1"/>
              <a:t>Cut Buddy</a:t>
            </a:r>
            <a:endParaRPr lang="en-US" altLang="en-US"/>
          </a:p>
        </p:txBody>
      </p:sp>
      <p:sp>
        <p:nvSpPr>
          <p:cNvPr id="12288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47869EE0-471E-4FEF-88B1-E68EFED1C0B2}" type="slidenum">
              <a:rPr lang="en-US" altLang="en-US" sz="2400" smtClean="0"/>
              <a:pPr eaLnBrk="1" hangingPunct="1"/>
              <a:t>53</a:t>
            </a:fld>
            <a:endParaRPr lang="en-US" altLang="en-US" sz="14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Title 1"/>
          <p:cNvSpPr>
            <a:spLocks noGrp="1"/>
          </p:cNvSpPr>
          <p:nvPr>
            <p:ph type="title"/>
          </p:nvPr>
        </p:nvSpPr>
        <p:spPr>
          <a:xfrm>
            <a:off x="333375" y="600075"/>
            <a:ext cx="8353425" cy="1143000"/>
          </a:xfrm>
        </p:spPr>
        <p:txBody>
          <a:bodyPr/>
          <a:lstStyle/>
          <a:p>
            <a:r>
              <a:rPr lang="en-US" altLang="en-US" sz="3600" smtClean="0">
                <a:latin typeface="Tahoma" pitchFamily="34" charset="0"/>
                <a:cs typeface="Tahoma" pitchFamily="34" charset="0"/>
              </a:rPr>
              <a:t>We next tested cutting this product in a chamber using a Bosch with 12” blade and Ermator S-26</a:t>
            </a:r>
          </a:p>
        </p:txBody>
      </p:sp>
      <p:pic>
        <p:nvPicPr>
          <p:cNvPr id="123907" name="Picture 2" descr="Begin with h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2449513"/>
            <a:ext cx="62865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E76229D9-FAE2-4790-97D4-B3DFBE366926}" type="slidenum">
              <a:rPr lang="en-US" altLang="en-US" sz="2400" smtClean="0"/>
              <a:pPr eaLnBrk="1" hangingPunct="1"/>
              <a:t>54</a:t>
            </a:fld>
            <a:endParaRPr lang="en-US" altLang="en-US" sz="14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smtClean="0">
                <a:latin typeface="Tahoma" pitchFamily="34" charset="0"/>
                <a:cs typeface="Tahoma" pitchFamily="34" charset="0"/>
              </a:rPr>
              <a:t>Cutting across bevels was challenging for the ventilation</a:t>
            </a:r>
          </a:p>
        </p:txBody>
      </p:sp>
      <p:pic>
        <p:nvPicPr>
          <p:cNvPr id="124931" name="Picture 2" descr="Cutting tiles w hood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1752600"/>
            <a:ext cx="652462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nut 3"/>
          <p:cNvSpPr/>
          <p:nvPr/>
        </p:nvSpPr>
        <p:spPr bwMode="auto">
          <a:xfrm>
            <a:off x="5454650" y="4351338"/>
            <a:ext cx="823913" cy="822325"/>
          </a:xfrm>
          <a:prstGeom prst="donut">
            <a:avLst/>
          </a:prstGeom>
          <a:noFill/>
          <a:ln w="9525" cap="flat" cmpd="sng" algn="ctr">
            <a:noFill/>
            <a:prstDash val="solid"/>
            <a:round/>
            <a:headEnd type="none" w="med" len="med"/>
            <a:tailEnd type="none" w="med" len="med"/>
          </a:ln>
          <a:effectLst/>
        </p:spPr>
        <p:txBody>
          <a:bodyPr/>
          <a:lstStyle/>
          <a:p>
            <a:pPr>
              <a:defRPr/>
            </a:pPr>
            <a:endParaRPr lang="en-US"/>
          </a:p>
        </p:txBody>
      </p:sp>
      <p:sp>
        <p:nvSpPr>
          <p:cNvPr id="5" name="Donut 4"/>
          <p:cNvSpPr/>
          <p:nvPr/>
        </p:nvSpPr>
        <p:spPr bwMode="auto">
          <a:xfrm>
            <a:off x="3962400" y="3276600"/>
            <a:ext cx="2819400" cy="2514600"/>
          </a:xfrm>
          <a:prstGeom prst="donut">
            <a:avLst>
              <a:gd name="adj" fmla="val 9594"/>
            </a:avLst>
          </a:prstGeom>
          <a:solidFill>
            <a:srgbClr val="FF0000">
              <a:alpha val="55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ndParaRPr>
          </a:p>
        </p:txBody>
      </p:sp>
      <p:sp>
        <p:nvSpPr>
          <p:cNvPr id="12493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EE0E4B03-1457-484B-A4B0-7AE25549F43C}" type="slidenum">
              <a:rPr lang="en-US" altLang="en-US" sz="2400" smtClean="0"/>
              <a:pPr eaLnBrk="1" hangingPunct="1"/>
              <a:t>55</a:t>
            </a:fld>
            <a:endParaRPr lang="en-US" altLang="en-US" sz="140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609600"/>
            <a:ext cx="8229600" cy="1143000"/>
          </a:xfrm>
        </p:spPr>
        <p:txBody>
          <a:bodyPr/>
          <a:lstStyle/>
          <a:p>
            <a:r>
              <a:rPr lang="en-US" altLang="en-US" dirty="0" smtClean="0">
                <a:latin typeface="Tahoma" pitchFamily="34" charset="0"/>
                <a:cs typeface="Tahoma" pitchFamily="34" charset="0"/>
              </a:rPr>
              <a:t>Dust levels without controls were extraordinarily high in the chamber</a:t>
            </a:r>
          </a:p>
        </p:txBody>
      </p:sp>
      <p:pic>
        <p:nvPicPr>
          <p:cNvPr id="125955" name="Picture 3" descr="Cross view w:o hoo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329375"/>
            <a:ext cx="5181600" cy="374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F23DE83A-5125-41A8-B54F-D4B7EA0D3186}" type="slidenum">
              <a:rPr lang="en-US" altLang="en-US" sz="2400" smtClean="0"/>
              <a:pPr eaLnBrk="1" hangingPunct="1"/>
              <a:t>56</a:t>
            </a:fld>
            <a:endParaRPr lang="en-US" altLang="en-US" sz="14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533400"/>
            <a:ext cx="8229600" cy="1143000"/>
          </a:xfrm>
        </p:spPr>
        <p:txBody>
          <a:bodyPr/>
          <a:lstStyle/>
          <a:p>
            <a:r>
              <a:rPr lang="en-US" altLang="en-US" smtClean="0">
                <a:latin typeface="Tahoma" pitchFamily="34" charset="0"/>
                <a:cs typeface="Tahoma" pitchFamily="34" charset="0"/>
              </a:rPr>
              <a:t>Use of ventilation in chamber was quite effective in reducing the dust</a:t>
            </a:r>
          </a:p>
        </p:txBody>
      </p:sp>
      <p:graphicFrame>
        <p:nvGraphicFramePr>
          <p:cNvPr id="3" name="Table 2"/>
          <p:cNvGraphicFramePr>
            <a:graphicFrameLocks noGrp="1"/>
          </p:cNvGraphicFramePr>
          <p:nvPr/>
        </p:nvGraphicFramePr>
        <p:xfrm>
          <a:off x="1219200" y="2438400"/>
          <a:ext cx="6629399" cy="3140075"/>
        </p:xfrm>
        <a:graphic>
          <a:graphicData uri="http://schemas.openxmlformats.org/drawingml/2006/table">
            <a:tbl>
              <a:tblPr firstRow="1" bandRow="1">
                <a:tableStyleId>{9DCAF9ED-07DC-4A11-8D7F-57B35C25682E}</a:tableStyleId>
              </a:tblPr>
              <a:tblGrid>
                <a:gridCol w="1657350"/>
                <a:gridCol w="1740217"/>
                <a:gridCol w="1574482"/>
                <a:gridCol w="1657350"/>
              </a:tblGrid>
              <a:tr h="640209">
                <a:tc>
                  <a:txBody>
                    <a:bodyPr/>
                    <a:lstStyle/>
                    <a:p>
                      <a:r>
                        <a:rPr lang="en-US" sz="1800" dirty="0" smtClean="0"/>
                        <a:t>Sample</a:t>
                      </a:r>
                      <a:endParaRPr lang="en-US" sz="1800" dirty="0"/>
                    </a:p>
                  </a:txBody>
                  <a:tcPr marT="45729" marB="45729"/>
                </a:tc>
                <a:tc>
                  <a:txBody>
                    <a:bodyPr/>
                    <a:lstStyle/>
                    <a:p>
                      <a:pPr algn="ctr"/>
                      <a:r>
                        <a:rPr lang="en-US" sz="1800" dirty="0" smtClean="0"/>
                        <a:t> LEV On </a:t>
                      </a:r>
                    </a:p>
                    <a:p>
                      <a:pPr algn="ctr"/>
                      <a:r>
                        <a:rPr lang="en-US" sz="1800" dirty="0" smtClean="0"/>
                        <a:t>(mg/m</a:t>
                      </a:r>
                      <a:r>
                        <a:rPr lang="en-US" sz="1800" baseline="30000" dirty="0" smtClean="0"/>
                        <a:t>3</a:t>
                      </a:r>
                      <a:r>
                        <a:rPr lang="en-US" sz="1800" baseline="0" dirty="0" smtClean="0"/>
                        <a:t>)</a:t>
                      </a:r>
                      <a:endParaRPr lang="en-US" sz="1800" baseline="30000" dirty="0"/>
                    </a:p>
                  </a:txBody>
                  <a:tcPr marT="45729" marB="45729"/>
                </a:tc>
                <a:tc>
                  <a:txBody>
                    <a:bodyPr/>
                    <a:lstStyle/>
                    <a:p>
                      <a:pPr algn="ctr"/>
                      <a:r>
                        <a:rPr lang="en-US" sz="1800" dirty="0" smtClean="0"/>
                        <a:t>LEV Off</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(mg/m</a:t>
                      </a:r>
                      <a:r>
                        <a:rPr lang="en-US" sz="1800" baseline="30000" dirty="0" smtClean="0"/>
                        <a:t>3</a:t>
                      </a:r>
                      <a:r>
                        <a:rPr lang="en-US" sz="1800" baseline="0" dirty="0" smtClean="0"/>
                        <a:t>)</a:t>
                      </a:r>
                      <a:endParaRPr lang="en-US" sz="1800" baseline="30000" dirty="0" smtClean="0"/>
                    </a:p>
                  </a:txBody>
                  <a:tcPr marT="45729" marB="45729"/>
                </a:tc>
                <a:tc>
                  <a:txBody>
                    <a:bodyPr/>
                    <a:lstStyle/>
                    <a:p>
                      <a:pPr algn="ctr"/>
                      <a:r>
                        <a:rPr lang="en-US" sz="1800" dirty="0" smtClean="0"/>
                        <a:t>%</a:t>
                      </a:r>
                      <a:r>
                        <a:rPr lang="en-US" sz="1800" baseline="0" dirty="0" smtClean="0"/>
                        <a:t> Reduction</a:t>
                      </a:r>
                      <a:endParaRPr lang="en-US" sz="1800" dirty="0"/>
                    </a:p>
                  </a:txBody>
                  <a:tcPr marT="45729" marB="45729"/>
                </a:tc>
              </a:tr>
              <a:tr h="701182">
                <a:tc>
                  <a:txBody>
                    <a:bodyPr/>
                    <a:lstStyle/>
                    <a:p>
                      <a:r>
                        <a:rPr lang="en-US" sz="2000" b="1" dirty="0" smtClean="0"/>
                        <a:t>Total</a:t>
                      </a:r>
                      <a:r>
                        <a:rPr lang="en-US" sz="2000" b="1" baseline="0" dirty="0" smtClean="0"/>
                        <a:t> dust (area)</a:t>
                      </a:r>
                      <a:endParaRPr lang="en-US" sz="2000" b="1" dirty="0"/>
                    </a:p>
                  </a:txBody>
                  <a:tcPr marT="45729" marB="45729"/>
                </a:tc>
                <a:tc>
                  <a:txBody>
                    <a:bodyPr/>
                    <a:lstStyle/>
                    <a:p>
                      <a:pPr algn="ctr"/>
                      <a:r>
                        <a:rPr lang="en-US" sz="2000" b="1" dirty="0" smtClean="0"/>
                        <a:t>19.79</a:t>
                      </a:r>
                      <a:r>
                        <a:rPr lang="en-US" sz="2000" b="1" baseline="0" dirty="0" smtClean="0"/>
                        <a:t> </a:t>
                      </a:r>
                      <a:r>
                        <a:rPr lang="en-US" sz="2000" b="1" dirty="0" smtClean="0"/>
                        <a:t>(n=15)</a:t>
                      </a:r>
                      <a:endParaRPr lang="en-US" sz="2000" b="1" dirty="0"/>
                    </a:p>
                  </a:txBody>
                  <a:tcPr marT="45729" marB="45729"/>
                </a:tc>
                <a:tc>
                  <a:txBody>
                    <a:bodyPr/>
                    <a:lstStyle/>
                    <a:p>
                      <a:pPr algn="ctr"/>
                      <a:r>
                        <a:rPr lang="en-US" sz="2000" b="1" dirty="0" smtClean="0"/>
                        <a:t>675 (n =12)</a:t>
                      </a:r>
                      <a:endParaRPr lang="en-US" sz="2000" b="1" dirty="0"/>
                    </a:p>
                  </a:txBody>
                  <a:tcPr marT="45729" marB="45729"/>
                </a:tc>
                <a:tc>
                  <a:txBody>
                    <a:bodyPr/>
                    <a:lstStyle/>
                    <a:p>
                      <a:pPr algn="ctr"/>
                      <a:r>
                        <a:rPr lang="en-US" sz="2000" b="1" dirty="0" smtClean="0"/>
                        <a:t>97.1%</a:t>
                      </a:r>
                      <a:endParaRPr lang="en-US" sz="2000" b="1" dirty="0"/>
                    </a:p>
                  </a:txBody>
                  <a:tcPr marT="45729" marB="45729"/>
                </a:tc>
              </a:tr>
              <a:tr h="396320">
                <a:tc>
                  <a:txBody>
                    <a:bodyPr/>
                    <a:lstStyle/>
                    <a:p>
                      <a:r>
                        <a:rPr lang="en-US" sz="2000" b="1" dirty="0" smtClean="0"/>
                        <a:t>TiO</a:t>
                      </a:r>
                      <a:r>
                        <a:rPr lang="en-US" sz="2000" b="1" baseline="-25000" dirty="0" smtClean="0"/>
                        <a:t>2</a:t>
                      </a:r>
                      <a:r>
                        <a:rPr lang="en-US" sz="2000" b="1" dirty="0" smtClean="0"/>
                        <a:t> (area)</a:t>
                      </a:r>
                      <a:endParaRPr lang="en-US" sz="2000" b="1" dirty="0"/>
                    </a:p>
                  </a:txBody>
                  <a:tcPr marT="45729" marB="45729"/>
                </a:tc>
                <a:tc>
                  <a:txBody>
                    <a:bodyPr/>
                    <a:lstStyle/>
                    <a:p>
                      <a:pPr algn="ctr"/>
                      <a:r>
                        <a:rPr lang="en-US" sz="2000" b="1" dirty="0" smtClean="0"/>
                        <a:t>0.11</a:t>
                      </a:r>
                      <a:r>
                        <a:rPr lang="en-US" sz="2000" b="1" baseline="0" dirty="0" smtClean="0"/>
                        <a:t> </a:t>
                      </a:r>
                      <a:r>
                        <a:rPr lang="en-US" sz="2000" b="1" dirty="0" smtClean="0"/>
                        <a:t>(n=15)</a:t>
                      </a:r>
                    </a:p>
                  </a:txBody>
                  <a:tcPr marT="45729" marB="45729"/>
                </a:tc>
                <a:tc>
                  <a:txBody>
                    <a:bodyPr/>
                    <a:lstStyle/>
                    <a:p>
                      <a:pPr algn="ctr"/>
                      <a:r>
                        <a:rPr lang="en-US" sz="2000" b="1" dirty="0" smtClean="0"/>
                        <a:t>1.97 (n=12)</a:t>
                      </a:r>
                      <a:endParaRPr lang="en-US" sz="2000" b="1" dirty="0"/>
                    </a:p>
                  </a:txBody>
                  <a:tcPr marT="45729" marB="45729"/>
                </a:tc>
                <a:tc>
                  <a:txBody>
                    <a:bodyPr/>
                    <a:lstStyle/>
                    <a:p>
                      <a:pPr algn="ctr"/>
                      <a:r>
                        <a:rPr lang="en-US" sz="2000" b="1" dirty="0" smtClean="0"/>
                        <a:t>94.2%</a:t>
                      </a:r>
                      <a:endParaRPr lang="en-US" sz="2000" b="1" dirty="0"/>
                    </a:p>
                  </a:txBody>
                  <a:tcPr marT="45729" marB="45729"/>
                </a:tc>
              </a:tr>
              <a:tr h="701182">
                <a:tc>
                  <a:txBody>
                    <a:bodyPr/>
                    <a:lstStyle/>
                    <a:p>
                      <a:r>
                        <a:rPr lang="en-US" sz="2000" b="1" dirty="0" err="1" smtClean="0"/>
                        <a:t>Resp</a:t>
                      </a:r>
                      <a:r>
                        <a:rPr lang="en-US" sz="2000" b="1" baseline="0" dirty="0" smtClean="0"/>
                        <a:t> dust (personal)</a:t>
                      </a:r>
                      <a:endParaRPr lang="en-US" sz="2000" b="1" dirty="0"/>
                    </a:p>
                  </a:txBody>
                  <a:tcPr marT="45729" marB="45729"/>
                </a:tc>
                <a:tc>
                  <a:txBody>
                    <a:bodyPr/>
                    <a:lstStyle/>
                    <a:p>
                      <a:pPr algn="ctr"/>
                      <a:r>
                        <a:rPr lang="en-US" sz="2000" b="1" dirty="0" smtClean="0"/>
                        <a:t>4.44 (n=8)</a:t>
                      </a:r>
                      <a:endParaRPr lang="en-US" sz="2000" b="1" dirty="0"/>
                    </a:p>
                  </a:txBody>
                  <a:tcPr marT="45729" marB="45729"/>
                </a:tc>
                <a:tc>
                  <a:txBody>
                    <a:bodyPr/>
                    <a:lstStyle/>
                    <a:p>
                      <a:pPr algn="ctr"/>
                      <a:r>
                        <a:rPr lang="en-US" sz="2000" b="1" dirty="0" smtClean="0"/>
                        <a:t>81.17 (n=6)</a:t>
                      </a:r>
                      <a:endParaRPr lang="en-US" sz="2000" b="1" dirty="0"/>
                    </a:p>
                  </a:txBody>
                  <a:tcPr marT="45729" marB="45729"/>
                </a:tc>
                <a:tc>
                  <a:txBody>
                    <a:bodyPr/>
                    <a:lstStyle/>
                    <a:p>
                      <a:pPr algn="ctr"/>
                      <a:r>
                        <a:rPr lang="en-US" sz="2000" b="1" dirty="0" smtClean="0"/>
                        <a:t>94.5%</a:t>
                      </a:r>
                      <a:endParaRPr lang="en-US" sz="2000" b="1" dirty="0"/>
                    </a:p>
                  </a:txBody>
                  <a:tcPr marT="45729" marB="45729"/>
                </a:tc>
              </a:tr>
              <a:tr h="701182">
                <a:tc>
                  <a:txBody>
                    <a:bodyPr/>
                    <a:lstStyle/>
                    <a:p>
                      <a:r>
                        <a:rPr lang="en-US" sz="2000" b="1" dirty="0" smtClean="0"/>
                        <a:t>TiO</a:t>
                      </a:r>
                      <a:r>
                        <a:rPr lang="en-US" sz="2000" b="1" baseline="-25000" dirty="0" smtClean="0"/>
                        <a:t>2</a:t>
                      </a:r>
                    </a:p>
                    <a:p>
                      <a:r>
                        <a:rPr lang="en-US" sz="2000" b="1" baseline="0" dirty="0" smtClean="0"/>
                        <a:t>(personal)</a:t>
                      </a:r>
                      <a:endParaRPr lang="en-US" sz="2000" b="1" dirty="0"/>
                    </a:p>
                  </a:txBody>
                  <a:tcPr marT="45729" marB="45729"/>
                </a:tc>
                <a:tc>
                  <a:txBody>
                    <a:bodyPr/>
                    <a:lstStyle/>
                    <a:p>
                      <a:pPr algn="ctr"/>
                      <a:r>
                        <a:rPr lang="en-US" sz="2000" b="1" dirty="0" smtClean="0"/>
                        <a:t>0.04 (n = 8)</a:t>
                      </a:r>
                      <a:endParaRPr lang="en-US" sz="2000" b="1" dirty="0"/>
                    </a:p>
                  </a:txBody>
                  <a:tcPr marT="45729" marB="45729"/>
                </a:tc>
                <a:tc>
                  <a:txBody>
                    <a:bodyPr/>
                    <a:lstStyle/>
                    <a:p>
                      <a:pPr algn="ctr"/>
                      <a:r>
                        <a:rPr lang="en-US" sz="2000" b="1" dirty="0" smtClean="0"/>
                        <a:t>0.34 (n=6)</a:t>
                      </a:r>
                      <a:endParaRPr lang="en-US" sz="2000" b="1" dirty="0"/>
                    </a:p>
                  </a:txBody>
                  <a:tcPr marT="45729" marB="45729"/>
                </a:tc>
                <a:tc>
                  <a:txBody>
                    <a:bodyPr/>
                    <a:lstStyle/>
                    <a:p>
                      <a:pPr algn="ctr"/>
                      <a:r>
                        <a:rPr lang="en-US" sz="2000" b="1" dirty="0" smtClean="0"/>
                        <a:t>88.4%</a:t>
                      </a:r>
                      <a:endParaRPr lang="en-US" sz="2000" b="1" dirty="0"/>
                    </a:p>
                  </a:txBody>
                  <a:tcPr marT="45729" marB="45729"/>
                </a:tc>
              </a:tr>
            </a:tbl>
          </a:graphicData>
        </a:graphic>
      </p:graphicFrame>
      <p:sp>
        <p:nvSpPr>
          <p:cNvPr id="12700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BB4463E6-F584-4245-A638-7DD2D396C9F6}" type="slidenum">
              <a:rPr lang="en-US" altLang="en-US" sz="2400" smtClean="0"/>
              <a:pPr eaLnBrk="1" hangingPunct="1"/>
              <a:t>57</a:t>
            </a:fld>
            <a:endParaRPr lang="en-US" altLang="en-US" sz="140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l="8772"/>
          <a:stretch>
            <a:fillRect/>
          </a:stretch>
        </p:blipFill>
        <p:spPr bwMode="auto">
          <a:xfrm>
            <a:off x="4800600" y="2895600"/>
            <a:ext cx="3735388"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3"/>
          <p:cNvSpPr>
            <a:spLocks noGrp="1"/>
          </p:cNvSpPr>
          <p:nvPr>
            <p:ph type="title"/>
          </p:nvPr>
        </p:nvSpPr>
        <p:spPr>
          <a:xfrm>
            <a:off x="304800" y="0"/>
            <a:ext cx="8839200" cy="1143000"/>
          </a:xfrm>
        </p:spPr>
        <p:txBody>
          <a:bodyPr/>
          <a:lstStyle/>
          <a:p>
            <a:r>
              <a:rPr lang="en-US" altLang="en-US" sz="3200" smtClean="0">
                <a:latin typeface="Tahoma" pitchFamily="34" charset="0"/>
                <a:cs typeface="Tahoma" pitchFamily="34" charset="0"/>
              </a:rPr>
              <a:t>Most results were encouraging</a:t>
            </a:r>
          </a:p>
        </p:txBody>
      </p:sp>
      <p:pic>
        <p:nvPicPr>
          <p:cNvPr id="128004" name="Picture 2"/>
          <p:cNvPicPr>
            <a:picLocks noChangeAspect="1" noChangeArrowheads="1"/>
          </p:cNvPicPr>
          <p:nvPr/>
        </p:nvPicPr>
        <p:blipFill>
          <a:blip r:embed="rId3">
            <a:extLst>
              <a:ext uri="{28A0092B-C50C-407E-A947-70E740481C1C}">
                <a14:useLocalDpi xmlns:a14="http://schemas.microsoft.com/office/drawing/2010/main" val="0"/>
              </a:ext>
            </a:extLst>
          </a:blip>
          <a:srcRect b="5280"/>
          <a:stretch>
            <a:fillRect/>
          </a:stretch>
        </p:blipFill>
        <p:spPr bwMode="auto">
          <a:xfrm>
            <a:off x="654050" y="2971800"/>
            <a:ext cx="35036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Content Placeholder 2"/>
          <p:cNvSpPr txBox="1">
            <a:spLocks/>
          </p:cNvSpPr>
          <p:nvPr/>
        </p:nvSpPr>
        <p:spPr bwMode="auto">
          <a:xfrm>
            <a:off x="457200" y="914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r>
              <a:rPr lang="en-US" altLang="en-US" sz="2800"/>
              <a:t>All measurements were below the new NIOSH REL for ultrafine TiO</a:t>
            </a:r>
            <a:r>
              <a:rPr lang="en-US" altLang="en-US" sz="2800" baseline="-25000"/>
              <a:t>2</a:t>
            </a:r>
            <a:r>
              <a:rPr lang="en-US" altLang="en-US" sz="2800"/>
              <a:t> of 0.3 mg/m</a:t>
            </a:r>
            <a:r>
              <a:rPr lang="en-US" altLang="en-US" sz="2800" baseline="30000"/>
              <a:t>3  </a:t>
            </a:r>
          </a:p>
          <a:p>
            <a:r>
              <a:rPr lang="en-US" altLang="en-US" sz="2800"/>
              <a:t>Ventilation reduced total dust by 52.8% based on NIOSH 0500 (n=5 LEV on, n=5 LEV off)</a:t>
            </a:r>
          </a:p>
        </p:txBody>
      </p:sp>
      <p:sp>
        <p:nvSpPr>
          <p:cNvPr id="128006"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11D824B-6A14-4AA3-8456-947DEB897C3B}" type="slidenum">
              <a:rPr lang="en-US" altLang="en-US" sz="2400" smtClean="0"/>
              <a:pPr eaLnBrk="1" hangingPunct="1"/>
              <a:t>58</a:t>
            </a:fld>
            <a:endParaRPr lang="en-US" altLang="en-US" sz="14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4"/>
          <p:cNvSpPr>
            <a:spLocks noGrp="1"/>
          </p:cNvSpPr>
          <p:nvPr>
            <p:ph type="ctrTitle"/>
          </p:nvPr>
        </p:nvSpPr>
        <p:spPr>
          <a:xfrm>
            <a:off x="381000" y="1143000"/>
            <a:ext cx="8077200" cy="1470025"/>
          </a:xfrm>
        </p:spPr>
        <p:txBody>
          <a:bodyPr/>
          <a:lstStyle/>
          <a:p>
            <a:r>
              <a:rPr lang="en-US" altLang="en-US" sz="4800" smtClean="0">
                <a:latin typeface="Tahoma" pitchFamily="34" charset="0"/>
                <a:cs typeface="Tahoma" pitchFamily="34" charset="0"/>
              </a:rPr>
              <a:t>Apply the hierarchy of controls to nanomaterials and explain what we know about controls</a:t>
            </a:r>
          </a:p>
        </p:txBody>
      </p:sp>
      <p:sp>
        <p:nvSpPr>
          <p:cNvPr id="3" name="Subtitle 2"/>
          <p:cNvSpPr>
            <a:spLocks noGrp="1"/>
          </p:cNvSpPr>
          <p:nvPr>
            <p:ph type="subTitle" idx="1"/>
          </p:nvPr>
        </p:nvSpPr>
        <p:spPr>
          <a:xfrm>
            <a:off x="1447800" y="3581400"/>
            <a:ext cx="6400800" cy="1752600"/>
          </a:xfrm>
          <a:ln>
            <a:miter lim="800000"/>
            <a:headEnd/>
            <a:tailEnd/>
          </a:ln>
          <a:extLst>
            <a:ext uri="{FAA26D3D-D897-4be2-8F04-BA451C77F1D7}"/>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4</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sp>
        <p:nvSpPr>
          <p:cNvPr id="12902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2D2D1E0-6B24-4A51-B881-4300E0539CD2}" type="slidenum">
              <a:rPr lang="en-US" altLang="en-US" sz="2400" smtClean="0"/>
              <a:pPr eaLnBrk="1" hangingPunct="1"/>
              <a:t>59</a:t>
            </a:fld>
            <a:endParaRPr lang="en-US" altLang="en-US" sz="1400" smtClean="0"/>
          </a:p>
        </p:txBody>
      </p:sp>
      <p:graphicFrame>
        <p:nvGraphicFramePr>
          <p:cNvPr id="6" name="Diagram 5"/>
          <p:cNvGraphicFramePr/>
          <p:nvPr>
            <p:extLst>
              <p:ext uri="{D42A27DB-BD31-4B8C-83A1-F6EECF244321}">
                <p14:modId xmlns:p14="http://schemas.microsoft.com/office/powerpoint/2010/main" val="224981722"/>
              </p:ext>
            </p:extLst>
          </p:nvPr>
        </p:nvGraphicFramePr>
        <p:xfrm>
          <a:off x="1640197" y="3225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8A3F7FD-82D6-4DAB-9B0E-5E19C3108F09}" type="slidenum">
              <a:rPr lang="en-US" altLang="en-US" sz="2400" smtClean="0">
                <a:solidFill>
                  <a:srgbClr val="000000"/>
                </a:solidFill>
                <a:ea typeface="MS PGothic" pitchFamily="34" charset="-128"/>
              </a:rPr>
              <a:pPr eaLnBrk="1" hangingPunct="1">
                <a:spcBef>
                  <a:spcPct val="0"/>
                </a:spcBef>
                <a:buFontTx/>
                <a:buNone/>
              </a:pPr>
              <a:t>6</a:t>
            </a:fld>
            <a:endParaRPr lang="en-US" altLang="en-US" sz="2400" smtClean="0">
              <a:solidFill>
                <a:srgbClr val="000000"/>
              </a:solidFill>
              <a:ea typeface="MS PGothic" pitchFamily="34" charset="-128"/>
            </a:endParaRPr>
          </a:p>
        </p:txBody>
      </p:sp>
      <p:sp>
        <p:nvSpPr>
          <p:cNvPr id="70659" name="Rectangle 2"/>
          <p:cNvSpPr>
            <a:spLocks noGrp="1" noChangeArrowheads="1"/>
          </p:cNvSpPr>
          <p:nvPr>
            <p:ph type="title"/>
          </p:nvPr>
        </p:nvSpPr>
        <p:spPr>
          <a:xfrm>
            <a:off x="457200" y="420687"/>
            <a:ext cx="8305800" cy="798513"/>
          </a:xfrm>
        </p:spPr>
        <p:txBody>
          <a:bodyPr/>
          <a:lstStyle/>
          <a:p>
            <a:pPr algn="l" eaLnBrk="1" hangingPunct="1"/>
            <a:r>
              <a:rPr lang="en-US" altLang="en-US" sz="3600" dirty="0" smtClean="0"/>
              <a:t>The definition of nanotechnology includes all three of these features</a:t>
            </a:r>
          </a:p>
        </p:txBody>
      </p:sp>
      <p:sp>
        <p:nvSpPr>
          <p:cNvPr id="6148" name="Rectangle 3"/>
          <p:cNvSpPr>
            <a:spLocks noChangeArrowheads="1"/>
          </p:cNvSpPr>
          <p:nvPr/>
        </p:nvSpPr>
        <p:spPr bwMode="auto">
          <a:xfrm>
            <a:off x="304800" y="1536700"/>
            <a:ext cx="8501062"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14350" indent="-514350">
              <a:spcBef>
                <a:spcPct val="20000"/>
              </a:spcBef>
              <a:buFont typeface="+mj-lt"/>
              <a:buAutoNum type="arabicPeriod"/>
              <a:defRPr/>
            </a:pPr>
            <a:r>
              <a:rPr lang="en-US" sz="2800" dirty="0" smtClean="0">
                <a:solidFill>
                  <a:srgbClr val="000000"/>
                </a:solidFill>
                <a:latin typeface="Arial" charset="0"/>
                <a:ea typeface="+mn-ea"/>
              </a:rPr>
              <a:t>Research </a:t>
            </a:r>
            <a:r>
              <a:rPr lang="en-US" sz="2800" dirty="0">
                <a:solidFill>
                  <a:srgbClr val="000000"/>
                </a:solidFill>
                <a:latin typeface="Arial" charset="0"/>
                <a:ea typeface="+mn-ea"/>
              </a:rPr>
              <a:t>and </a:t>
            </a:r>
            <a:r>
              <a:rPr lang="en-US" sz="2800" dirty="0" smtClean="0">
                <a:solidFill>
                  <a:srgbClr val="000000"/>
                </a:solidFill>
                <a:latin typeface="Arial" charset="0"/>
                <a:ea typeface="+mn-ea"/>
              </a:rPr>
              <a:t>technology development </a:t>
            </a:r>
            <a:r>
              <a:rPr lang="en-US" sz="2800" dirty="0">
                <a:solidFill>
                  <a:srgbClr val="000000"/>
                </a:solidFill>
                <a:latin typeface="Arial" charset="0"/>
                <a:ea typeface="+mn-ea"/>
              </a:rPr>
              <a:t>at the atomic, molecular, or macromolecular levels, in the length scale of approximately </a:t>
            </a:r>
            <a:r>
              <a:rPr lang="en-US" sz="2800" dirty="0">
                <a:solidFill>
                  <a:srgbClr val="FF0000"/>
                </a:solidFill>
                <a:latin typeface="Arial" charset="0"/>
                <a:ea typeface="+mn-ea"/>
              </a:rPr>
              <a:t>1-100 </a:t>
            </a:r>
            <a:r>
              <a:rPr lang="en-US" sz="2800" dirty="0" smtClean="0">
                <a:solidFill>
                  <a:srgbClr val="FF0000"/>
                </a:solidFill>
                <a:latin typeface="Arial" charset="0"/>
                <a:ea typeface="+mn-ea"/>
              </a:rPr>
              <a:t>nm</a:t>
            </a:r>
            <a:r>
              <a:rPr lang="en-US" sz="2800" dirty="0" smtClean="0">
                <a:solidFill>
                  <a:srgbClr val="000000"/>
                </a:solidFill>
                <a:latin typeface="Arial" charset="0"/>
                <a:ea typeface="+mn-ea"/>
              </a:rPr>
              <a:t>.</a:t>
            </a:r>
          </a:p>
          <a:p>
            <a:pPr marL="514350" indent="-514350">
              <a:spcBef>
                <a:spcPct val="20000"/>
              </a:spcBef>
              <a:buFont typeface="+mj-lt"/>
              <a:buAutoNum type="arabicPeriod"/>
              <a:defRPr/>
            </a:pPr>
            <a:r>
              <a:rPr lang="en-US" sz="2800" dirty="0" smtClean="0">
                <a:solidFill>
                  <a:srgbClr val="000000"/>
                </a:solidFill>
                <a:latin typeface="Arial" charset="0"/>
                <a:ea typeface="+mn-ea"/>
              </a:rPr>
              <a:t>Creating </a:t>
            </a:r>
            <a:r>
              <a:rPr lang="en-US" sz="2800" dirty="0">
                <a:solidFill>
                  <a:srgbClr val="000000"/>
                </a:solidFill>
                <a:latin typeface="Arial" charset="0"/>
                <a:ea typeface="+mn-ea"/>
              </a:rPr>
              <a:t>and using structures, devices, and systems that have </a:t>
            </a:r>
            <a:r>
              <a:rPr lang="en-US" sz="2800" dirty="0">
                <a:solidFill>
                  <a:srgbClr val="FF0000"/>
                </a:solidFill>
                <a:latin typeface="Arial" charset="0"/>
                <a:ea typeface="+mn-ea"/>
              </a:rPr>
              <a:t>novel properties and functions</a:t>
            </a:r>
            <a:r>
              <a:rPr lang="en-US" sz="2800" dirty="0">
                <a:solidFill>
                  <a:srgbClr val="000000"/>
                </a:solidFill>
                <a:latin typeface="Arial" charset="0"/>
                <a:ea typeface="+mn-ea"/>
              </a:rPr>
              <a:t> because of their small and/or intermediate size</a:t>
            </a:r>
            <a:r>
              <a:rPr lang="en-US" sz="2800" dirty="0" smtClean="0">
                <a:solidFill>
                  <a:srgbClr val="000000"/>
                </a:solidFill>
                <a:latin typeface="Arial" charset="0"/>
                <a:ea typeface="+mn-ea"/>
              </a:rPr>
              <a:t>.</a:t>
            </a:r>
          </a:p>
          <a:p>
            <a:pPr marL="514350" indent="-514350">
              <a:spcBef>
                <a:spcPct val="20000"/>
              </a:spcBef>
              <a:buFont typeface="+mj-lt"/>
              <a:buAutoNum type="arabicPeriod"/>
              <a:defRPr/>
            </a:pPr>
            <a:r>
              <a:rPr lang="en-US" sz="2800" dirty="0" smtClean="0">
                <a:solidFill>
                  <a:srgbClr val="000000"/>
                </a:solidFill>
                <a:latin typeface="Arial" charset="0"/>
                <a:ea typeface="+mn-ea"/>
              </a:rPr>
              <a:t> </a:t>
            </a:r>
            <a:r>
              <a:rPr lang="en-US" sz="2800" dirty="0" smtClean="0">
                <a:solidFill>
                  <a:srgbClr val="FF0000"/>
                </a:solidFill>
                <a:latin typeface="Arial" charset="0"/>
                <a:ea typeface="+mn-ea"/>
              </a:rPr>
              <a:t>Ability </a:t>
            </a:r>
            <a:r>
              <a:rPr lang="en-US" sz="2800" dirty="0">
                <a:solidFill>
                  <a:srgbClr val="FF0000"/>
                </a:solidFill>
                <a:latin typeface="Arial" charset="0"/>
                <a:ea typeface="+mn-ea"/>
              </a:rPr>
              <a:t>to control or manipulate</a:t>
            </a:r>
            <a:r>
              <a:rPr lang="en-US" sz="2800" dirty="0">
                <a:solidFill>
                  <a:srgbClr val="000000"/>
                </a:solidFill>
                <a:latin typeface="Arial" charset="0"/>
                <a:ea typeface="+mn-ea"/>
              </a:rPr>
              <a:t> </a:t>
            </a:r>
            <a:r>
              <a:rPr lang="en-US" sz="2800" dirty="0">
                <a:solidFill>
                  <a:srgbClr val="FF0000"/>
                </a:solidFill>
                <a:latin typeface="Arial" charset="0"/>
                <a:ea typeface="+mn-ea"/>
              </a:rPr>
              <a:t>on the atomic scale</a:t>
            </a:r>
            <a:r>
              <a:rPr lang="en-US" sz="2800" dirty="0">
                <a:solidFill>
                  <a:srgbClr val="000000"/>
                </a:solidFill>
                <a:latin typeface="Arial" charset="0"/>
                <a:ea typeface="+mn-ea"/>
              </a:rPr>
              <a:t>.</a:t>
            </a:r>
            <a:endParaRPr lang="en-US" sz="3600" dirty="0">
              <a:solidFill>
                <a:srgbClr val="333399"/>
              </a:solidFill>
              <a:latin typeface="Arial" charset="0"/>
              <a:ea typeface="+mn-ea"/>
            </a:endParaRPr>
          </a:p>
        </p:txBody>
      </p:sp>
      <p:pic>
        <p:nvPicPr>
          <p:cNvPr id="70661" name="Picture 4" descr="Picture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115050"/>
            <a:ext cx="1285875" cy="7429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Text Box 6"/>
          <p:cNvSpPr txBox="1">
            <a:spLocks noChangeArrowheads="1"/>
          </p:cNvSpPr>
          <p:nvPr/>
        </p:nvSpPr>
        <p:spPr bwMode="auto">
          <a:xfrm>
            <a:off x="6350000" y="6305550"/>
            <a:ext cx="2520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sz="2800" dirty="0">
                <a:solidFill>
                  <a:srgbClr val="333399"/>
                </a:solidFill>
                <a:ea typeface="+mn-ea"/>
              </a:rPr>
              <a:t>www.nano.gov</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52400"/>
            <a:ext cx="8229600" cy="1143000"/>
          </a:xfrm>
        </p:spPr>
        <p:txBody>
          <a:bodyPr>
            <a:normAutofit fontScale="90000"/>
          </a:bodyPr>
          <a:lstStyle/>
          <a:p>
            <a:pPr eaLnBrk="1" hangingPunct="1">
              <a:defRPr/>
            </a:pPr>
            <a:r>
              <a:rPr lang="en-US" dirty="0" smtClean="0">
                <a:latin typeface="+mj-lt"/>
              </a:rPr>
              <a:t>How many are not familiar with this?</a:t>
            </a:r>
          </a:p>
        </p:txBody>
      </p:sp>
      <p:graphicFrame>
        <p:nvGraphicFramePr>
          <p:cNvPr id="17" name="Diagram 16"/>
          <p:cNvGraphicFramePr/>
          <p:nvPr/>
        </p:nvGraphicFramePr>
        <p:xfrm>
          <a:off x="1510430" y="12954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0052" name="TextBox 1"/>
          <p:cNvSpPr txBox="1">
            <a:spLocks noChangeArrowheads="1"/>
          </p:cNvSpPr>
          <p:nvPr/>
        </p:nvSpPr>
        <p:spPr bwMode="auto">
          <a:xfrm>
            <a:off x="6115050" y="3816350"/>
            <a:ext cx="156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2000"/>
              <a:t>Engineering controls</a:t>
            </a:r>
          </a:p>
        </p:txBody>
      </p:sp>
      <p:sp>
        <p:nvSpPr>
          <p:cNvPr id="6" name="Right Brace 5"/>
          <p:cNvSpPr>
            <a:spLocks/>
          </p:cNvSpPr>
          <p:nvPr/>
        </p:nvSpPr>
        <p:spPr bwMode="auto">
          <a:xfrm>
            <a:off x="5610225" y="3198813"/>
            <a:ext cx="504825" cy="1881187"/>
          </a:xfrm>
          <a:prstGeom prst="rightBrace">
            <a:avLst>
              <a:gd name="adj1" fmla="val 31623"/>
              <a:gd name="adj2" fmla="val 47491"/>
            </a:avLst>
          </a:prstGeom>
          <a:solidFill>
            <a:srgbClr val="C00000"/>
          </a:solidFill>
          <a:ln w="25400">
            <a:solidFill>
              <a:srgbClr val="7575D1">
                <a:alpha val="90195"/>
              </a:srgbClr>
            </a:solidFill>
            <a:round/>
            <a:headEnd/>
            <a:tailEnd/>
          </a:ln>
          <a:effectLst>
            <a:outerShdw blurRad="40000" dist="20000" dir="5400000" rotWithShape="0">
              <a:srgbClr val="808080">
                <a:alpha val="37999"/>
              </a:srgbClr>
            </a:outerShdw>
          </a:effectLst>
        </p:spPr>
        <p:txBody>
          <a:bodyPr/>
          <a:lstStyle/>
          <a:p>
            <a:pPr>
              <a:defRPr/>
            </a:pPr>
            <a:endParaRPr lang="en-US">
              <a:latin typeface="+mn-lt"/>
              <a:ea typeface="+mn-ea"/>
            </a:endParaRPr>
          </a:p>
        </p:txBody>
      </p:sp>
      <p:sp>
        <p:nvSpPr>
          <p:cNvPr id="13005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C7F2ED8-C84A-49FB-A7BD-C7A6A3B6446D}" type="slidenum">
              <a:rPr lang="en-US" altLang="en-US" sz="2400" smtClean="0"/>
              <a:pPr eaLnBrk="1" hangingPunct="1"/>
              <a:t>60</a:t>
            </a:fld>
            <a:endParaRPr lang="en-US" altLang="en-US" sz="140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ctrTitle"/>
          </p:nvPr>
        </p:nvSpPr>
        <p:spPr>
          <a:xfrm>
            <a:off x="457200" y="1273175"/>
            <a:ext cx="8534400" cy="1470025"/>
          </a:xfrm>
        </p:spPr>
        <p:txBody>
          <a:bodyPr/>
          <a:lstStyle/>
          <a:p>
            <a:r>
              <a:rPr lang="en-US" altLang="en-US" sz="4400" dirty="0" smtClean="0">
                <a:latin typeface="Tahoma" pitchFamily="34" charset="0"/>
                <a:cs typeface="Tahoma" pitchFamily="34" charset="0"/>
              </a:rPr>
              <a:t>“The hierarchy predominated in governmental guidance [on </a:t>
            </a:r>
            <a:r>
              <a:rPr lang="en-US" altLang="en-US" sz="4400" dirty="0" err="1" smtClean="0">
                <a:latin typeface="Tahoma" pitchFamily="34" charset="0"/>
                <a:cs typeface="Tahoma" pitchFamily="34" charset="0"/>
              </a:rPr>
              <a:t>nano</a:t>
            </a:r>
            <a:r>
              <a:rPr lang="en-US" altLang="en-US" sz="4400" dirty="0" smtClean="0">
                <a:latin typeface="Tahoma" pitchFamily="34" charset="0"/>
                <a:cs typeface="Tahoma" pitchFamily="34" charset="0"/>
              </a:rPr>
              <a:t>] internationally.” </a:t>
            </a:r>
          </a:p>
        </p:txBody>
      </p:sp>
      <p:sp>
        <p:nvSpPr>
          <p:cNvPr id="2" name="Subtitle 1"/>
          <p:cNvSpPr>
            <a:spLocks noGrp="1"/>
          </p:cNvSpPr>
          <p:nvPr>
            <p:ph type="subTitle" idx="1"/>
          </p:nvPr>
        </p:nvSpPr>
        <p:spPr/>
        <p:txBody>
          <a:bodyPr/>
          <a:lstStyle/>
          <a:p>
            <a:r>
              <a:rPr lang="en-US" altLang="en-US" smtClean="0"/>
              <a:t>(Engman et al, JOEM, 9/13)</a:t>
            </a:r>
          </a:p>
        </p:txBody>
      </p:sp>
      <p:sp>
        <p:nvSpPr>
          <p:cNvPr id="131076"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F6D537F0-3129-43D8-B862-26416008940F}" type="slidenum">
              <a:rPr lang="en-US" altLang="en-US" sz="2400" smtClean="0"/>
              <a:pPr eaLnBrk="1" hangingPunct="1"/>
              <a:t>61</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ctrTitle"/>
          </p:nvPr>
        </p:nvSpPr>
        <p:spPr>
          <a:xfrm>
            <a:off x="965200" y="1308100"/>
            <a:ext cx="7772400" cy="1470025"/>
          </a:xfrm>
        </p:spPr>
        <p:txBody>
          <a:bodyPr/>
          <a:lstStyle/>
          <a:p>
            <a:r>
              <a:rPr lang="en-US" altLang="en-US" sz="4800" smtClean="0">
                <a:latin typeface="Tahoma" pitchFamily="34" charset="0"/>
                <a:cs typeface="Tahoma" pitchFamily="34" charset="0"/>
              </a:rPr>
              <a:t>Elimination</a:t>
            </a:r>
          </a:p>
        </p:txBody>
      </p:sp>
      <p:sp>
        <p:nvSpPr>
          <p:cNvPr id="132099" name="Subtitle 2"/>
          <p:cNvSpPr>
            <a:spLocks noGrp="1"/>
          </p:cNvSpPr>
          <p:nvPr>
            <p:ph type="subTitle" idx="1"/>
          </p:nvPr>
        </p:nvSpPr>
        <p:spPr>
          <a:xfrm>
            <a:off x="990600" y="2635250"/>
            <a:ext cx="5578475" cy="1752600"/>
          </a:xfrm>
        </p:spPr>
        <p:txBody>
          <a:bodyPr/>
          <a:lstStyle/>
          <a:p>
            <a:pPr algn="l"/>
            <a:r>
              <a:rPr lang="en-US" altLang="en-US" smtClean="0"/>
              <a:t>Why is this the least practical control approach?</a:t>
            </a:r>
          </a:p>
        </p:txBody>
      </p:sp>
      <p:graphicFrame>
        <p:nvGraphicFramePr>
          <p:cNvPr id="7" name="Diagram 6"/>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2101" name="Picture 5"/>
          <p:cNvPicPr>
            <a:picLocks noChangeAspect="1"/>
          </p:cNvPicPr>
          <p:nvPr/>
        </p:nvPicPr>
        <p:blipFill>
          <a:blip r:embed="rId8">
            <a:extLst>
              <a:ext uri="{28A0092B-C50C-407E-A947-70E740481C1C}">
                <a14:useLocalDpi xmlns:a14="http://schemas.microsoft.com/office/drawing/2010/main" val="0"/>
              </a:ext>
            </a:extLst>
          </a:blip>
          <a:srcRect t="16704" b="7785"/>
          <a:stretch>
            <a:fillRect/>
          </a:stretch>
        </p:blipFill>
        <p:spPr bwMode="auto">
          <a:xfrm>
            <a:off x="3657600" y="4846638"/>
            <a:ext cx="216376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Box 7"/>
          <p:cNvSpPr txBox="1">
            <a:spLocks noChangeArrowheads="1"/>
          </p:cNvSpPr>
          <p:nvPr/>
        </p:nvSpPr>
        <p:spPr bwMode="auto">
          <a:xfrm>
            <a:off x="1765300" y="6135688"/>
            <a:ext cx="6173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1800"/>
              <a:t>Fullerine nanogears, photo courtesy NASA and Wikimedia</a:t>
            </a:r>
          </a:p>
        </p:txBody>
      </p:sp>
      <p:sp>
        <p:nvSpPr>
          <p:cNvPr id="13210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BFBEAE9-F1C9-46F3-80B6-1516465FF9B9}" type="slidenum">
              <a:rPr lang="en-US" altLang="en-US" sz="2400" smtClean="0"/>
              <a:pPr eaLnBrk="1" hangingPunct="1"/>
              <a:t>62</a:t>
            </a:fld>
            <a:endParaRPr lang="en-US" altLang="en-US" sz="140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ctrTitle"/>
          </p:nvPr>
        </p:nvSpPr>
        <p:spPr>
          <a:xfrm>
            <a:off x="685800" y="2130425"/>
            <a:ext cx="7772400" cy="1470025"/>
          </a:xfrm>
        </p:spPr>
        <p:txBody>
          <a:bodyPr/>
          <a:lstStyle/>
          <a:p>
            <a:r>
              <a:rPr lang="en-US" altLang="en-US" sz="4800" smtClean="0">
                <a:latin typeface="Tahoma" pitchFamily="34" charset="0"/>
                <a:cs typeface="Tahoma" pitchFamily="34" charset="0"/>
              </a:rPr>
              <a:t>Substitution</a:t>
            </a:r>
          </a:p>
        </p:txBody>
      </p:sp>
      <p:sp>
        <p:nvSpPr>
          <p:cNvPr id="133123" name="Subtitle 2"/>
          <p:cNvSpPr>
            <a:spLocks noGrp="1"/>
          </p:cNvSpPr>
          <p:nvPr>
            <p:ph type="subTitle" idx="1"/>
          </p:nvPr>
        </p:nvSpPr>
        <p:spPr>
          <a:xfrm>
            <a:off x="889000" y="3440113"/>
            <a:ext cx="5437188" cy="1752600"/>
          </a:xfrm>
        </p:spPr>
        <p:txBody>
          <a:bodyPr/>
          <a:lstStyle/>
          <a:p>
            <a:pPr algn="l"/>
            <a:r>
              <a:rPr lang="en-US" altLang="en-US" smtClean="0"/>
              <a:t>What are possible difficulties with substitution?</a:t>
            </a:r>
          </a:p>
        </p:txBody>
      </p:sp>
      <p:graphicFrame>
        <p:nvGraphicFramePr>
          <p:cNvPr id="4" name="Diagram 3"/>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2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8D2B295F-9366-4BB3-B093-571E287E2534}" type="slidenum">
              <a:rPr lang="en-US" altLang="en-US" sz="2400" smtClean="0"/>
              <a:pPr eaLnBrk="1" hangingPunct="1"/>
              <a:t>63</a:t>
            </a:fld>
            <a:endParaRPr lang="en-US" altLang="en-US" sz="140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3"/>
          <p:cNvSpPr>
            <a:spLocks noGrp="1"/>
          </p:cNvSpPr>
          <p:nvPr>
            <p:ph type="ctrTitle"/>
          </p:nvPr>
        </p:nvSpPr>
        <p:spPr>
          <a:xfrm>
            <a:off x="685800" y="53975"/>
            <a:ext cx="7772400" cy="1470025"/>
          </a:xfrm>
        </p:spPr>
        <p:txBody>
          <a:bodyPr/>
          <a:lstStyle/>
          <a:p>
            <a:r>
              <a:rPr lang="en-US" altLang="en-US" smtClean="0">
                <a:latin typeface="Tahoma" pitchFamily="34" charset="0"/>
                <a:cs typeface="Tahoma" pitchFamily="34" charset="0"/>
              </a:rPr>
              <a:t>Substitution isn’t as easy as it sounds</a:t>
            </a:r>
          </a:p>
        </p:txBody>
      </p:sp>
      <p:sp>
        <p:nvSpPr>
          <p:cNvPr id="134147" name="Subtitle 6"/>
          <p:cNvSpPr>
            <a:spLocks noGrp="1"/>
          </p:cNvSpPr>
          <p:nvPr>
            <p:ph type="subTitle" idx="1"/>
          </p:nvPr>
        </p:nvSpPr>
        <p:spPr>
          <a:xfrm>
            <a:off x="609600" y="5105400"/>
            <a:ext cx="8305800" cy="1752600"/>
          </a:xfrm>
        </p:spPr>
        <p:txBody>
          <a:bodyPr/>
          <a:lstStyle/>
          <a:p>
            <a:pPr algn="l"/>
            <a:r>
              <a:rPr lang="en-US" altLang="en-US" sz="2400" smtClean="0"/>
              <a:t>Each of the solvents above was replaced by another chemical that later proved harmful</a:t>
            </a:r>
          </a:p>
          <a:p>
            <a:pPr algn="l"/>
            <a:endParaRPr lang="en-US" altLang="en-US" sz="2400" smtClean="0"/>
          </a:p>
        </p:txBody>
      </p:sp>
      <p:sp>
        <p:nvSpPr>
          <p:cNvPr id="134148" name="TextBox 1"/>
          <p:cNvSpPr txBox="1">
            <a:spLocks noChangeArrowheads="1"/>
          </p:cNvSpPr>
          <p:nvPr/>
        </p:nvSpPr>
        <p:spPr bwMode="auto">
          <a:xfrm>
            <a:off x="609600" y="6324600"/>
            <a:ext cx="7891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en-US" sz="2000">
                <a:solidFill>
                  <a:srgbClr val="C00000"/>
                </a:solidFill>
              </a:rPr>
              <a:t>Courtesy Michael Wilson, UC Berkeley</a:t>
            </a:r>
          </a:p>
        </p:txBody>
      </p:sp>
      <p:pic>
        <p:nvPicPr>
          <p:cNvPr id="1341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7789863"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77D9AC7F-CC5A-4CB9-9309-E440F1E70A9C}" type="slidenum">
              <a:rPr lang="en-US" altLang="en-US" sz="2400" smtClean="0"/>
              <a:pPr eaLnBrk="1" hangingPunct="1"/>
              <a:t>64</a:t>
            </a:fld>
            <a:endParaRPr lang="en-US" altLang="en-US" sz="1400" smtClean="0"/>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ctrTitle"/>
          </p:nvPr>
        </p:nvSpPr>
        <p:spPr>
          <a:xfrm>
            <a:off x="685800" y="1066800"/>
            <a:ext cx="7772400" cy="1470025"/>
          </a:xfrm>
        </p:spPr>
        <p:txBody>
          <a:bodyPr/>
          <a:lstStyle/>
          <a:p>
            <a:r>
              <a:rPr lang="en-US" altLang="en-US" smtClean="0">
                <a:latin typeface="Tahoma" pitchFamily="34" charset="0"/>
                <a:cs typeface="Tahoma" pitchFamily="34" charset="0"/>
              </a:rPr>
              <a:t>Nanotechnology Gasoline combines 60% gasoline with 40% drinking water plus </a:t>
            </a:r>
            <a:r>
              <a:rPr lang="en-US" altLang="en-US" i="1" smtClean="0">
                <a:solidFill>
                  <a:srgbClr val="800000"/>
                </a:solidFill>
                <a:latin typeface="Tahoma" pitchFamily="34" charset="0"/>
                <a:cs typeface="Tahoma" pitchFamily="34" charset="0"/>
              </a:rPr>
              <a:t>proprietary</a:t>
            </a:r>
            <a:r>
              <a:rPr lang="en-US" altLang="en-US" smtClean="0">
                <a:solidFill>
                  <a:srgbClr val="800000"/>
                </a:solidFill>
                <a:latin typeface="Tahoma" pitchFamily="34" charset="0"/>
                <a:cs typeface="Tahoma" pitchFamily="34" charset="0"/>
              </a:rPr>
              <a:t> </a:t>
            </a:r>
            <a:r>
              <a:rPr lang="en-US" altLang="en-US" smtClean="0">
                <a:latin typeface="Tahoma" pitchFamily="34" charset="0"/>
                <a:cs typeface="Tahoma" pitchFamily="34" charset="0"/>
              </a:rPr>
              <a:t>nanotechnology</a:t>
            </a:r>
          </a:p>
        </p:txBody>
      </p:sp>
      <p:sp>
        <p:nvSpPr>
          <p:cNvPr id="6" name="Subtitle 5"/>
          <p:cNvSpPr>
            <a:spLocks noGrp="1"/>
          </p:cNvSpPr>
          <p:nvPr>
            <p:ph type="subTitle" idx="1"/>
          </p:nvPr>
        </p:nvSpPr>
        <p:spPr>
          <a:xfrm>
            <a:off x="2743200" y="4953000"/>
            <a:ext cx="6705600" cy="1752600"/>
          </a:xfrm>
        </p:spPr>
        <p:txBody>
          <a:bodyPr/>
          <a:lstStyle/>
          <a:p>
            <a:pPr algn="l">
              <a:defRPr/>
            </a:pPr>
            <a:r>
              <a:rPr lang="en-US" dirty="0" smtClean="0">
                <a:solidFill>
                  <a:schemeClr val="bg2">
                    <a:lumMod val="50000"/>
                  </a:schemeClr>
                </a:solidFill>
                <a:ea typeface="ＭＳ Ｐゴシック" charset="-128"/>
              </a:rPr>
              <a:t>How does this work as a substitute for MTBE, tetra-ethyl lead or benzene?</a:t>
            </a:r>
          </a:p>
          <a:p>
            <a:pPr algn="l">
              <a:defRPr/>
            </a:pPr>
            <a:r>
              <a:rPr lang="en-US" sz="1800" dirty="0" smtClean="0">
                <a:solidFill>
                  <a:schemeClr val="bg2">
                    <a:lumMod val="50000"/>
                  </a:schemeClr>
                </a:solidFill>
                <a:ea typeface="ＭＳ Ｐゴシック" charset="-128"/>
              </a:rPr>
              <a:t>Nano Labs Corp. </a:t>
            </a:r>
            <a:endParaRPr lang="en-US" sz="1800" dirty="0">
              <a:solidFill>
                <a:schemeClr val="bg2">
                  <a:lumMod val="50000"/>
                </a:schemeClr>
              </a:solidFill>
              <a:ea typeface="ＭＳ Ｐゴシック" charset="-128"/>
            </a:endParaRPr>
          </a:p>
        </p:txBody>
      </p:sp>
      <p:pic>
        <p:nvPicPr>
          <p:cNvPr id="1351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82296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1CAF07EB-89B2-45EA-853E-C13878A49DA6}" type="slidenum">
              <a:rPr lang="en-US" altLang="en-US" sz="2400" smtClean="0"/>
              <a:pPr eaLnBrk="1" hangingPunct="1"/>
              <a:t>65</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ctrTitle"/>
          </p:nvPr>
        </p:nvSpPr>
        <p:spPr>
          <a:xfrm>
            <a:off x="685800" y="2130425"/>
            <a:ext cx="7772400" cy="1470025"/>
          </a:xfrm>
        </p:spPr>
        <p:txBody>
          <a:bodyPr/>
          <a:lstStyle/>
          <a:p>
            <a:r>
              <a:rPr lang="en-US" altLang="en-US" smtClean="0">
                <a:latin typeface="Tahoma" pitchFamily="34" charset="0"/>
                <a:cs typeface="Tahoma" pitchFamily="34" charset="0"/>
              </a:rPr>
              <a:t>Modification</a:t>
            </a:r>
          </a:p>
        </p:txBody>
      </p:sp>
      <p:sp>
        <p:nvSpPr>
          <p:cNvPr id="136195" name="Subtitle 2"/>
          <p:cNvSpPr>
            <a:spLocks noGrp="1"/>
          </p:cNvSpPr>
          <p:nvPr>
            <p:ph type="subTitle" idx="1"/>
          </p:nvPr>
        </p:nvSpPr>
        <p:spPr>
          <a:xfrm>
            <a:off x="830263" y="3886200"/>
            <a:ext cx="5095875" cy="1752600"/>
          </a:xfrm>
        </p:spPr>
        <p:txBody>
          <a:bodyPr/>
          <a:lstStyle/>
          <a:p>
            <a:pPr algn="l"/>
            <a:r>
              <a:rPr lang="en-US" altLang="en-US" smtClean="0"/>
              <a:t>What modification could we make to reduce toxicity of nanoparticles?</a:t>
            </a:r>
          </a:p>
        </p:txBody>
      </p:sp>
      <p:graphicFrame>
        <p:nvGraphicFramePr>
          <p:cNvPr id="4" name="Diagram 3"/>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6197"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1CFFD3ED-FF30-44C1-B72A-670E8612BFC8}" type="slidenum">
              <a:rPr lang="en-US" altLang="en-US" sz="2400" smtClean="0"/>
              <a:pPr eaLnBrk="1" hangingPunct="1"/>
              <a:t>66</a:t>
            </a:fld>
            <a:endParaRPr lang="en-US" altLang="en-US" sz="140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28600" y="228600"/>
            <a:ext cx="9144000" cy="862013"/>
          </a:xfrm>
        </p:spPr>
        <p:txBody>
          <a:bodyPr/>
          <a:lstStyle/>
          <a:p>
            <a:r>
              <a:rPr lang="en-US" altLang="en-US" sz="3600" smtClean="0">
                <a:latin typeface="Tahoma" pitchFamily="34" charset="0"/>
                <a:cs typeface="Tahoma" pitchFamily="34" charset="0"/>
              </a:rPr>
              <a:t>Effect of Surface Modifications</a:t>
            </a:r>
            <a:r>
              <a:rPr lang="en-US" altLang="en-US" sz="2400" smtClean="0">
                <a:latin typeface="Tahoma" pitchFamily="34" charset="0"/>
                <a:cs typeface="Tahoma" pitchFamily="34" charset="0"/>
              </a:rPr>
              <a:t/>
            </a:r>
            <a:br>
              <a:rPr lang="en-US" altLang="en-US" sz="2400" smtClean="0">
                <a:latin typeface="Tahoma" pitchFamily="34" charset="0"/>
                <a:cs typeface="Tahoma" pitchFamily="34" charset="0"/>
              </a:rPr>
            </a:br>
            <a:r>
              <a:rPr lang="en-US" altLang="en-US" sz="2400" smtClean="0">
                <a:latin typeface="Tahoma" pitchFamily="34" charset="0"/>
                <a:cs typeface="Tahoma" pitchFamily="34" charset="0"/>
              </a:rPr>
              <a:t>Courtesy Sally Tinkle, NIEHS</a:t>
            </a:r>
          </a:p>
        </p:txBody>
      </p:sp>
      <p:pic>
        <p:nvPicPr>
          <p:cNvPr id="649227" name="Picture 11"/>
          <p:cNvPicPr>
            <a:picLocks noChangeAspect="1" noChangeArrowheads="1"/>
          </p:cNvPicPr>
          <p:nvPr/>
        </p:nvPicPr>
        <p:blipFill>
          <a:blip r:embed="rId3"/>
          <a:srcRect l="18518"/>
          <a:stretch>
            <a:fillRect/>
          </a:stretch>
        </p:blipFill>
        <p:spPr bwMode="auto">
          <a:xfrm>
            <a:off x="1143000" y="2070100"/>
            <a:ext cx="3340100"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49228" name="Picture 12"/>
          <p:cNvPicPr>
            <a:picLocks noChangeAspect="1" noChangeArrowheads="1"/>
          </p:cNvPicPr>
          <p:nvPr/>
        </p:nvPicPr>
        <p:blipFill>
          <a:blip r:embed="rId4"/>
          <a:srcRect/>
          <a:stretch>
            <a:fillRect/>
          </a:stretch>
        </p:blipFill>
        <p:spPr bwMode="auto">
          <a:xfrm>
            <a:off x="4343400" y="1905000"/>
            <a:ext cx="3852863" cy="337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9229" name="Text Box 13"/>
          <p:cNvSpPr txBox="1">
            <a:spLocks noChangeArrowheads="1"/>
          </p:cNvSpPr>
          <p:nvPr/>
        </p:nvSpPr>
        <p:spPr bwMode="auto">
          <a:xfrm>
            <a:off x="1981200" y="1447800"/>
            <a:ext cx="18954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defRPr/>
            </a:pPr>
            <a:r>
              <a:rPr lang="en-US" altLang="en-US" smtClean="0">
                <a:solidFill>
                  <a:srgbClr val="FF0000"/>
                </a:solidFill>
                <a:effectLst>
                  <a:outerShdw blurRad="38100" dist="38100" dir="2700000" algn="tl">
                    <a:srgbClr val="C0C0C0"/>
                  </a:outerShdw>
                </a:effectLst>
              </a:rPr>
              <a:t>Fullerene</a:t>
            </a:r>
          </a:p>
        </p:txBody>
      </p:sp>
      <p:sp>
        <p:nvSpPr>
          <p:cNvPr id="649230" name="Text Box 14"/>
          <p:cNvSpPr txBox="1">
            <a:spLocks noChangeArrowheads="1"/>
          </p:cNvSpPr>
          <p:nvPr/>
        </p:nvSpPr>
        <p:spPr bwMode="auto">
          <a:xfrm>
            <a:off x="4572000" y="1524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defRPr/>
            </a:pPr>
            <a:r>
              <a:rPr lang="en-US" altLang="en-US" sz="2400" smtClean="0">
                <a:solidFill>
                  <a:srgbClr val="FF0000"/>
                </a:solidFill>
                <a:effectLst>
                  <a:outerShdw blurRad="38100" dist="38100" dir="2700000" algn="tl">
                    <a:srgbClr val="C0C0C0"/>
                  </a:outerShdw>
                </a:effectLst>
              </a:rPr>
              <a:t>Derivatized Fullerene</a:t>
            </a:r>
          </a:p>
        </p:txBody>
      </p:sp>
      <p:grpSp>
        <p:nvGrpSpPr>
          <p:cNvPr id="649239" name="Group 23"/>
          <p:cNvGrpSpPr>
            <a:grpSpLocks/>
          </p:cNvGrpSpPr>
          <p:nvPr/>
        </p:nvGrpSpPr>
        <p:grpSpPr bwMode="auto">
          <a:xfrm>
            <a:off x="1905000" y="4114800"/>
            <a:ext cx="5041900" cy="2003425"/>
            <a:chOff x="1344" y="2736"/>
            <a:chExt cx="2936" cy="1118"/>
          </a:xfrm>
        </p:grpSpPr>
        <p:pic>
          <p:nvPicPr>
            <p:cNvPr id="649233" name="Picture 17"/>
            <p:cNvPicPr>
              <a:picLocks noChangeAspect="1" noChangeArrowheads="1"/>
            </p:cNvPicPr>
            <p:nvPr/>
          </p:nvPicPr>
          <p:blipFill>
            <a:blip r:embed="rId5"/>
            <a:srcRect r="12372" b="2301"/>
            <a:stretch>
              <a:fillRect/>
            </a:stretch>
          </p:blipFill>
          <p:spPr bwMode="auto">
            <a:xfrm>
              <a:off x="3600" y="2736"/>
              <a:ext cx="680" cy="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9235" name="Picture 19"/>
            <p:cNvPicPr>
              <a:picLocks noChangeAspect="1" noChangeArrowheads="1"/>
            </p:cNvPicPr>
            <p:nvPr/>
          </p:nvPicPr>
          <p:blipFill>
            <a:blip r:embed="rId6"/>
            <a:srcRect l="7230" t="8234"/>
            <a:stretch>
              <a:fillRect/>
            </a:stretch>
          </p:blipFill>
          <p:spPr bwMode="auto">
            <a:xfrm>
              <a:off x="1344" y="2784"/>
              <a:ext cx="737" cy="107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649236" name="Text Box 20"/>
          <p:cNvSpPr txBox="1">
            <a:spLocks noChangeArrowheads="1"/>
          </p:cNvSpPr>
          <p:nvPr/>
        </p:nvSpPr>
        <p:spPr bwMode="auto">
          <a:xfrm>
            <a:off x="3581400" y="4724400"/>
            <a:ext cx="838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defRPr/>
            </a:pPr>
            <a:r>
              <a:rPr lang="en-US" dirty="0">
                <a:latin typeface="Arial" charset="0"/>
              </a:rPr>
              <a:t>C</a:t>
            </a:r>
            <a:r>
              <a:rPr lang="en-US" baseline="-25000" dirty="0">
                <a:latin typeface="Arial" charset="0"/>
              </a:rPr>
              <a:t>60</a:t>
            </a:r>
          </a:p>
        </p:txBody>
      </p:sp>
      <p:sp>
        <p:nvSpPr>
          <p:cNvPr id="649237" name="Text Box 21"/>
          <p:cNvSpPr txBox="1">
            <a:spLocks noChangeArrowheads="1"/>
          </p:cNvSpPr>
          <p:nvPr/>
        </p:nvSpPr>
        <p:spPr bwMode="auto">
          <a:xfrm>
            <a:off x="7010400" y="4724400"/>
            <a:ext cx="1752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defRPr/>
            </a:pPr>
            <a:r>
              <a:rPr lang="en-US" sz="2400" dirty="0">
                <a:latin typeface="Arial" charset="0"/>
              </a:rPr>
              <a:t>C</a:t>
            </a:r>
            <a:r>
              <a:rPr lang="en-US" sz="2400" baseline="-25000" dirty="0">
                <a:latin typeface="Arial" charset="0"/>
              </a:rPr>
              <a:t>60</a:t>
            </a:r>
            <a:r>
              <a:rPr lang="en-US" sz="2400" dirty="0">
                <a:latin typeface="Arial" charset="0"/>
              </a:rPr>
              <a:t>(OH)</a:t>
            </a:r>
            <a:r>
              <a:rPr lang="en-US" sz="2400" baseline="-25000" dirty="0">
                <a:latin typeface="Arial" charset="0"/>
              </a:rPr>
              <a:t>24</a:t>
            </a:r>
          </a:p>
        </p:txBody>
      </p:sp>
      <p:sp>
        <p:nvSpPr>
          <p:cNvPr id="649238" name="Text Box 22"/>
          <p:cNvSpPr txBox="1">
            <a:spLocks noChangeArrowheads="1"/>
          </p:cNvSpPr>
          <p:nvPr/>
        </p:nvSpPr>
        <p:spPr bwMode="auto">
          <a:xfrm>
            <a:off x="2473325" y="6248400"/>
            <a:ext cx="407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rPr>
              <a:t>Sayes et al., NanoLet, 2004</a:t>
            </a:r>
          </a:p>
        </p:txBody>
      </p:sp>
      <p:sp>
        <p:nvSpPr>
          <p:cNvPr id="137227"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177B11B-1493-4A3E-9C44-6FD08ED4EC68}" type="slidenum">
              <a:rPr lang="en-US" altLang="en-US" sz="2400" smtClean="0"/>
              <a:pPr eaLnBrk="1" hangingPunct="1"/>
              <a:t>67</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9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ctrTitle"/>
          </p:nvPr>
        </p:nvSpPr>
        <p:spPr>
          <a:xfrm>
            <a:off x="685800" y="2130425"/>
            <a:ext cx="7772400" cy="1470025"/>
          </a:xfrm>
        </p:spPr>
        <p:txBody>
          <a:bodyPr/>
          <a:lstStyle/>
          <a:p>
            <a:r>
              <a:rPr lang="en-US" altLang="en-US" smtClean="0">
                <a:latin typeface="Tahoma" pitchFamily="34" charset="0"/>
                <a:cs typeface="Tahoma" pitchFamily="34" charset="0"/>
              </a:rPr>
              <a:t>Engineering Controls: Containment</a:t>
            </a:r>
          </a:p>
        </p:txBody>
      </p:sp>
      <p:sp>
        <p:nvSpPr>
          <p:cNvPr id="138243" name="Subtitle 2"/>
          <p:cNvSpPr>
            <a:spLocks noGrp="1"/>
          </p:cNvSpPr>
          <p:nvPr>
            <p:ph type="subTitle" idx="1"/>
          </p:nvPr>
        </p:nvSpPr>
        <p:spPr>
          <a:xfrm>
            <a:off x="925513" y="3886200"/>
            <a:ext cx="4341812" cy="1752600"/>
          </a:xfrm>
        </p:spPr>
        <p:txBody>
          <a:bodyPr/>
          <a:lstStyle/>
          <a:p>
            <a:pPr algn="l"/>
            <a:r>
              <a:rPr lang="en-US" altLang="en-US" smtClean="0"/>
              <a:t>What are some examples of containment for nanoparticles?</a:t>
            </a:r>
          </a:p>
        </p:txBody>
      </p:sp>
      <p:graphicFrame>
        <p:nvGraphicFramePr>
          <p:cNvPr id="4" name="Diagram 3"/>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27D652E1-7D75-4834-B15C-6D37AFBC5B85}" type="slidenum">
              <a:rPr lang="en-US" altLang="en-US" sz="2400" smtClean="0"/>
              <a:pPr eaLnBrk="1" hangingPunct="1"/>
              <a:t>68</a:t>
            </a:fld>
            <a:endParaRPr lang="en-US" altLang="en-US" sz="14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04800" y="457200"/>
            <a:ext cx="8610600" cy="1116013"/>
          </a:xfrm>
        </p:spPr>
        <p:txBody>
          <a:bodyPr>
            <a:normAutofit fontScale="90000"/>
          </a:bodyPr>
          <a:lstStyle/>
          <a:p>
            <a:pPr eaLnBrk="1" hangingPunct="1">
              <a:defRPr/>
            </a:pPr>
            <a:r>
              <a:rPr lang="en-US" dirty="0" err="1" smtClean="0"/>
              <a:t>Nanocomp</a:t>
            </a:r>
            <a:r>
              <a:rPr lang="en-US" dirty="0" smtClean="0"/>
              <a:t> produces CNTs in these enclosed furnaces</a:t>
            </a:r>
            <a:endParaRPr lang="en-US" dirty="0" smtClean="0">
              <a:solidFill>
                <a:schemeClr val="tx1"/>
              </a:solidFill>
            </a:endParaRPr>
          </a:p>
        </p:txBody>
      </p:sp>
      <p:pic>
        <p:nvPicPr>
          <p:cNvPr id="139267" name="Picture 4" descr="Furnace-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1200"/>
            <a:ext cx="5345113"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5"/>
          <p:cNvSpPr txBox="1">
            <a:spLocks noChangeArrowheads="1"/>
          </p:cNvSpPr>
          <p:nvPr/>
        </p:nvSpPr>
        <p:spPr bwMode="auto">
          <a:xfrm>
            <a:off x="1600200" y="6248400"/>
            <a:ext cx="617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1400"/>
              <a:t>Photo courtesy NIOSH and Nanocomp Technologies, Inc. </a:t>
            </a:r>
          </a:p>
        </p:txBody>
      </p:sp>
      <p:sp>
        <p:nvSpPr>
          <p:cNvPr id="13926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0CBA5303-F9CF-4ED3-8C7C-DD2AD5924693}" type="slidenum">
              <a:rPr lang="en-US" altLang="en-US" sz="2400" smtClean="0"/>
              <a:pPr eaLnBrk="1" hangingPunct="1"/>
              <a:t>69</a:t>
            </a:fld>
            <a:endParaRPr lang="en-US" altLang="en-US" sz="1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739925F5-F749-43F6-8C61-A5E898BC7787}" type="slidenum">
              <a:rPr lang="en-US" altLang="en-US" sz="2400" smtClean="0"/>
              <a:pPr eaLnBrk="1" hangingPunct="1"/>
              <a:t>7</a:t>
            </a:fld>
            <a:endParaRPr lang="en-US" altLang="en-US" sz="2400" smtClean="0"/>
          </a:p>
        </p:txBody>
      </p:sp>
      <p:sp>
        <p:nvSpPr>
          <p:cNvPr id="71683" name="Rectangle 2"/>
          <p:cNvSpPr>
            <a:spLocks noGrp="1" noChangeArrowheads="1"/>
          </p:cNvSpPr>
          <p:nvPr>
            <p:ph type="title"/>
          </p:nvPr>
        </p:nvSpPr>
        <p:spPr>
          <a:xfrm>
            <a:off x="304800" y="609600"/>
            <a:ext cx="8686800" cy="695325"/>
          </a:xfrm>
        </p:spPr>
        <p:txBody>
          <a:bodyPr/>
          <a:lstStyle/>
          <a:p>
            <a:pPr algn="l" eaLnBrk="1" hangingPunct="1"/>
            <a:r>
              <a:rPr lang="en-US" altLang="en-US" sz="4000" dirty="0" smtClean="0"/>
              <a:t>The National Institute for Occupational Safety and Health is:</a:t>
            </a:r>
          </a:p>
        </p:txBody>
      </p:sp>
      <p:sp>
        <p:nvSpPr>
          <p:cNvPr id="71684" name="Rectangle 3"/>
          <p:cNvSpPr>
            <a:spLocks noGrp="1" noChangeArrowheads="1"/>
          </p:cNvSpPr>
          <p:nvPr>
            <p:ph type="body" idx="1"/>
          </p:nvPr>
        </p:nvSpPr>
        <p:spPr>
          <a:xfrm>
            <a:off x="22103" y="1321778"/>
            <a:ext cx="8958263" cy="4799013"/>
          </a:xfrm>
        </p:spPr>
        <p:txBody>
          <a:bodyPr/>
          <a:lstStyle/>
          <a:p>
            <a:pPr lvl="1" eaLnBrk="1" hangingPunct="1">
              <a:lnSpc>
                <a:spcPct val="90000"/>
              </a:lnSpc>
              <a:buFontTx/>
              <a:buNone/>
            </a:pPr>
            <a:endParaRPr lang="en-US" altLang="en-US" sz="3600" dirty="0" smtClean="0"/>
          </a:p>
          <a:p>
            <a:pPr marL="468313" lvl="1" indent="-11113" eaLnBrk="1" hangingPunct="1">
              <a:lnSpc>
                <a:spcPct val="90000"/>
              </a:lnSpc>
              <a:buFontTx/>
              <a:buNone/>
            </a:pPr>
            <a:r>
              <a:rPr lang="en-US" altLang="en-US" sz="3600" dirty="0" smtClean="0"/>
              <a:t>the U.S. Federal agency</a:t>
            </a:r>
            <a:r>
              <a:rPr lang="en-US" altLang="en-US" sz="3600" dirty="0" smtClean="0">
                <a:solidFill>
                  <a:srgbClr val="FFFF00"/>
                </a:solidFill>
              </a:rPr>
              <a:t> </a:t>
            </a:r>
            <a:r>
              <a:rPr lang="en-US" altLang="en-US" sz="3600" i="1" dirty="0" smtClean="0">
                <a:solidFill>
                  <a:srgbClr val="CC0066"/>
                </a:solidFill>
              </a:rPr>
              <a:t>responsible</a:t>
            </a:r>
            <a:r>
              <a:rPr lang="en-US" altLang="en-US" sz="3600" dirty="0" smtClean="0"/>
              <a:t> for </a:t>
            </a:r>
          </a:p>
          <a:p>
            <a:pPr marL="468313" lvl="1" indent="-11113" eaLnBrk="1" hangingPunct="1">
              <a:lnSpc>
                <a:spcPct val="90000"/>
              </a:lnSpc>
              <a:buFontTx/>
              <a:buNone/>
            </a:pPr>
            <a:r>
              <a:rPr lang="en-US" altLang="en-US" sz="3600" i="1" dirty="0" smtClean="0">
                <a:solidFill>
                  <a:srgbClr val="CC0066"/>
                </a:solidFill>
              </a:rPr>
              <a:t>conducting research</a:t>
            </a:r>
            <a:r>
              <a:rPr lang="en-US" altLang="en-US" sz="3600" dirty="0" smtClean="0"/>
              <a:t> and </a:t>
            </a:r>
            <a:r>
              <a:rPr lang="en-US" altLang="en-US" sz="3600" i="1" dirty="0" smtClean="0">
                <a:solidFill>
                  <a:srgbClr val="CC0066"/>
                </a:solidFill>
              </a:rPr>
              <a:t>making recommendations</a:t>
            </a:r>
            <a:r>
              <a:rPr lang="en-US" altLang="en-US" sz="3600" dirty="0" smtClean="0">
                <a:solidFill>
                  <a:srgbClr val="FFFF00"/>
                </a:solidFill>
              </a:rPr>
              <a:t> </a:t>
            </a:r>
            <a:r>
              <a:rPr lang="en-US" altLang="en-US" sz="3600" dirty="0">
                <a:solidFill>
                  <a:srgbClr val="FFFF00"/>
                </a:solidFill>
              </a:rPr>
              <a:t> </a:t>
            </a:r>
            <a:r>
              <a:rPr lang="en-US" altLang="en-US" sz="3600" dirty="0" smtClean="0"/>
              <a:t>for the </a:t>
            </a:r>
            <a:r>
              <a:rPr lang="en-US" altLang="en-US" sz="3600" b="1" dirty="0" smtClean="0">
                <a:solidFill>
                  <a:schemeClr val="accent2"/>
                </a:solidFill>
              </a:rPr>
              <a:t>prevention of work-related illness, injury, disability, and death</a:t>
            </a:r>
            <a:r>
              <a:rPr lang="en-US" altLang="en-US" sz="3600" b="1" dirty="0" smtClean="0"/>
              <a:t>.</a:t>
            </a:r>
            <a:endParaRPr lang="en-US" altLang="en-US" sz="3600" dirty="0" smtClean="0"/>
          </a:p>
          <a:p>
            <a:pPr eaLnBrk="1" hangingPunct="1">
              <a:lnSpc>
                <a:spcPct val="90000"/>
              </a:lnSpc>
              <a:buFontTx/>
              <a:buNone/>
            </a:pPr>
            <a:endParaRPr lang="en-US" altLang="en-US" sz="3600" dirty="0" smtClean="0"/>
          </a:p>
        </p:txBody>
      </p:sp>
      <p:sp>
        <p:nvSpPr>
          <p:cNvPr id="71685" name="Text Box 4"/>
          <p:cNvSpPr txBox="1">
            <a:spLocks noChangeArrowheads="1"/>
          </p:cNvSpPr>
          <p:nvPr/>
        </p:nvSpPr>
        <p:spPr bwMode="auto">
          <a:xfrm>
            <a:off x="0" y="6400800"/>
            <a:ext cx="279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2400">
                <a:solidFill>
                  <a:schemeClr val="accent2"/>
                </a:solidFill>
              </a:rPr>
              <a:t>www.cdc.gov/niosh</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52475" y="274638"/>
            <a:ext cx="8275638" cy="1143000"/>
          </a:xfrm>
        </p:spPr>
        <p:txBody>
          <a:bodyPr>
            <a:normAutofit fontScale="90000"/>
          </a:bodyPr>
          <a:lstStyle/>
          <a:p>
            <a:pPr eaLnBrk="1" hangingPunct="1">
              <a:defRPr/>
            </a:pPr>
            <a:r>
              <a:rPr lang="en-US" dirty="0" smtClean="0">
                <a:solidFill>
                  <a:schemeClr val="bg2">
                    <a:lumMod val="75000"/>
                  </a:schemeClr>
                </a:solidFill>
              </a:rPr>
              <a:t>Broader view of manufacturing containment</a:t>
            </a:r>
          </a:p>
        </p:txBody>
      </p:sp>
      <p:pic>
        <p:nvPicPr>
          <p:cNvPr id="86019" name="Picture 3" descr="manufacturing-facility"/>
          <p:cNvPicPr>
            <a:picLocks noGrp="1" noChangeAspect="1" noChangeArrowheads="1"/>
          </p:cNvPicPr>
          <p:nvPr>
            <p:ph idx="1"/>
          </p:nvPr>
        </p:nvPicPr>
        <p:blipFill>
          <a:blip r:embed="rId3" cstate="print"/>
          <a:srcRect/>
          <a:stretch>
            <a:fillRect/>
          </a:stretch>
        </p:blipFill>
        <p:spPr>
          <a:xfrm>
            <a:off x="1371600" y="1600200"/>
            <a:ext cx="6324600" cy="4341128"/>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0292" name="Text Box 4"/>
          <p:cNvSpPr txBox="1">
            <a:spLocks noChangeArrowheads="1"/>
          </p:cNvSpPr>
          <p:nvPr/>
        </p:nvSpPr>
        <p:spPr bwMode="auto">
          <a:xfrm>
            <a:off x="1524000" y="6096000"/>
            <a:ext cx="579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en-US" sz="1400"/>
              <a:t>Photo courtesy NIOSH and Nanocomp Technologies, Inc. </a:t>
            </a:r>
          </a:p>
        </p:txBody>
      </p:sp>
      <p:sp>
        <p:nvSpPr>
          <p:cNvPr id="140293" name="Left Arrow 5"/>
          <p:cNvSpPr>
            <a:spLocks noChangeArrowheads="1"/>
          </p:cNvSpPr>
          <p:nvPr/>
        </p:nvSpPr>
        <p:spPr bwMode="auto">
          <a:xfrm>
            <a:off x="5638800" y="2438400"/>
            <a:ext cx="990600" cy="381000"/>
          </a:xfrm>
          <a:prstGeom prst="leftArrow">
            <a:avLst>
              <a:gd name="adj1" fmla="val 50000"/>
              <a:gd name="adj2" fmla="val 50002"/>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Char char="•"/>
            </a:pPr>
            <a:endParaRPr lang="en-US" altLang="en-US"/>
          </a:p>
        </p:txBody>
      </p:sp>
      <p:sp>
        <p:nvSpPr>
          <p:cNvPr id="14029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353BADD1-A623-477A-AE22-E9D58D74413F}" type="slidenum">
              <a:rPr lang="en-US" altLang="en-US" sz="2400" smtClean="0"/>
              <a:pPr eaLnBrk="1" hangingPunct="1"/>
              <a:t>70</a:t>
            </a:fld>
            <a:endParaRPr lang="en-US" altLang="en-US" sz="140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p:cNvSpPr>
            <a:spLocks noGrp="1"/>
          </p:cNvSpPr>
          <p:nvPr>
            <p:ph type="ctrTitle"/>
          </p:nvPr>
        </p:nvSpPr>
        <p:spPr>
          <a:xfrm>
            <a:off x="0" y="152400"/>
            <a:ext cx="9144000" cy="1470025"/>
          </a:xfrm>
        </p:spPr>
        <p:txBody>
          <a:bodyPr/>
          <a:lstStyle/>
          <a:p>
            <a:r>
              <a:rPr lang="en-US" altLang="en-US" sz="3600" dirty="0" err="1" smtClean="0">
                <a:latin typeface="Tahoma" pitchFamily="34" charset="0"/>
                <a:cs typeface="Tahoma" pitchFamily="34" charset="0"/>
              </a:rPr>
              <a:t>Gloveboxes</a:t>
            </a:r>
            <a:r>
              <a:rPr lang="en-US" altLang="en-US" sz="3600" dirty="0" smtClean="0">
                <a:latin typeface="Tahoma" pitchFamily="34" charset="0"/>
                <a:cs typeface="Tahoma" pitchFamily="34" charset="0"/>
              </a:rPr>
              <a:t> are a type of containment </a:t>
            </a:r>
            <a:br>
              <a:rPr lang="en-US" altLang="en-US" sz="3600" dirty="0" smtClean="0">
                <a:latin typeface="Tahoma" pitchFamily="34" charset="0"/>
                <a:cs typeface="Tahoma" pitchFamily="34" charset="0"/>
              </a:rPr>
            </a:br>
            <a:r>
              <a:rPr lang="en-US" altLang="en-US" sz="3600" dirty="0" smtClean="0">
                <a:latin typeface="Tahoma" pitchFamily="34" charset="0"/>
                <a:cs typeface="Tahoma" pitchFamily="34" charset="0"/>
              </a:rPr>
              <a:t>being used for handling nanoparticles</a:t>
            </a:r>
          </a:p>
        </p:txBody>
      </p:sp>
      <p:sp>
        <p:nvSpPr>
          <p:cNvPr id="141315" name="Subtitle 9"/>
          <p:cNvSpPr>
            <a:spLocks noGrp="1"/>
          </p:cNvSpPr>
          <p:nvPr>
            <p:ph type="subTitle" idx="1"/>
          </p:nvPr>
        </p:nvSpPr>
        <p:spPr>
          <a:xfrm>
            <a:off x="1143000" y="5638800"/>
            <a:ext cx="6400800" cy="1752600"/>
          </a:xfrm>
        </p:spPr>
        <p:txBody>
          <a:bodyPr/>
          <a:lstStyle/>
          <a:p>
            <a:r>
              <a:rPr lang="en-US" altLang="en-US" sz="2800" smtClean="0"/>
              <a:t>Nanomaterial testing.  Photo courtesy EPI Services, Inc.</a:t>
            </a:r>
          </a:p>
          <a:p>
            <a:endParaRPr lang="en-US" altLang="en-US" sz="2800" smtClean="0"/>
          </a:p>
        </p:txBody>
      </p:sp>
      <p:pic>
        <p:nvPicPr>
          <p:cNvPr id="141316" name="Picture 3" descr="Nano Handsaw_064.jpg"/>
          <p:cNvPicPr>
            <a:picLocks noChangeAspect="1"/>
          </p:cNvPicPr>
          <p:nvPr/>
        </p:nvPicPr>
        <p:blipFill>
          <a:blip r:embed="rId3">
            <a:extLst>
              <a:ext uri="{28A0092B-C50C-407E-A947-70E740481C1C}">
                <a14:useLocalDpi xmlns:a14="http://schemas.microsoft.com/office/drawing/2010/main" val="0"/>
              </a:ext>
            </a:extLst>
          </a:blip>
          <a:srcRect b="12144"/>
          <a:stretch>
            <a:fillRect/>
          </a:stretch>
        </p:blipFill>
        <p:spPr bwMode="auto">
          <a:xfrm>
            <a:off x="1600200" y="1752600"/>
            <a:ext cx="5967413"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317" name="Group 7"/>
          <p:cNvGrpSpPr>
            <a:grpSpLocks/>
          </p:cNvGrpSpPr>
          <p:nvPr/>
        </p:nvGrpSpPr>
        <p:grpSpPr bwMode="auto">
          <a:xfrm>
            <a:off x="7318375" y="4873625"/>
            <a:ext cx="1441450" cy="1244600"/>
            <a:chOff x="7317619" y="4872974"/>
            <a:chExt cx="1442527" cy="1245112"/>
          </a:xfrm>
        </p:grpSpPr>
        <p:sp>
          <p:nvSpPr>
            <p:cNvPr id="6" name="Left Arrow 5"/>
            <p:cNvSpPr>
              <a:spLocks noChangeArrowheads="1"/>
            </p:cNvSpPr>
            <p:nvPr/>
          </p:nvSpPr>
          <p:spPr bwMode="auto">
            <a:xfrm rot="3181973">
              <a:off x="7215261" y="4975332"/>
              <a:ext cx="670201" cy="465486"/>
            </a:xfrm>
            <a:prstGeom prst="leftArrow">
              <a:avLst>
                <a:gd name="adj1" fmla="val 50000"/>
                <a:gd name="adj2" fmla="val 50002"/>
              </a:avLst>
            </a:prstGeom>
            <a:solidFill>
              <a:srgbClr val="C00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41320" name="TextBox 6"/>
            <p:cNvSpPr txBox="1">
              <a:spLocks noChangeArrowheads="1"/>
            </p:cNvSpPr>
            <p:nvPr/>
          </p:nvSpPr>
          <p:spPr bwMode="auto">
            <a:xfrm>
              <a:off x="7772400" y="5410200"/>
              <a:ext cx="987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4000" b="1">
                  <a:solidFill>
                    <a:srgbClr val="C00000"/>
                  </a:solidFill>
                </a:rPr>
                <a:t>?</a:t>
              </a:r>
            </a:p>
          </p:txBody>
        </p:sp>
      </p:grpSp>
      <p:sp>
        <p:nvSpPr>
          <p:cNvPr id="14131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AD27EB0-3ACE-464F-9004-C75F28BD145F}" type="slidenum">
              <a:rPr lang="en-US" altLang="en-US" sz="2400" smtClean="0"/>
              <a:pPr eaLnBrk="1" hangingPunct="1"/>
              <a:t>71</a:t>
            </a:fld>
            <a:endParaRPr lang="en-US" altLang="en-US" sz="14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ctrTitle"/>
          </p:nvPr>
        </p:nvSpPr>
        <p:spPr>
          <a:xfrm>
            <a:off x="685800" y="2130425"/>
            <a:ext cx="7772400" cy="1470025"/>
          </a:xfrm>
        </p:spPr>
        <p:txBody>
          <a:bodyPr/>
          <a:lstStyle/>
          <a:p>
            <a:r>
              <a:rPr lang="en-US" altLang="en-US" smtClean="0">
                <a:latin typeface="Tahoma" pitchFamily="34" charset="0"/>
                <a:cs typeface="Tahoma" pitchFamily="34" charset="0"/>
              </a:rPr>
              <a:t>Engineering Controls: </a:t>
            </a:r>
            <a:br>
              <a:rPr lang="en-US" altLang="en-US" smtClean="0">
                <a:latin typeface="Tahoma" pitchFamily="34" charset="0"/>
                <a:cs typeface="Tahoma" pitchFamily="34" charset="0"/>
              </a:rPr>
            </a:br>
            <a:r>
              <a:rPr lang="en-US" altLang="en-US" smtClean="0">
                <a:latin typeface="Tahoma" pitchFamily="34" charset="0"/>
                <a:cs typeface="Tahoma" pitchFamily="34" charset="0"/>
              </a:rPr>
              <a:t>Ventilation</a:t>
            </a:r>
          </a:p>
        </p:txBody>
      </p:sp>
      <p:sp>
        <p:nvSpPr>
          <p:cNvPr id="142339" name="Subtitle 2"/>
          <p:cNvSpPr>
            <a:spLocks noGrp="1"/>
          </p:cNvSpPr>
          <p:nvPr>
            <p:ph type="subTitle" idx="1"/>
          </p:nvPr>
        </p:nvSpPr>
        <p:spPr>
          <a:xfrm>
            <a:off x="960438" y="3686175"/>
            <a:ext cx="5354637" cy="1752600"/>
          </a:xfrm>
        </p:spPr>
        <p:txBody>
          <a:bodyPr/>
          <a:lstStyle/>
          <a:p>
            <a:pPr algn="l"/>
            <a:endParaRPr lang="en-US" altLang="en-US" smtClean="0"/>
          </a:p>
        </p:txBody>
      </p:sp>
      <p:graphicFrame>
        <p:nvGraphicFramePr>
          <p:cNvPr id="5" name="Diagram 4"/>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234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F9DAF843-DB80-4E16-8F4D-F7200ADD4BFD}" type="slidenum">
              <a:rPr lang="en-US" altLang="en-US" sz="2400" smtClean="0"/>
              <a:pPr eaLnBrk="1" hangingPunct="1"/>
              <a:t>72</a:t>
            </a:fld>
            <a:endParaRPr lang="en-US" altLang="en-US" sz="14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381000" y="457200"/>
            <a:ext cx="8382000" cy="1143000"/>
          </a:xfrm>
        </p:spPr>
        <p:txBody>
          <a:bodyPr/>
          <a:lstStyle/>
          <a:p>
            <a:r>
              <a:rPr lang="en-US" altLang="en-US" dirty="0" smtClean="0">
                <a:latin typeface="Tahoma" pitchFamily="34" charset="0"/>
                <a:cs typeface="Tahoma" pitchFamily="34" charset="0"/>
              </a:rPr>
              <a:t>CPWR has demonstrated that LEVs work on construction</a:t>
            </a:r>
          </a:p>
        </p:txBody>
      </p:sp>
      <p:pic>
        <p:nvPicPr>
          <p:cNvPr id="143363" name="Picture 2"/>
          <p:cNvPicPr>
            <a:picLocks noChangeAspect="1"/>
          </p:cNvPicPr>
          <p:nvPr/>
        </p:nvPicPr>
        <p:blipFill>
          <a:blip r:embed="rId2">
            <a:extLst>
              <a:ext uri="{28A0092B-C50C-407E-A947-70E740481C1C}">
                <a14:useLocalDpi xmlns:a14="http://schemas.microsoft.com/office/drawing/2010/main" val="0"/>
              </a:ext>
            </a:extLst>
          </a:blip>
          <a:srcRect b="5763"/>
          <a:stretch>
            <a:fillRect/>
          </a:stretch>
        </p:blipFill>
        <p:spPr bwMode="auto">
          <a:xfrm>
            <a:off x="4800600" y="2133600"/>
            <a:ext cx="3894138"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3"/>
          <p:cNvPicPr>
            <a:picLocks noChangeAspect="1"/>
          </p:cNvPicPr>
          <p:nvPr/>
        </p:nvPicPr>
        <p:blipFill>
          <a:blip r:embed="rId3">
            <a:extLst>
              <a:ext uri="{28A0092B-C50C-407E-A947-70E740481C1C}">
                <a14:useLocalDpi xmlns:a14="http://schemas.microsoft.com/office/drawing/2010/main" val="0"/>
              </a:ext>
            </a:extLst>
          </a:blip>
          <a:srcRect r="25772" b="4762"/>
          <a:stretch>
            <a:fillRect/>
          </a:stretch>
        </p:blipFill>
        <p:spPr bwMode="auto">
          <a:xfrm>
            <a:off x="1066800" y="2133600"/>
            <a:ext cx="3573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3DF41D64-BEDA-44F6-BDC6-0310BE3284F7}" type="slidenum">
              <a:rPr lang="en-US" altLang="en-US" sz="2400" smtClean="0"/>
              <a:pPr eaLnBrk="1" hangingPunct="1"/>
              <a:t>73</a:t>
            </a:fld>
            <a:endParaRPr lang="en-US" altLang="en-US" sz="14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smtClean="0">
                <a:latin typeface="Tahoma" pitchFamily="34" charset="0"/>
                <a:cs typeface="Tahoma" pitchFamily="34" charset="0"/>
              </a:rPr>
              <a:t>Wet methods will also work</a:t>
            </a:r>
          </a:p>
        </p:txBody>
      </p:sp>
      <p:pic>
        <p:nvPicPr>
          <p:cNvPr id="144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4625"/>
            <a:ext cx="6858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E4C3E21-1929-4B8D-A3F2-8AB922A4BB2A}" type="slidenum">
              <a:rPr lang="en-US" altLang="en-US" sz="2400" smtClean="0"/>
              <a:pPr eaLnBrk="1" hangingPunct="1"/>
              <a:t>74</a:t>
            </a:fld>
            <a:endParaRPr lang="en-US" altLang="en-US" sz="140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ctrTitle"/>
          </p:nvPr>
        </p:nvSpPr>
        <p:spPr>
          <a:xfrm>
            <a:off x="914400" y="76200"/>
            <a:ext cx="7772400" cy="1470025"/>
          </a:xfrm>
        </p:spPr>
        <p:txBody>
          <a:bodyPr/>
          <a:lstStyle/>
          <a:p>
            <a:r>
              <a:rPr lang="en-US" altLang="en-US" sz="7200" smtClean="0">
                <a:latin typeface="Tahoma" pitchFamily="34" charset="0"/>
                <a:cs typeface="Tahoma" pitchFamily="34" charset="0"/>
              </a:rPr>
              <a:t>PPE</a:t>
            </a:r>
          </a:p>
        </p:txBody>
      </p:sp>
      <p:sp>
        <p:nvSpPr>
          <p:cNvPr id="145411" name="Subtitle 2"/>
          <p:cNvSpPr>
            <a:spLocks noGrp="1"/>
          </p:cNvSpPr>
          <p:nvPr>
            <p:ph type="subTitle" idx="1"/>
          </p:nvPr>
        </p:nvSpPr>
        <p:spPr>
          <a:xfrm>
            <a:off x="228600" y="1524000"/>
            <a:ext cx="6019800" cy="1752600"/>
          </a:xfrm>
        </p:spPr>
        <p:txBody>
          <a:bodyPr/>
          <a:lstStyle/>
          <a:p>
            <a:pPr algn="l"/>
            <a:r>
              <a:rPr lang="en-US" altLang="en-US" smtClean="0"/>
              <a:t>Should respirators work against nanoparticles?  YES.</a:t>
            </a:r>
          </a:p>
        </p:txBody>
      </p:sp>
      <p:graphicFrame>
        <p:nvGraphicFramePr>
          <p:cNvPr id="5" name="Diagram 4"/>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5413" name="Picture 5"/>
          <p:cNvPicPr>
            <a:picLocks noChangeAspect="1" noChangeArrowheads="1"/>
          </p:cNvPicPr>
          <p:nvPr/>
        </p:nvPicPr>
        <p:blipFill>
          <a:blip r:embed="rId8">
            <a:extLst>
              <a:ext uri="{28A0092B-C50C-407E-A947-70E740481C1C}">
                <a14:useLocalDpi xmlns:a14="http://schemas.microsoft.com/office/drawing/2010/main" val="0"/>
              </a:ext>
            </a:extLst>
          </a:blip>
          <a:srcRect b="14439"/>
          <a:stretch>
            <a:fillRect/>
          </a:stretch>
        </p:blipFill>
        <p:spPr bwMode="auto">
          <a:xfrm>
            <a:off x="1143000" y="3048000"/>
            <a:ext cx="42672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5305425"/>
            <a:ext cx="6019800" cy="1323975"/>
          </a:xfrm>
          <a:prstGeom prst="rect">
            <a:avLst/>
          </a:prstGeom>
          <a:noFill/>
        </p:spPr>
        <p:txBody>
          <a:bodyPr>
            <a:spAutoFit/>
          </a:bodyPr>
          <a:lstStyle/>
          <a:p>
            <a:pPr>
              <a:defRPr/>
            </a:pPr>
            <a:r>
              <a:rPr lang="en-US" sz="2000" b="1" dirty="0">
                <a:solidFill>
                  <a:schemeClr val="accent6">
                    <a:lumMod val="75000"/>
                  </a:schemeClr>
                </a:solidFill>
                <a:latin typeface="Arial" charset="0"/>
                <a:ea typeface="ＭＳ Ｐゴシック" charset="0"/>
                <a:cs typeface="MS PGothic" charset="0"/>
              </a:rPr>
              <a:t>EPA requires full-face N-100 cartridge respirators for CNT manufacturers under a consent order, unless they prove no exposure.</a:t>
            </a:r>
            <a:endParaRPr lang="en-US" sz="2000" dirty="0">
              <a:solidFill>
                <a:schemeClr val="accent6">
                  <a:lumMod val="75000"/>
                </a:schemeClr>
              </a:solidFill>
              <a:latin typeface="Arial" charset="0"/>
              <a:ea typeface="ＭＳ Ｐゴシック" charset="0"/>
              <a:cs typeface="MS PGothic" charset="0"/>
            </a:endParaRPr>
          </a:p>
          <a:p>
            <a:pPr>
              <a:defRPr/>
            </a:pPr>
            <a:endParaRPr lang="en-US" sz="2000" dirty="0">
              <a:solidFill>
                <a:schemeClr val="accent6">
                  <a:lumMod val="75000"/>
                </a:schemeClr>
              </a:solidFill>
              <a:latin typeface="Arial" charset="0"/>
              <a:ea typeface="ＭＳ Ｐゴシック" charset="0"/>
              <a:cs typeface="MS PGothic" charset="0"/>
            </a:endParaRPr>
          </a:p>
        </p:txBody>
      </p:sp>
      <p:sp>
        <p:nvSpPr>
          <p:cNvPr id="14541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9B57D468-2C5D-433C-9804-D5A8E4398FD7}" type="slidenum">
              <a:rPr lang="en-US" altLang="en-US" sz="2400" smtClean="0"/>
              <a:pPr eaLnBrk="1" hangingPunct="1"/>
              <a:t>75</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50" y="304800"/>
            <a:ext cx="8394700" cy="1143000"/>
          </a:xfrm>
        </p:spPr>
        <p:txBody>
          <a:bodyPr>
            <a:normAutofit fontScale="90000"/>
          </a:bodyPr>
          <a:lstStyle/>
          <a:p>
            <a:pPr>
              <a:defRPr/>
            </a:pPr>
            <a:r>
              <a:rPr lang="en-US" dirty="0" smtClean="0"/>
              <a:t>What is the most penetrating </a:t>
            </a:r>
            <a:br>
              <a:rPr lang="en-US" dirty="0" smtClean="0"/>
            </a:br>
            <a:r>
              <a:rPr lang="en-US" dirty="0" smtClean="0"/>
              <a:t>particle size? </a:t>
            </a:r>
            <a:br>
              <a:rPr lang="en-US" dirty="0" smtClean="0"/>
            </a:br>
            <a:endParaRPr lang="en-US" dirty="0"/>
          </a:p>
        </p:txBody>
      </p:sp>
      <p:sp>
        <p:nvSpPr>
          <p:cNvPr id="146435" name="TextBox 4"/>
          <p:cNvSpPr txBox="1">
            <a:spLocks noChangeArrowheads="1"/>
          </p:cNvSpPr>
          <p:nvPr/>
        </p:nvSpPr>
        <p:spPr bwMode="auto">
          <a:xfrm>
            <a:off x="2625725" y="4498975"/>
            <a:ext cx="386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en-US" sz="2400"/>
              <a:t>Particle diameter</a:t>
            </a:r>
          </a:p>
        </p:txBody>
      </p:sp>
      <p:sp>
        <p:nvSpPr>
          <p:cNvPr id="146436" name="TextBox 5"/>
          <p:cNvSpPr txBox="1">
            <a:spLocks noChangeArrowheads="1"/>
          </p:cNvSpPr>
          <p:nvPr/>
        </p:nvSpPr>
        <p:spPr bwMode="auto">
          <a:xfrm rot="-5400000">
            <a:off x="-885825" y="2922588"/>
            <a:ext cx="386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en-US" sz="2400"/>
              <a:t>Efficiency</a:t>
            </a:r>
          </a:p>
        </p:txBody>
      </p:sp>
      <p:sp>
        <p:nvSpPr>
          <p:cNvPr id="146437" name="TextBox 6"/>
          <p:cNvSpPr txBox="1">
            <a:spLocks noChangeArrowheads="1"/>
          </p:cNvSpPr>
          <p:nvPr/>
        </p:nvSpPr>
        <p:spPr bwMode="auto">
          <a:xfrm>
            <a:off x="2160588" y="4953000"/>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2000"/>
              <a:t>Courtesy Roland Berry-Ann, NIOSH</a:t>
            </a:r>
          </a:p>
        </p:txBody>
      </p:sp>
      <p:pic>
        <p:nvPicPr>
          <p:cNvPr id="146438" name="Picture 2"/>
          <p:cNvPicPr>
            <a:picLocks noChangeAspect="1"/>
          </p:cNvPicPr>
          <p:nvPr/>
        </p:nvPicPr>
        <p:blipFill>
          <a:blip r:embed="rId3">
            <a:extLst>
              <a:ext uri="{28A0092B-C50C-407E-A947-70E740481C1C}">
                <a14:useLocalDpi xmlns:a14="http://schemas.microsoft.com/office/drawing/2010/main" val="0"/>
              </a:ext>
            </a:extLst>
          </a:blip>
          <a:srcRect l="9154" b="8777"/>
          <a:stretch>
            <a:fillRect/>
          </a:stretch>
        </p:blipFill>
        <p:spPr bwMode="auto">
          <a:xfrm>
            <a:off x="1409700" y="1382713"/>
            <a:ext cx="73406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TextBox 3"/>
          <p:cNvSpPr txBox="1">
            <a:spLocks noChangeArrowheads="1"/>
          </p:cNvSpPr>
          <p:nvPr/>
        </p:nvSpPr>
        <p:spPr bwMode="auto">
          <a:xfrm>
            <a:off x="1219200" y="5562600"/>
            <a:ext cx="798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2400">
                <a:solidFill>
                  <a:srgbClr val="0000FF"/>
                </a:solidFill>
              </a:rPr>
              <a:t>Nanoparticles are effectively collected by diffusion.  </a:t>
            </a:r>
            <a:br>
              <a:rPr lang="en-US" altLang="en-US" sz="2400">
                <a:solidFill>
                  <a:srgbClr val="0000FF"/>
                </a:solidFill>
              </a:rPr>
            </a:br>
            <a:r>
              <a:rPr lang="en-US" altLang="en-US" sz="2400">
                <a:solidFill>
                  <a:srgbClr val="0000FF"/>
                </a:solidFill>
              </a:rPr>
              <a:t>Very large particles are effectively collected by impaction.</a:t>
            </a:r>
          </a:p>
        </p:txBody>
      </p:sp>
      <p:sp>
        <p:nvSpPr>
          <p:cNvPr id="146440"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1F4BE738-1385-4CA3-ADF2-CA9348D701DE}" type="slidenum">
              <a:rPr lang="en-US" altLang="en-US" sz="2400" smtClean="0"/>
              <a:pPr eaLnBrk="1" hangingPunct="1"/>
              <a:t>76</a:t>
            </a:fld>
            <a:endParaRPr lang="en-US" altLang="en-US" sz="140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4"/>
          <p:cNvSpPr>
            <a:spLocks noGrp="1"/>
          </p:cNvSpPr>
          <p:nvPr>
            <p:ph type="ctrTitle"/>
          </p:nvPr>
        </p:nvSpPr>
        <p:spPr>
          <a:xfrm>
            <a:off x="381000" y="1143000"/>
            <a:ext cx="8077200" cy="1470025"/>
          </a:xfrm>
        </p:spPr>
        <p:txBody>
          <a:bodyPr/>
          <a:lstStyle/>
          <a:p>
            <a:pPr marL="514350" indent="-514350"/>
            <a:r>
              <a:rPr lang="en-US" altLang="en-US" sz="4800" smtClean="0">
                <a:latin typeface="Tahoma" pitchFamily="34" charset="0"/>
                <a:cs typeface="Tahoma" pitchFamily="34" charset="0"/>
              </a:rPr>
              <a:t>	Describe the current state of hazard communication for nano in construction</a:t>
            </a:r>
          </a:p>
        </p:txBody>
      </p:sp>
      <p:sp>
        <p:nvSpPr>
          <p:cNvPr id="3" name="Subtitle 2"/>
          <p:cNvSpPr>
            <a:spLocks noGrp="1"/>
          </p:cNvSpPr>
          <p:nvPr>
            <p:ph type="subTitle" idx="1"/>
          </p:nvPr>
        </p:nvSpPr>
        <p:spPr>
          <a:xfrm>
            <a:off x="1447800" y="3581400"/>
            <a:ext cx="6400800" cy="1752600"/>
          </a:xfrm>
          <a:ln>
            <a:miter lim="800000"/>
            <a:headEnd/>
            <a:tailEnd/>
          </a:ln>
          <a:extLst>
            <a:ext uri="{FAA26D3D-D897-4be2-8F04-BA451C77F1D7}"/>
          </a:extLst>
        </p:spPr>
        <p:txBody>
          <a:bodyPr/>
          <a:lstStyle/>
          <a:p>
            <a:pPr>
              <a:buFont typeface="Arial" charset="0"/>
              <a:buNone/>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6</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buFont typeface="Arial" charset="0"/>
              <a:buNone/>
              <a:defRPr/>
            </a:pPr>
            <a:endParaRPr lang="en-US" sz="6600" dirty="0">
              <a:ea typeface="ＭＳ Ｐゴシック" charset="-128"/>
            </a:endParaRPr>
          </a:p>
        </p:txBody>
      </p:sp>
      <p:graphicFrame>
        <p:nvGraphicFramePr>
          <p:cNvPr id="7" name="Diagram 6"/>
          <p:cNvGraphicFramePr/>
          <p:nvPr>
            <p:extLst>
              <p:ext uri="{D42A27DB-BD31-4B8C-83A1-F6EECF244321}">
                <p14:modId xmlns:p14="http://schemas.microsoft.com/office/powerpoint/2010/main" val="2646060937"/>
              </p:ext>
            </p:extLst>
          </p:nvPr>
        </p:nvGraphicFramePr>
        <p:xfrm>
          <a:off x="1416424" y="3302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746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283CC0A5-08E4-47BB-B46F-748D19D1E963}" type="slidenum">
              <a:rPr lang="en-US" altLang="en-US" sz="2400" smtClean="0"/>
              <a:pPr eaLnBrk="1" hangingPunct="1"/>
              <a:t>77</a:t>
            </a:fld>
            <a:endParaRPr lang="en-US" altLang="en-US" sz="14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ctrTitle"/>
          </p:nvPr>
        </p:nvSpPr>
        <p:spPr>
          <a:xfrm>
            <a:off x="762000" y="1600200"/>
            <a:ext cx="7772400" cy="1470025"/>
          </a:xfrm>
        </p:spPr>
        <p:txBody>
          <a:bodyPr/>
          <a:lstStyle/>
          <a:p>
            <a:r>
              <a:rPr lang="en-US" altLang="en-US" sz="3200" smtClean="0">
                <a:latin typeface="Tahoma" pitchFamily="34" charset="0"/>
                <a:cs typeface="Tahoma" pitchFamily="34" charset="0"/>
              </a:rPr>
              <a:t>“</a:t>
            </a:r>
            <a:r>
              <a:rPr lang="en-US" altLang="ja-JP" sz="3200" smtClean="0">
                <a:latin typeface="Tahoma" pitchFamily="34" charset="0"/>
                <a:cs typeface="Tahoma" pitchFamily="34" charset="0"/>
              </a:rPr>
              <a:t>80% of the workers</a:t>
            </a:r>
            <a:r>
              <a:rPr lang="en-US" altLang="en-US" sz="3200" smtClean="0">
                <a:latin typeface="Tahoma" pitchFamily="34" charset="0"/>
                <a:cs typeface="Tahoma" pitchFamily="34" charset="0"/>
              </a:rPr>
              <a:t>’</a:t>
            </a:r>
            <a:r>
              <a:rPr lang="en-US" altLang="ja-JP" sz="3200" smtClean="0">
                <a:latin typeface="Tahoma" pitchFamily="34" charset="0"/>
                <a:cs typeface="Tahoma" pitchFamily="34" charset="0"/>
              </a:rPr>
              <a:t> reps and 71% of the employers</a:t>
            </a:r>
            <a:r>
              <a:rPr lang="en-US" altLang="en-US" sz="3200" smtClean="0">
                <a:latin typeface="Tahoma" pitchFamily="34" charset="0"/>
                <a:cs typeface="Tahoma" pitchFamily="34" charset="0"/>
              </a:rPr>
              <a:t>’</a:t>
            </a:r>
            <a:r>
              <a:rPr lang="en-US" altLang="ja-JP" sz="3200" smtClean="0">
                <a:latin typeface="Tahoma" pitchFamily="34" charset="0"/>
                <a:cs typeface="Tahoma" pitchFamily="34" charset="0"/>
              </a:rPr>
              <a:t> reps were not aware of the availability of nanomaterials and were ignorant as to whether they actually use nanomaterials at their workplace.</a:t>
            </a:r>
            <a:r>
              <a:rPr lang="en-US" altLang="en-US" sz="3200" smtClean="0">
                <a:latin typeface="Tahoma" pitchFamily="34" charset="0"/>
                <a:cs typeface="Tahoma" pitchFamily="34" charset="0"/>
              </a:rPr>
              <a:t>”</a:t>
            </a:r>
          </a:p>
        </p:txBody>
      </p:sp>
      <p:sp>
        <p:nvSpPr>
          <p:cNvPr id="149507" name="Subtitle 2"/>
          <p:cNvSpPr>
            <a:spLocks noGrp="1"/>
          </p:cNvSpPr>
          <p:nvPr>
            <p:ph type="subTitle" idx="1"/>
          </p:nvPr>
        </p:nvSpPr>
        <p:spPr>
          <a:xfrm>
            <a:off x="1089025" y="4543425"/>
            <a:ext cx="6750050" cy="1752600"/>
          </a:xfrm>
        </p:spPr>
        <p:txBody>
          <a:bodyPr/>
          <a:lstStyle/>
          <a:p>
            <a:r>
              <a:rPr lang="en-US" altLang="en-US" smtClean="0"/>
              <a:t>2009 Survey of workers and employers in 14 countries in Europe (28 responses out of 144)</a:t>
            </a:r>
          </a:p>
          <a:p>
            <a:r>
              <a:rPr lang="en-US" altLang="en-US" sz="2800" smtClean="0">
                <a:solidFill>
                  <a:srgbClr val="9E3611"/>
                </a:solidFill>
              </a:rPr>
              <a:t>Broekhuizen et al. 2011</a:t>
            </a:r>
          </a:p>
        </p:txBody>
      </p:sp>
      <p:sp>
        <p:nvSpPr>
          <p:cNvPr id="14950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C5921C93-2E70-4E75-BB45-D179455D7F3C}" type="slidenum">
              <a:rPr lang="en-US" altLang="en-US" sz="2400" smtClean="0"/>
              <a:pPr eaLnBrk="1" hangingPunct="1"/>
              <a:t>78</a:t>
            </a:fld>
            <a:endParaRPr lang="en-US" altLang="en-US" sz="14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34975" y="533400"/>
            <a:ext cx="8274050" cy="1143000"/>
          </a:xfrm>
        </p:spPr>
        <p:txBody>
          <a:bodyPr/>
          <a:lstStyle/>
          <a:p>
            <a:pPr algn="ctr"/>
            <a:r>
              <a:rPr lang="en-US" altLang="en-US" smtClean="0">
                <a:latin typeface="Tahoma" pitchFamily="34" charset="0"/>
                <a:cs typeface="Tahoma" pitchFamily="34" charset="0"/>
              </a:rPr>
              <a:t>A 2008 Lippy Group review of NIOSH’</a:t>
            </a:r>
            <a:r>
              <a:rPr lang="en-US" altLang="ja-JP" smtClean="0">
                <a:latin typeface="Tahoma" pitchFamily="34" charset="0"/>
                <a:cs typeface="Tahoma" pitchFamily="34" charset="0"/>
              </a:rPr>
              <a:t>s collection of nano MSDSs showed challenges</a:t>
            </a:r>
            <a:endParaRPr lang="en-US" altLang="en-US" smtClean="0">
              <a:latin typeface="Tahoma" pitchFamily="34" charset="0"/>
              <a:cs typeface="Tahoma" pitchFamily="34" charset="0"/>
            </a:endParaRPr>
          </a:p>
        </p:txBody>
      </p:sp>
      <p:sp>
        <p:nvSpPr>
          <p:cNvPr id="150531" name="Rectangle 3"/>
          <p:cNvSpPr>
            <a:spLocks noGrp="1" noChangeArrowheads="1"/>
          </p:cNvSpPr>
          <p:nvPr>
            <p:ph type="body" idx="1"/>
          </p:nvPr>
        </p:nvSpPr>
        <p:spPr>
          <a:xfrm>
            <a:off x="685800" y="2438400"/>
            <a:ext cx="7772400" cy="4114800"/>
          </a:xfrm>
        </p:spPr>
        <p:txBody>
          <a:bodyPr/>
          <a:lstStyle/>
          <a:p>
            <a:pPr>
              <a:lnSpc>
                <a:spcPct val="80000"/>
              </a:lnSpc>
            </a:pPr>
            <a:r>
              <a:rPr lang="en-US" altLang="en-US" sz="3600" b="1" smtClean="0"/>
              <a:t>N = 49 MSDSs</a:t>
            </a:r>
          </a:p>
          <a:p>
            <a:pPr>
              <a:lnSpc>
                <a:spcPct val="80000"/>
              </a:lnSpc>
            </a:pPr>
            <a:r>
              <a:rPr lang="en-US" altLang="en-US" sz="3600" b="1" smtClean="0"/>
              <a:t>Reviewed all of the MSDSs</a:t>
            </a:r>
          </a:p>
          <a:p>
            <a:pPr>
              <a:lnSpc>
                <a:spcPct val="80000"/>
              </a:lnSpc>
            </a:pPr>
            <a:r>
              <a:rPr lang="en-US" altLang="en-US" sz="3600" b="1" smtClean="0"/>
              <a:t>33% did not identify the nano component</a:t>
            </a:r>
          </a:p>
          <a:p>
            <a:pPr>
              <a:lnSpc>
                <a:spcPct val="80000"/>
              </a:lnSpc>
            </a:pPr>
            <a:r>
              <a:rPr lang="en-US" altLang="en-US" sz="3600" b="1" smtClean="0"/>
              <a:t>52% did not have any cautionary language</a:t>
            </a:r>
          </a:p>
          <a:p>
            <a:pPr marL="457200" lvl="1" indent="0">
              <a:lnSpc>
                <a:spcPct val="80000"/>
              </a:lnSpc>
              <a:buFont typeface="Arial" pitchFamily="34" charset="0"/>
              <a:buNone/>
            </a:pPr>
            <a:endParaRPr lang="en-US" altLang="en-US" b="1" smtClean="0"/>
          </a:p>
        </p:txBody>
      </p:sp>
      <p:sp>
        <p:nvSpPr>
          <p:cNvPr id="150532"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66099F9D-00A5-4C6C-9345-1DA1EA64F0FB}" type="slidenum">
              <a:rPr lang="en-US" altLang="en-US" sz="2400" smtClean="0"/>
              <a:pPr eaLnBrk="1" hangingPunct="1"/>
              <a:t>79</a:t>
            </a:fld>
            <a:endParaRPr lang="en-US" altLang="en-US" sz="1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519A625E-87FA-4579-8C0D-ED66EBF56C85}" type="slidenum">
              <a:rPr lang="en-US" altLang="en-US" sz="2400" smtClean="0"/>
              <a:pPr eaLnBrk="1" hangingPunct="1"/>
              <a:t>8</a:t>
            </a:fld>
            <a:endParaRPr lang="en-US" altLang="en-US" sz="2400" smtClean="0"/>
          </a:p>
        </p:txBody>
      </p:sp>
      <p:pic>
        <p:nvPicPr>
          <p:cNvPr id="72719" name="Picture 16" descr="Logo for Department of Commer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1564" y="1441739"/>
            <a:ext cx="831273" cy="83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17" descr="Logo for Department of Commerce, National Institute of Standards and Technolog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371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Picture 18" descr="Logo for Department of Defense ">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564" y="1365539"/>
            <a:ext cx="831273" cy="83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2" name="Picture 19" descr="EDSealsm">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 y="1198007"/>
            <a:ext cx="1005840" cy="109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3" name="Picture 20" descr="Logo for Department of Energ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4764" y="1425864"/>
            <a:ext cx="831273" cy="83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4" name="Picture 21" descr="Logo for Department of Health and Human Services, National Institutes of Health">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7800" y="2819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5" name="Picture 22" descr="Logo for Department of Health and Human Services, Food and Drug Administration">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0" y="2771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6" name="Picture 23" descr="niosh">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57400" y="2695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7" name="Picture 24" descr="dhs-header-title">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 y="2619375"/>
            <a:ext cx="914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8" name="Picture 25" descr="Logo for Department of Justice">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400" y="41433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9" name="Picture 26" descr="header-dolseal-new">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62200" y="5438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0" name="Picture 27" descr="Logo for Department of Stat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62600" y="5257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1" name="Picture 29" descr="Logo for Department of Treasury">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67550" y="5200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2" name="Picture 30" descr="Logo for Environmental Protection Agency">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29400" y="28479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3" name="Picture 31" descr="Logo for Intelligence Community">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924800" y="2771775"/>
            <a:ext cx="8223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4" name="Picture 32" descr="gold_logo">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057400" y="4343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5" name="Picture 33" descr="Logo for NASA">
            <a:hlinkClick r:id="rId35"/>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67200" y="4191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6" name="Picture 34" descr="Logo for National Science Foundation">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33400" y="5438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7" name="Picture 35" descr="Logo for Nuclear Regulatory Commission">
            <a:hlinkClick r:id="rId39"/>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315200" y="4191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8" name="Picture 36" descr="logo_uspto">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962400" y="541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9" name="Rectangle 37"/>
          <p:cNvSpPr>
            <a:spLocks noGrp="1" noChangeArrowheads="1"/>
          </p:cNvSpPr>
          <p:nvPr>
            <p:ph type="title"/>
          </p:nvPr>
        </p:nvSpPr>
        <p:spPr>
          <a:xfrm>
            <a:off x="304800" y="223838"/>
            <a:ext cx="8672512" cy="919162"/>
          </a:xfrm>
        </p:spPr>
        <p:txBody>
          <a:bodyPr/>
          <a:lstStyle/>
          <a:p>
            <a:pPr algn="l" eaLnBrk="1" hangingPunct="1"/>
            <a:r>
              <a:rPr lang="en-US" altLang="en-US" sz="4000" dirty="0" smtClean="0"/>
              <a:t>We participate in the National Nanotechnology Initiative (NNI)</a:t>
            </a:r>
            <a:endParaRPr lang="en-US" altLang="en-US" sz="4000" dirty="0" smtClean="0">
              <a:solidFill>
                <a:schemeClr val="accent1"/>
              </a:solidFill>
            </a:endParaRPr>
          </a:p>
        </p:txBody>
      </p:sp>
      <p:pic>
        <p:nvPicPr>
          <p:cNvPr id="72740" name="Picture 15" descr="Logo for Department of Agriculture">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903413" y="3429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1" name="Picture 14" descr="cpsc">
            <a:hlinkClick r:id="rId45"/>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348163" y="2122488"/>
            <a:ext cx="762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42" name="Text Box 38"/>
          <p:cNvSpPr txBox="1">
            <a:spLocks noChangeArrowheads="1"/>
          </p:cNvSpPr>
          <p:nvPr/>
        </p:nvSpPr>
        <p:spPr bwMode="auto">
          <a:xfrm>
            <a:off x="0" y="6370638"/>
            <a:ext cx="218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r>
              <a:rPr lang="en-US" altLang="en-US" sz="2400">
                <a:solidFill>
                  <a:schemeClr val="accent2"/>
                </a:solidFill>
              </a:rPr>
              <a:t>www.nano.gov</a:t>
            </a:r>
          </a:p>
        </p:txBody>
      </p:sp>
      <p:sp>
        <p:nvSpPr>
          <p:cNvPr id="72743" name="Oval 39"/>
          <p:cNvSpPr>
            <a:spLocks noChangeArrowheads="1"/>
          </p:cNvSpPr>
          <p:nvPr/>
        </p:nvSpPr>
        <p:spPr bwMode="auto">
          <a:xfrm>
            <a:off x="1636713" y="2384425"/>
            <a:ext cx="1838325" cy="1025525"/>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endParaRPr lang="en-US" altLang="en-US"/>
          </a:p>
        </p:txBody>
      </p:sp>
      <p:pic>
        <p:nvPicPr>
          <p:cNvPr id="72744" name="Picture 10" descr="seal_omb_lines_blu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224121" y="1253837"/>
            <a:ext cx="694170" cy="6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5" name="Picture 39" descr="forest service_shield"/>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52800" y="3646488"/>
            <a:ext cx="731838"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6" name="Picture 62" descr="Usgs_logo"/>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324600" y="3798888"/>
            <a:ext cx="749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7" name="Picture 13" descr="Transportation"/>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634038" y="4310063"/>
            <a:ext cx="76676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ctrTitle"/>
          </p:nvPr>
        </p:nvSpPr>
        <p:spPr>
          <a:xfrm>
            <a:off x="685800" y="1447800"/>
            <a:ext cx="7772400" cy="1470025"/>
          </a:xfrm>
        </p:spPr>
        <p:txBody>
          <a:bodyPr/>
          <a:lstStyle/>
          <a:p>
            <a:r>
              <a:rPr lang="en-US" altLang="en-US" smtClean="0">
                <a:latin typeface="Tahoma" pitchFamily="34" charset="0"/>
                <a:cs typeface="Tahoma" pitchFamily="34" charset="0"/>
              </a:rPr>
              <a:t>62% just referenced PELs and TLVs for the macro size</a:t>
            </a:r>
            <a:endParaRPr lang="en-US" altLang="en-US" sz="3200" smtClean="0">
              <a:latin typeface="Tahoma" pitchFamily="34" charset="0"/>
              <a:cs typeface="Tahoma" pitchFamily="34" charset="0"/>
            </a:endParaRPr>
          </a:p>
        </p:txBody>
      </p:sp>
      <p:sp>
        <p:nvSpPr>
          <p:cNvPr id="151555" name="Subtitle 3"/>
          <p:cNvSpPr>
            <a:spLocks noGrp="1"/>
          </p:cNvSpPr>
          <p:nvPr>
            <p:ph type="subTitle" idx="1"/>
          </p:nvPr>
        </p:nvSpPr>
        <p:spPr>
          <a:xfrm>
            <a:off x="1219200" y="3886200"/>
            <a:ext cx="6705600" cy="1752600"/>
          </a:xfrm>
        </p:spPr>
        <p:txBody>
          <a:bodyPr/>
          <a:lstStyle/>
          <a:p>
            <a:r>
              <a:rPr lang="en-US" altLang="en-US" smtClean="0"/>
              <a:t>Only 6% used cautionary language about using PELs/TLVs</a:t>
            </a:r>
          </a:p>
          <a:p>
            <a:endParaRPr lang="en-US" altLang="en-US" smtClean="0"/>
          </a:p>
        </p:txBody>
      </p:sp>
      <p:sp>
        <p:nvSpPr>
          <p:cNvPr id="151556"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5DFDE3CA-E8A3-45E1-ADE7-4DFC9D2C3DB0}" type="slidenum">
              <a:rPr lang="en-US" altLang="en-US" sz="2400" smtClean="0"/>
              <a:pPr eaLnBrk="1" hangingPunct="1"/>
              <a:t>80</a:t>
            </a:fld>
            <a:endParaRPr lang="en-US" altLang="en-US" sz="14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457200" y="838200"/>
            <a:ext cx="8229600" cy="1143000"/>
          </a:xfrm>
        </p:spPr>
        <p:txBody>
          <a:bodyPr/>
          <a:lstStyle/>
          <a:p>
            <a:r>
              <a:rPr lang="en-US" altLang="en-US" sz="3200" smtClean="0">
                <a:latin typeface="Tahoma" pitchFamily="34" charset="0"/>
                <a:cs typeface="Tahoma" pitchFamily="34" charset="0"/>
              </a:rPr>
              <a:t>The majority (67%) of Safety Data Sheets (SDSs) NIOSH collected in 2010-2011 “</a:t>
            </a:r>
            <a:r>
              <a:rPr lang="en-US" altLang="ja-JP" sz="3200" smtClean="0">
                <a:latin typeface="Tahoma" pitchFamily="34" charset="0"/>
                <a:cs typeface="Tahoma" pitchFamily="34" charset="0"/>
              </a:rPr>
              <a:t>still provided insufficient data for communicating the potential hazards of ENM.</a:t>
            </a:r>
            <a:r>
              <a:rPr lang="en-US" altLang="en-US" sz="3200" smtClean="0">
                <a:latin typeface="Tahoma" pitchFamily="34" charset="0"/>
                <a:cs typeface="Tahoma" pitchFamily="34" charset="0"/>
              </a:rPr>
              <a:t>”</a:t>
            </a:r>
          </a:p>
        </p:txBody>
      </p:sp>
      <p:graphicFrame>
        <p:nvGraphicFramePr>
          <p:cNvPr id="4" name="Content Placeholder 3"/>
          <p:cNvGraphicFramePr>
            <a:graphicFrameLocks noGrp="1"/>
          </p:cNvGraphicFramePr>
          <p:nvPr>
            <p:ph idx="1"/>
          </p:nvPr>
        </p:nvGraphicFramePr>
        <p:xfrm>
          <a:off x="609600" y="2819400"/>
          <a:ext cx="7924800" cy="2713037"/>
        </p:xfrm>
        <a:graphic>
          <a:graphicData uri="http://schemas.openxmlformats.org/drawingml/2006/table">
            <a:tbl>
              <a:tblPr firstRow="1" bandRow="1">
                <a:tableStyleId>{9DCAF9ED-07DC-4A11-8D7F-57B35C25682E}</a:tableStyleId>
              </a:tblPr>
              <a:tblGrid>
                <a:gridCol w="2421466"/>
                <a:gridCol w="1540934"/>
                <a:gridCol w="1981200"/>
                <a:gridCol w="1981200"/>
              </a:tblGrid>
              <a:tr h="914507">
                <a:tc>
                  <a:txBody>
                    <a:bodyPr/>
                    <a:lstStyle/>
                    <a:p>
                      <a:r>
                        <a:rPr lang="en-US" sz="1800" dirty="0" smtClean="0"/>
                        <a:t>Date</a:t>
                      </a:r>
                      <a:r>
                        <a:rPr lang="en-US" sz="1800" baseline="0" dirty="0" smtClean="0"/>
                        <a:t> collected</a:t>
                      </a:r>
                      <a:endParaRPr lang="en-US" sz="1800" dirty="0"/>
                    </a:p>
                  </a:txBody>
                  <a:tcPr marT="45725" marB="45725"/>
                </a:tc>
                <a:tc>
                  <a:txBody>
                    <a:bodyPr/>
                    <a:lstStyle/>
                    <a:p>
                      <a:pPr algn="ctr"/>
                      <a:r>
                        <a:rPr lang="en-US" sz="1800" dirty="0" smtClean="0"/>
                        <a:t>Satisfactory</a:t>
                      </a:r>
                      <a:endParaRPr lang="en-US" sz="1800" dirty="0"/>
                    </a:p>
                  </a:txBody>
                  <a:tcPr marT="45725" marB="45725"/>
                </a:tc>
                <a:tc>
                  <a:txBody>
                    <a:bodyPr/>
                    <a:lstStyle/>
                    <a:p>
                      <a:pPr algn="ctr"/>
                      <a:r>
                        <a:rPr lang="en-US" sz="1800" dirty="0" smtClean="0"/>
                        <a:t>In Need</a:t>
                      </a:r>
                      <a:r>
                        <a:rPr lang="en-US" sz="1800" baseline="0" dirty="0" smtClean="0"/>
                        <a:t> of Improvement</a:t>
                      </a:r>
                      <a:endParaRPr lang="en-US" sz="1800" dirty="0"/>
                    </a:p>
                  </a:txBody>
                  <a:tcPr marT="45725" marB="45725"/>
                </a:tc>
                <a:tc>
                  <a:txBody>
                    <a:bodyPr/>
                    <a:lstStyle/>
                    <a:p>
                      <a:pPr algn="ctr"/>
                      <a:r>
                        <a:rPr lang="en-US" sz="1800" dirty="0" smtClean="0"/>
                        <a:t>In Need</a:t>
                      </a:r>
                      <a:r>
                        <a:rPr lang="en-US" sz="1800" baseline="0" dirty="0" smtClean="0"/>
                        <a:t> of Significant Improvement</a:t>
                      </a:r>
                      <a:endParaRPr lang="en-US" sz="1800" dirty="0"/>
                    </a:p>
                  </a:txBody>
                  <a:tcPr marT="45725" marB="45725"/>
                </a:tc>
              </a:tr>
              <a:tr h="396286">
                <a:tc>
                  <a:txBody>
                    <a:bodyPr/>
                    <a:lstStyle/>
                    <a:p>
                      <a:r>
                        <a:rPr lang="en-US" sz="2000" dirty="0" smtClean="0"/>
                        <a:t>2007-2008,</a:t>
                      </a:r>
                      <a:r>
                        <a:rPr lang="en-US" sz="2000" baseline="0" dirty="0" smtClean="0"/>
                        <a:t> n = 32</a:t>
                      </a:r>
                      <a:endParaRPr lang="en-US" sz="2000" dirty="0"/>
                    </a:p>
                  </a:txBody>
                  <a:tcPr marT="45725" marB="45725"/>
                </a:tc>
                <a:tc>
                  <a:txBody>
                    <a:bodyPr/>
                    <a:lstStyle/>
                    <a:p>
                      <a:pPr algn="ctr"/>
                      <a:r>
                        <a:rPr lang="en-US" sz="2000" dirty="0" smtClean="0"/>
                        <a:t>7 (21.8%)</a:t>
                      </a:r>
                      <a:endParaRPr lang="en-US" sz="2000" dirty="0"/>
                    </a:p>
                  </a:txBody>
                  <a:tcPr marT="45725" marB="45725"/>
                </a:tc>
                <a:tc>
                  <a:txBody>
                    <a:bodyPr/>
                    <a:lstStyle/>
                    <a:p>
                      <a:pPr algn="ctr"/>
                      <a:r>
                        <a:rPr lang="en-US" sz="2000" dirty="0" smtClean="0"/>
                        <a:t>13 (40.6%)</a:t>
                      </a:r>
                      <a:endParaRPr lang="en-US" sz="2000" dirty="0"/>
                    </a:p>
                  </a:txBody>
                  <a:tcPr marT="45725" marB="45725"/>
                </a:tc>
                <a:tc>
                  <a:txBody>
                    <a:bodyPr/>
                    <a:lstStyle/>
                    <a:p>
                      <a:pPr algn="ctr"/>
                      <a:r>
                        <a:rPr lang="en-US" sz="2000" dirty="0" smtClean="0"/>
                        <a:t>12 (37.5%)</a:t>
                      </a:r>
                      <a:endParaRPr lang="en-US" sz="2000" dirty="0"/>
                    </a:p>
                  </a:txBody>
                  <a:tcPr marT="45725" marB="45725"/>
                </a:tc>
              </a:tr>
              <a:tr h="396286">
                <a:tc>
                  <a:txBody>
                    <a:bodyPr/>
                    <a:lstStyle/>
                    <a:p>
                      <a:r>
                        <a:rPr lang="en-US" sz="2000" dirty="0" smtClean="0"/>
                        <a:t>2010-2011, n = 21</a:t>
                      </a:r>
                      <a:endParaRPr lang="en-US" sz="2000" dirty="0"/>
                    </a:p>
                  </a:txBody>
                  <a:tcPr marT="45725" marB="45725"/>
                </a:tc>
                <a:tc>
                  <a:txBody>
                    <a:bodyPr/>
                    <a:lstStyle/>
                    <a:p>
                      <a:pPr algn="ctr"/>
                      <a:r>
                        <a:rPr lang="en-US" sz="2000" dirty="0" smtClean="0"/>
                        <a:t>7 (33.3%)</a:t>
                      </a:r>
                      <a:endParaRPr lang="en-US" sz="2000" dirty="0"/>
                    </a:p>
                  </a:txBody>
                  <a:tcPr marT="45725" marB="45725"/>
                </a:tc>
                <a:tc>
                  <a:txBody>
                    <a:bodyPr/>
                    <a:lstStyle/>
                    <a:p>
                      <a:pPr algn="ctr"/>
                      <a:r>
                        <a:rPr lang="en-US" sz="2000" dirty="0" smtClean="0"/>
                        <a:t>10 (47.6%)</a:t>
                      </a:r>
                      <a:endParaRPr lang="en-US" sz="2000" dirty="0"/>
                    </a:p>
                  </a:txBody>
                  <a:tcPr marT="45725" marB="45725"/>
                </a:tc>
                <a:tc>
                  <a:txBody>
                    <a:bodyPr/>
                    <a:lstStyle/>
                    <a:p>
                      <a:pPr algn="ctr"/>
                      <a:r>
                        <a:rPr lang="en-US" sz="2000" dirty="0" smtClean="0"/>
                        <a:t>4 (19.1%)</a:t>
                      </a:r>
                      <a:endParaRPr lang="en-US" sz="2000" dirty="0"/>
                    </a:p>
                  </a:txBody>
                  <a:tcPr marT="45725" marB="45725"/>
                </a:tc>
              </a:tr>
              <a:tr h="1005958">
                <a:tc>
                  <a:txBody>
                    <a:bodyPr/>
                    <a:lstStyle/>
                    <a:p>
                      <a:r>
                        <a:rPr lang="en-US" sz="2000" dirty="0" smtClean="0"/>
                        <a:t>2007-2008, recollected in 2010-2011,</a:t>
                      </a:r>
                      <a:r>
                        <a:rPr lang="en-US" sz="2000" baseline="0" dirty="0" smtClean="0"/>
                        <a:t> n = 23</a:t>
                      </a:r>
                      <a:endParaRPr lang="en-US" sz="2000" dirty="0"/>
                    </a:p>
                  </a:txBody>
                  <a:tcPr marT="45725" marB="45725"/>
                </a:tc>
                <a:tc>
                  <a:txBody>
                    <a:bodyPr/>
                    <a:lstStyle/>
                    <a:p>
                      <a:pPr algn="ctr"/>
                      <a:r>
                        <a:rPr lang="en-US" sz="2000" dirty="0" smtClean="0"/>
                        <a:t>4 (17.4%)</a:t>
                      </a:r>
                      <a:endParaRPr lang="en-US" sz="2000" dirty="0"/>
                    </a:p>
                  </a:txBody>
                  <a:tcPr marT="45725" marB="45725"/>
                </a:tc>
                <a:tc>
                  <a:txBody>
                    <a:bodyPr/>
                    <a:lstStyle/>
                    <a:p>
                      <a:pPr algn="ctr"/>
                      <a:r>
                        <a:rPr lang="en-US" sz="2000" dirty="0" smtClean="0"/>
                        <a:t>8 (34.8%)</a:t>
                      </a:r>
                      <a:endParaRPr lang="en-US" sz="2000" dirty="0"/>
                    </a:p>
                  </a:txBody>
                  <a:tcPr marT="45725" marB="45725"/>
                </a:tc>
                <a:tc>
                  <a:txBody>
                    <a:bodyPr/>
                    <a:lstStyle/>
                    <a:p>
                      <a:pPr algn="ctr"/>
                      <a:r>
                        <a:rPr lang="en-US" sz="2000" dirty="0" smtClean="0"/>
                        <a:t>11 (47.8%)</a:t>
                      </a:r>
                      <a:endParaRPr lang="en-US" sz="2000" dirty="0"/>
                    </a:p>
                  </a:txBody>
                  <a:tcPr marT="45725" marB="45725"/>
                </a:tc>
              </a:tr>
            </a:tbl>
          </a:graphicData>
        </a:graphic>
      </p:graphicFrame>
      <p:sp>
        <p:nvSpPr>
          <p:cNvPr id="152603" name="TextBox 4"/>
          <p:cNvSpPr txBox="1">
            <a:spLocks noChangeArrowheads="1"/>
          </p:cNvSpPr>
          <p:nvPr/>
        </p:nvSpPr>
        <p:spPr bwMode="auto">
          <a:xfrm>
            <a:off x="1562100" y="6027738"/>
            <a:ext cx="6019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eaLnBrk="1" hangingPunct="1">
              <a:buClrTx/>
              <a:buFontTx/>
              <a:buNone/>
            </a:pPr>
            <a:r>
              <a:rPr lang="en-US" altLang="en-US" sz="2400"/>
              <a:t>Eastlake, Hodson, Geraci and Crawford, J. Chem. H&amp;S, Sept/Oct. 2012</a:t>
            </a:r>
          </a:p>
        </p:txBody>
      </p:sp>
      <p:sp>
        <p:nvSpPr>
          <p:cNvPr id="15260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A7AE156F-0CB8-44C2-BA1E-E6B1A37174DC}" type="slidenum">
              <a:rPr lang="en-US" altLang="en-US" sz="2400" smtClean="0"/>
              <a:pPr eaLnBrk="1" hangingPunct="1"/>
              <a:t>81</a:t>
            </a:fld>
            <a:endParaRPr lang="en-US" altLang="en-US" sz="140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3"/>
          <p:cNvSpPr>
            <a:spLocks noGrp="1"/>
          </p:cNvSpPr>
          <p:nvPr>
            <p:ph type="title"/>
          </p:nvPr>
        </p:nvSpPr>
        <p:spPr>
          <a:xfrm>
            <a:off x="515815" y="685800"/>
            <a:ext cx="8229600" cy="1143000"/>
          </a:xfrm>
        </p:spPr>
        <p:txBody>
          <a:bodyPr/>
          <a:lstStyle/>
          <a:p>
            <a:r>
              <a:rPr lang="en-US" altLang="en-US" dirty="0" smtClean="0">
                <a:latin typeface="Tahoma" pitchFamily="34" charset="0"/>
                <a:cs typeface="Tahoma" pitchFamily="34" charset="0"/>
              </a:rPr>
              <a:t>Questions you might ask when evaluating </a:t>
            </a:r>
            <a:r>
              <a:rPr lang="en-US" altLang="en-US" dirty="0" err="1" smtClean="0">
                <a:latin typeface="Tahoma" pitchFamily="34" charset="0"/>
                <a:cs typeface="Tahoma" pitchFamily="34" charset="0"/>
              </a:rPr>
              <a:t>nano</a:t>
            </a:r>
            <a:r>
              <a:rPr lang="en-US" altLang="en-US" dirty="0" smtClean="0">
                <a:latin typeface="Tahoma" pitchFamily="34" charset="0"/>
                <a:cs typeface="Tahoma" pitchFamily="34" charset="0"/>
              </a:rPr>
              <a:t> Safety Data Sheets in your trade:</a:t>
            </a:r>
          </a:p>
        </p:txBody>
      </p:sp>
      <p:sp>
        <p:nvSpPr>
          <p:cNvPr id="154627" name="Subtitle 4"/>
          <p:cNvSpPr>
            <a:spLocks noGrp="1"/>
          </p:cNvSpPr>
          <p:nvPr>
            <p:ph idx="1"/>
          </p:nvPr>
        </p:nvSpPr>
        <p:spPr>
          <a:xfrm>
            <a:off x="457200" y="2332038"/>
            <a:ext cx="8229600" cy="4525962"/>
          </a:xfrm>
        </p:spPr>
        <p:txBody>
          <a:bodyPr/>
          <a:lstStyle/>
          <a:p>
            <a:pPr marL="0" indent="0">
              <a:buFont typeface="Arial" pitchFamily="34" charset="0"/>
              <a:buAutoNum type="arabicPeriod"/>
            </a:pPr>
            <a:r>
              <a:rPr lang="en-US" altLang="en-US" dirty="0" smtClean="0"/>
              <a:t>Does the SDS identify the </a:t>
            </a:r>
            <a:r>
              <a:rPr lang="en-US" altLang="en-US" dirty="0" err="1" smtClean="0"/>
              <a:t>nano</a:t>
            </a:r>
            <a:r>
              <a:rPr lang="en-US" altLang="en-US" dirty="0" smtClean="0"/>
              <a:t>-sized component?</a:t>
            </a:r>
          </a:p>
          <a:p>
            <a:pPr marL="0" indent="0">
              <a:buFont typeface="Arial" pitchFamily="34" charset="0"/>
              <a:buAutoNum type="arabicPeriod"/>
            </a:pPr>
            <a:r>
              <a:rPr lang="en-US" altLang="en-US" dirty="0" smtClean="0"/>
              <a:t>Does it have any cautionary language about </a:t>
            </a:r>
            <a:r>
              <a:rPr lang="en-US" altLang="en-US" dirty="0" err="1" smtClean="0"/>
              <a:t>nano</a:t>
            </a:r>
            <a:r>
              <a:rPr lang="en-US" altLang="en-US" dirty="0" smtClean="0"/>
              <a:t>?</a:t>
            </a:r>
          </a:p>
          <a:p>
            <a:pPr marL="0" indent="0">
              <a:buFont typeface="Arial" pitchFamily="34" charset="0"/>
              <a:buAutoNum type="arabicPeriod"/>
            </a:pPr>
            <a:r>
              <a:rPr lang="en-US" altLang="en-US" dirty="0" smtClean="0"/>
              <a:t>Does it use the PEL for the “macro” sized material?</a:t>
            </a:r>
          </a:p>
          <a:p>
            <a:pPr marL="0" indent="0">
              <a:buFont typeface="Arial" pitchFamily="34" charset="0"/>
              <a:buAutoNum type="arabicPeriod"/>
            </a:pPr>
            <a:endParaRPr lang="en-US" altLang="en-US" dirty="0" smtClean="0"/>
          </a:p>
          <a:p>
            <a:pPr marL="0" indent="0">
              <a:buFont typeface="Arial" pitchFamily="34" charset="0"/>
              <a:buAutoNum type="arabicPeriod"/>
            </a:pPr>
            <a:endParaRPr lang="en-US" altLang="en-US" dirty="0" smtClean="0"/>
          </a:p>
          <a:p>
            <a:pPr marL="0" indent="0"/>
            <a:endParaRPr lang="en-US" altLang="en-US" dirty="0" smtClean="0"/>
          </a:p>
        </p:txBody>
      </p:sp>
      <p:sp>
        <p:nvSpPr>
          <p:cNvPr id="154628"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EBEEC376-C06F-4983-BB3C-E22174E66256}" type="slidenum">
              <a:rPr lang="en-US" altLang="en-US" sz="2400" smtClean="0"/>
              <a:pPr eaLnBrk="1" hangingPunct="1"/>
              <a:t>82</a:t>
            </a:fld>
            <a:endParaRPr lang="en-US" altLang="en-US" sz="14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4"/>
          <p:cNvSpPr>
            <a:spLocks noGrp="1"/>
          </p:cNvSpPr>
          <p:nvPr>
            <p:ph type="ctrTitle"/>
          </p:nvPr>
        </p:nvSpPr>
        <p:spPr>
          <a:xfrm>
            <a:off x="685800" y="1143000"/>
            <a:ext cx="7772400" cy="1470025"/>
          </a:xfrm>
        </p:spPr>
        <p:txBody>
          <a:bodyPr/>
          <a:lstStyle/>
          <a:p>
            <a:pPr marL="514350" indent="-514350"/>
            <a:r>
              <a:rPr lang="en-US" altLang="en-US" sz="4800" smtClean="0">
                <a:latin typeface="Tahoma" pitchFamily="34" charset="0"/>
                <a:cs typeface="Tahoma" pitchFamily="34" charset="0"/>
              </a:rPr>
              <a:t>	List several resources that might be useful</a:t>
            </a:r>
          </a:p>
        </p:txBody>
      </p:sp>
      <p:sp>
        <p:nvSpPr>
          <p:cNvPr id="3" name="Subtitle 2"/>
          <p:cNvSpPr>
            <a:spLocks noGrp="1"/>
          </p:cNvSpPr>
          <p:nvPr>
            <p:ph type="subTitle" idx="1"/>
          </p:nvPr>
        </p:nvSpPr>
        <p:spPr>
          <a:xfrm>
            <a:off x="1219200" y="3733800"/>
            <a:ext cx="6400800" cy="1752600"/>
          </a:xfrm>
          <a:ln>
            <a:miter lim="800000"/>
            <a:headEnd/>
            <a:tailEnd/>
          </a:ln>
          <a:extLst>
            <a:ext uri="{FAA26D3D-D897-4be2-8F04-BA451C77F1D7}"/>
          </a:extLst>
        </p:spPr>
        <p:txBody>
          <a:bodyPr/>
          <a:lstStyle/>
          <a:p>
            <a:pPr>
              <a:buFont typeface="Arial" charset="0"/>
              <a:buNone/>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7</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buFont typeface="Arial" charset="0"/>
              <a:buNone/>
              <a:defRPr/>
            </a:pPr>
            <a:endParaRPr lang="en-US" sz="6600" dirty="0">
              <a:ea typeface="ＭＳ Ｐゴシック" charset="-128"/>
            </a:endParaRPr>
          </a:p>
        </p:txBody>
      </p:sp>
      <p:graphicFrame>
        <p:nvGraphicFramePr>
          <p:cNvPr id="7" name="Diagram 6"/>
          <p:cNvGraphicFramePr/>
          <p:nvPr/>
        </p:nvGraphicFramePr>
        <p:xfrm>
          <a:off x="1546412" y="3454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5653"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11F30E8-9F13-415E-822B-E51628044F3A}" type="slidenum">
              <a:rPr lang="en-US" altLang="en-US" sz="2400" smtClean="0"/>
              <a:pPr eaLnBrk="1" hangingPunct="1"/>
              <a:t>83</a:t>
            </a:fld>
            <a:endParaRPr lang="en-US" altLang="en-US" sz="140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581796" y="762000"/>
            <a:ext cx="3984590" cy="52320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6675" name="Title 2"/>
          <p:cNvSpPr>
            <a:spLocks noGrp="1"/>
          </p:cNvSpPr>
          <p:nvPr>
            <p:ph type="title"/>
          </p:nvPr>
        </p:nvSpPr>
        <p:spPr>
          <a:xfrm>
            <a:off x="304800" y="2438400"/>
            <a:ext cx="4419600" cy="1143000"/>
          </a:xfrm>
        </p:spPr>
        <p:txBody>
          <a:bodyPr/>
          <a:lstStyle/>
          <a:p>
            <a:r>
              <a:rPr lang="en-US" altLang="en-US" smtClean="0">
                <a:latin typeface="Tahoma" pitchFamily="34" charset="0"/>
                <a:cs typeface="Tahoma" pitchFamily="34" charset="0"/>
              </a:rPr>
              <a:t>NIEHS has the only guidance on </a:t>
            </a:r>
            <a:r>
              <a:rPr lang="en-US" altLang="en-US" sz="4800" i="1" smtClean="0">
                <a:latin typeface="Tahoma" pitchFamily="34" charset="0"/>
                <a:cs typeface="Tahoma" pitchFamily="34" charset="0"/>
              </a:rPr>
              <a:t>training </a:t>
            </a:r>
            <a:r>
              <a:rPr lang="en-US" altLang="en-US" smtClean="0">
                <a:latin typeface="Tahoma" pitchFamily="34" charset="0"/>
                <a:cs typeface="Tahoma" pitchFamily="34" charset="0"/>
              </a:rPr>
              <a:t>workers about nanotechnology risks </a:t>
            </a:r>
          </a:p>
        </p:txBody>
      </p:sp>
      <p:sp>
        <p:nvSpPr>
          <p:cNvPr id="156676"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74C072FE-237E-434A-9389-03990CB05BF2}" type="slidenum">
              <a:rPr lang="en-US" altLang="en-US" sz="2400" smtClean="0"/>
              <a:pPr eaLnBrk="1" hangingPunct="1"/>
              <a:t>84</a:t>
            </a:fld>
            <a:endParaRPr lang="en-US" altLang="en-US" sz="14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533400" y="533400"/>
            <a:ext cx="7924800" cy="1143000"/>
          </a:xfrm>
        </p:spPr>
        <p:txBody>
          <a:bodyPr/>
          <a:lstStyle/>
          <a:p>
            <a:r>
              <a:rPr lang="en-US" altLang="en-US" smtClean="0">
                <a:latin typeface="Tahoma" pitchFamily="34" charset="0"/>
                <a:cs typeface="Tahoma" pitchFamily="34" charset="0"/>
              </a:rPr>
              <a:t>The guidance identified possible exposures among specific populations</a:t>
            </a:r>
          </a:p>
        </p:txBody>
      </p:sp>
      <p:graphicFrame>
        <p:nvGraphicFramePr>
          <p:cNvPr id="6" name="Table 5"/>
          <p:cNvGraphicFramePr>
            <a:graphicFrameLocks noGrp="1"/>
          </p:cNvGraphicFramePr>
          <p:nvPr/>
        </p:nvGraphicFramePr>
        <p:xfrm>
          <a:off x="704850" y="2251075"/>
          <a:ext cx="7734300" cy="3997642"/>
        </p:xfrm>
        <a:graphic>
          <a:graphicData uri="http://schemas.openxmlformats.org/drawingml/2006/table">
            <a:tbl>
              <a:tblPr firstRow="1" bandRow="1">
                <a:tableStyleId>{9DCAF9ED-07DC-4A11-8D7F-57B35C25682E}</a:tableStyleId>
              </a:tblPr>
              <a:tblGrid>
                <a:gridCol w="2578100"/>
                <a:gridCol w="2578100"/>
                <a:gridCol w="2578100"/>
              </a:tblGrid>
              <a:tr h="370654">
                <a:tc>
                  <a:txBody>
                    <a:bodyPr/>
                    <a:lstStyle/>
                    <a:p>
                      <a:pPr algn="ctr"/>
                      <a:r>
                        <a:rPr lang="en-US" sz="1800" dirty="0" smtClean="0"/>
                        <a:t>Worker Population</a:t>
                      </a:r>
                      <a:endParaRPr lang="en-US" sz="1800" dirty="0"/>
                    </a:p>
                  </a:txBody>
                  <a:tcPr marT="45698" marB="45698"/>
                </a:tc>
                <a:tc>
                  <a:txBody>
                    <a:bodyPr/>
                    <a:lstStyle/>
                    <a:p>
                      <a:pPr algn="ctr"/>
                      <a:r>
                        <a:rPr lang="en-US" sz="1800" dirty="0" smtClean="0"/>
                        <a:t>Type of Nanomaterial</a:t>
                      </a:r>
                      <a:endParaRPr lang="en-US" sz="1800" dirty="0"/>
                    </a:p>
                  </a:txBody>
                  <a:tcPr marT="45698" marB="45698"/>
                </a:tc>
                <a:tc>
                  <a:txBody>
                    <a:bodyPr/>
                    <a:lstStyle/>
                    <a:p>
                      <a:pPr algn="ctr"/>
                      <a:r>
                        <a:rPr lang="en-US" sz="1800" dirty="0" smtClean="0"/>
                        <a:t>Tasks</a:t>
                      </a:r>
                      <a:endParaRPr lang="en-US" sz="1800" dirty="0"/>
                    </a:p>
                  </a:txBody>
                  <a:tcPr marT="45698" marB="45698"/>
                </a:tc>
              </a:tr>
              <a:tr h="1310481">
                <a:tc>
                  <a:txBody>
                    <a:bodyPr/>
                    <a:lstStyle/>
                    <a:p>
                      <a:r>
                        <a:rPr lang="en-US" sz="2000" u="none" strike="noStrike" kern="1200" baseline="0" dirty="0" smtClean="0"/>
                        <a:t>Stationary engineers	</a:t>
                      </a:r>
                      <a:endParaRPr lang="en-US" sz="2000" b="0" i="0" u="none" strike="noStrike" kern="1200" baseline="0" dirty="0" smtClean="0">
                        <a:solidFill>
                          <a:schemeClr val="dk1"/>
                        </a:solidFill>
                        <a:latin typeface="+mn-lt"/>
                        <a:ea typeface="+mn-ea"/>
                        <a:cs typeface="+mn-cs"/>
                      </a:endParaRPr>
                    </a:p>
                  </a:txBody>
                  <a:tcPr marT="45698" marB="456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err="1" smtClean="0"/>
                        <a:t>Nanosilver</a:t>
                      </a:r>
                      <a:r>
                        <a:rPr lang="en-US" sz="2000" u="none" strike="noStrike" kern="1200" baseline="0" dirty="0" smtClean="0"/>
                        <a:t> biocides 	</a:t>
                      </a:r>
                    </a:p>
                    <a:p>
                      <a:endParaRPr lang="en-US" sz="2000" dirty="0"/>
                    </a:p>
                  </a:txBody>
                  <a:tcPr marT="45698" marB="456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smtClean="0"/>
                        <a:t>Adding biocides to cooling tower water and HVAC drip pans 	</a:t>
                      </a:r>
                      <a:endParaRPr lang="en-US" sz="2000" b="0" i="0" u="none" strike="noStrike" kern="1200" baseline="0" dirty="0" smtClean="0">
                        <a:solidFill>
                          <a:schemeClr val="dk1"/>
                        </a:solidFill>
                        <a:latin typeface="+mn-lt"/>
                        <a:ea typeface="+mn-ea"/>
                        <a:cs typeface="+mn-cs"/>
                      </a:endParaRPr>
                    </a:p>
                  </a:txBody>
                  <a:tcPr marT="45698" marB="45698"/>
                </a:tc>
              </a:tr>
              <a:tr h="10057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smtClean="0"/>
                        <a:t>Cleanup workers 	</a:t>
                      </a:r>
                    </a:p>
                  </a:txBody>
                  <a:tcPr marT="45698" marB="456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smtClean="0"/>
                        <a:t>Nanoparticles in hazardous waste 	</a:t>
                      </a:r>
                    </a:p>
                  </a:txBody>
                  <a:tcPr marT="45698" marB="45698"/>
                </a:tc>
                <a:tc>
                  <a:txBody>
                    <a:bodyPr/>
                    <a:lstStyle/>
                    <a:p>
                      <a:r>
                        <a:rPr lang="en-US" sz="2000" u="none" strike="noStrike" kern="1200" baseline="0" dirty="0" smtClean="0"/>
                        <a:t>Performing cleanup of waste sites 	</a:t>
                      </a:r>
                      <a:endParaRPr lang="en-US" sz="2000" b="0" i="0" u="none" strike="noStrike" kern="1200" baseline="0" dirty="0" smtClean="0">
                        <a:solidFill>
                          <a:schemeClr val="dk1"/>
                        </a:solidFill>
                        <a:latin typeface="+mn-lt"/>
                        <a:ea typeface="+mn-ea"/>
                        <a:cs typeface="+mn-cs"/>
                      </a:endParaRPr>
                    </a:p>
                  </a:txBody>
                  <a:tcPr marT="45698" marB="45698"/>
                </a:tc>
              </a:tr>
              <a:tr h="13104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smtClean="0"/>
                        <a:t>Nurses and physicians 	</a:t>
                      </a:r>
                    </a:p>
                    <a:p>
                      <a:endParaRPr lang="en-US" sz="2000" dirty="0"/>
                    </a:p>
                  </a:txBody>
                  <a:tcPr marT="45698" marB="456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smtClean="0"/>
                        <a:t>Nanoparticles used in medicines; </a:t>
                      </a:r>
                      <a:r>
                        <a:rPr lang="en-US" sz="2000" u="none" strike="noStrike" kern="1200" baseline="0" dirty="0" err="1" smtClean="0"/>
                        <a:t>nanosiliver</a:t>
                      </a:r>
                      <a:r>
                        <a:rPr lang="en-US" sz="2000" u="none" strike="noStrike" kern="1200" baseline="0" dirty="0" smtClean="0"/>
                        <a:t> in disinfectants 	</a:t>
                      </a:r>
                    </a:p>
                  </a:txBody>
                  <a:tcPr marT="45698" marB="456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kern="1200" baseline="0" dirty="0" smtClean="0"/>
                        <a:t>Preparing intravenous liquids 	</a:t>
                      </a:r>
                      <a:endParaRPr lang="en-US" sz="2000" b="0" i="0" u="none" strike="noStrike" kern="1200" baseline="0" dirty="0" smtClean="0">
                        <a:solidFill>
                          <a:schemeClr val="dk1"/>
                        </a:solidFill>
                        <a:latin typeface="+mn-lt"/>
                        <a:ea typeface="+mn-ea"/>
                        <a:cs typeface="+mn-cs"/>
                      </a:endParaRPr>
                    </a:p>
                  </a:txBody>
                  <a:tcPr marT="45698" marB="45698"/>
                </a:tc>
              </a:tr>
            </a:tbl>
          </a:graphicData>
        </a:graphic>
      </p:graphicFrame>
      <p:sp>
        <p:nvSpPr>
          <p:cNvPr id="157719"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61149AB8-8A35-4851-804F-8002B1A9EA65}" type="slidenum">
              <a:rPr lang="en-US" altLang="en-US" sz="2400" smtClean="0"/>
              <a:pPr eaLnBrk="1" hangingPunct="1"/>
              <a:t>85</a:t>
            </a:fld>
            <a:endParaRPr lang="en-US" altLang="en-US" sz="1400" smtClean="0"/>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a:xfrm>
            <a:off x="457200" y="457200"/>
            <a:ext cx="8229600" cy="1143000"/>
          </a:xfrm>
        </p:spPr>
        <p:txBody>
          <a:bodyPr/>
          <a:lstStyle/>
          <a:p>
            <a:r>
              <a:rPr lang="en-US" altLang="en-US" smtClean="0">
                <a:latin typeface="Tahoma" pitchFamily="34" charset="0"/>
                <a:cs typeface="Tahoma" pitchFamily="34" charset="0"/>
              </a:rPr>
              <a:t>The NIEHS guidance also provided:</a:t>
            </a:r>
          </a:p>
        </p:txBody>
      </p:sp>
      <p:sp>
        <p:nvSpPr>
          <p:cNvPr id="158723" name="Content Placeholder 2"/>
          <p:cNvSpPr>
            <a:spLocks noGrp="1"/>
          </p:cNvSpPr>
          <p:nvPr>
            <p:ph idx="1"/>
          </p:nvPr>
        </p:nvSpPr>
        <p:spPr>
          <a:xfrm>
            <a:off x="457200" y="1905000"/>
            <a:ext cx="8229600" cy="4525963"/>
          </a:xfrm>
        </p:spPr>
        <p:txBody>
          <a:bodyPr/>
          <a:lstStyle/>
          <a:p>
            <a:pPr marL="514350" indent="-514350">
              <a:buFont typeface="Arial" pitchFamily="34" charset="0"/>
              <a:buAutoNum type="arabicPeriod"/>
            </a:pPr>
            <a:r>
              <a:rPr lang="en-US" altLang="en-US" smtClean="0"/>
              <a:t>Suggested learning objectives for a nanomaterials course for workers</a:t>
            </a:r>
          </a:p>
          <a:p>
            <a:pPr marL="514350" indent="-514350">
              <a:buFont typeface="Arial" pitchFamily="34" charset="0"/>
              <a:buAutoNum type="arabicPeriod"/>
            </a:pPr>
            <a:r>
              <a:rPr lang="en-US" altLang="en-US" smtClean="0"/>
              <a:t>Outline for 8-hour HAZWOPER refresher</a:t>
            </a:r>
          </a:p>
          <a:p>
            <a:pPr marL="514350" indent="-514350">
              <a:buFont typeface="Arial" pitchFamily="34" charset="0"/>
              <a:buAutoNum type="arabicPeriod"/>
            </a:pPr>
            <a:r>
              <a:rPr lang="en-US" altLang="en-US" smtClean="0"/>
              <a:t>Value of NIEHS Minimum Criteria in structuring nanoparticles training for workers  </a:t>
            </a:r>
          </a:p>
        </p:txBody>
      </p:sp>
      <p:sp>
        <p:nvSpPr>
          <p:cNvPr id="158724"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133CCDD-ED25-47D5-B838-1965CCAB2F3F}" type="slidenum">
              <a:rPr lang="en-US" altLang="en-US" sz="2400" smtClean="0"/>
              <a:pPr eaLnBrk="1" hangingPunct="1"/>
              <a:t>86</a:t>
            </a:fld>
            <a:endParaRPr lang="en-US" altLang="en-US" sz="1400" smtClean="0"/>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smtClean="0">
                <a:latin typeface="Tahoma" pitchFamily="34" charset="0"/>
                <a:cs typeface="Tahoma" pitchFamily="34" charset="0"/>
              </a:rPr>
              <a:t>An 8-hour course is available for free at two locations</a:t>
            </a:r>
          </a:p>
        </p:txBody>
      </p:sp>
      <p:sp>
        <p:nvSpPr>
          <p:cNvPr id="159747" name="Text Placeholder 3"/>
          <p:cNvSpPr>
            <a:spLocks noGrp="1"/>
          </p:cNvSpPr>
          <p:nvPr>
            <p:ph type="body" idx="1"/>
          </p:nvPr>
        </p:nvSpPr>
        <p:spPr>
          <a:xfrm>
            <a:off x="457200" y="1535113"/>
            <a:ext cx="4040188" cy="639762"/>
          </a:xfrm>
        </p:spPr>
        <p:txBody>
          <a:bodyPr/>
          <a:lstStyle/>
          <a:p>
            <a:r>
              <a:rPr lang="en-US" altLang="en-US" smtClean="0"/>
              <a:t>The GoodNanoGuide</a:t>
            </a:r>
          </a:p>
        </p:txBody>
      </p:sp>
      <p:sp>
        <p:nvSpPr>
          <p:cNvPr id="159748" name="Content Placeholder 4"/>
          <p:cNvSpPr>
            <a:spLocks noGrp="1"/>
          </p:cNvSpPr>
          <p:nvPr>
            <p:ph sz="half" idx="2"/>
          </p:nvPr>
        </p:nvSpPr>
        <p:spPr>
          <a:xfrm>
            <a:off x="457200" y="2174875"/>
            <a:ext cx="4040188" cy="3951288"/>
          </a:xfrm>
        </p:spPr>
        <p:txBody>
          <a:bodyPr/>
          <a:lstStyle/>
          <a:p>
            <a:pPr marL="0" indent="0">
              <a:buFont typeface="Arial" pitchFamily="34" charset="0"/>
              <a:buNone/>
            </a:pPr>
            <a:r>
              <a:rPr lang="en-US" altLang="en-US" smtClean="0"/>
              <a:t>www.goodnanoguide.org</a:t>
            </a:r>
          </a:p>
        </p:txBody>
      </p:sp>
      <p:sp>
        <p:nvSpPr>
          <p:cNvPr id="159749" name="Text Placeholder 5"/>
          <p:cNvSpPr>
            <a:spLocks noGrp="1"/>
          </p:cNvSpPr>
          <p:nvPr>
            <p:ph type="body" sz="quarter" idx="3"/>
          </p:nvPr>
        </p:nvSpPr>
        <p:spPr>
          <a:xfrm>
            <a:off x="4645025" y="1535113"/>
            <a:ext cx="4041775" cy="639762"/>
          </a:xfrm>
        </p:spPr>
        <p:txBody>
          <a:bodyPr/>
          <a:lstStyle/>
          <a:p>
            <a:r>
              <a:rPr lang="en-US" altLang="en-US" smtClean="0"/>
              <a:t>OSHA Training Institute</a:t>
            </a:r>
          </a:p>
        </p:txBody>
      </p:sp>
      <p:pic>
        <p:nvPicPr>
          <p:cNvPr id="159750" name="Content Placeholder 9"/>
          <p:cNvPicPr>
            <a:picLocks noGrp="1" noChangeAspect="1"/>
          </p:cNvPicPr>
          <p:nvPr>
            <p:ph sz="quarter" idx="4"/>
          </p:nvPr>
        </p:nvPicPr>
        <p:blipFill>
          <a:blip r:embed="rId2">
            <a:extLst>
              <a:ext uri="{28A0092B-C50C-407E-A947-70E740481C1C}">
                <a14:useLocalDpi xmlns:a14="http://schemas.microsoft.com/office/drawing/2010/main" val="0"/>
              </a:ext>
            </a:extLst>
          </a:blip>
          <a:srcRect l="4417" r="4417"/>
          <a:stretch>
            <a:fillRect/>
          </a:stretch>
        </p:blipFill>
        <p:spPr>
          <a:xfrm>
            <a:off x="533400" y="2743200"/>
            <a:ext cx="3730625" cy="3646488"/>
          </a:xfrm>
        </p:spPr>
      </p:pic>
      <p:pic>
        <p:nvPicPr>
          <p:cNvPr id="15975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19400"/>
            <a:ext cx="40894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2"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6674E818-2D16-46D7-90ED-41B239ECD95B}" type="slidenum">
              <a:rPr lang="en-US" altLang="en-US" sz="2400" smtClean="0"/>
              <a:pPr eaLnBrk="1" hangingPunct="1"/>
              <a:t>87</a:t>
            </a:fld>
            <a:endParaRPr lang="en-US" altLang="en-US" sz="14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3"/>
          <p:cNvSpPr>
            <a:spLocks noGrp="1"/>
          </p:cNvSpPr>
          <p:nvPr>
            <p:ph type="title"/>
          </p:nvPr>
        </p:nvSpPr>
        <p:spPr>
          <a:xfrm>
            <a:off x="655638" y="327025"/>
            <a:ext cx="8221662" cy="823913"/>
          </a:xfrm>
        </p:spPr>
        <p:txBody>
          <a:bodyPr/>
          <a:lstStyle/>
          <a:p>
            <a:r>
              <a:rPr lang="en-US" altLang="en-US" sz="3600" smtClean="0">
                <a:latin typeface="Tahoma" pitchFamily="34" charset="0"/>
                <a:cs typeface="Tahoma" pitchFamily="34" charset="0"/>
              </a:rPr>
              <a:t>Other resources: </a:t>
            </a:r>
            <a:br>
              <a:rPr lang="en-US" altLang="en-US" sz="3600" smtClean="0">
                <a:latin typeface="Tahoma" pitchFamily="34" charset="0"/>
                <a:cs typeface="Tahoma" pitchFamily="34" charset="0"/>
              </a:rPr>
            </a:br>
            <a:r>
              <a:rPr lang="en-US" altLang="en-US" sz="3600" smtClean="0">
                <a:latin typeface="Tahoma" pitchFamily="34" charset="0"/>
                <a:cs typeface="Tahoma" pitchFamily="34" charset="0"/>
              </a:rPr>
              <a:t>OSHA Nanotechnology Topic Page</a:t>
            </a:r>
          </a:p>
        </p:txBody>
      </p:sp>
      <p:sp>
        <p:nvSpPr>
          <p:cNvPr id="161795" name="Text Placeholder 5"/>
          <p:cNvSpPr>
            <a:spLocks noGrp="1"/>
          </p:cNvSpPr>
          <p:nvPr>
            <p:ph type="body" sz="half" idx="2"/>
          </p:nvPr>
        </p:nvSpPr>
        <p:spPr>
          <a:xfrm>
            <a:off x="5641975" y="2503488"/>
            <a:ext cx="3159125" cy="3725862"/>
          </a:xfrm>
        </p:spPr>
        <p:txBody>
          <a:bodyPr/>
          <a:lstStyle/>
          <a:p>
            <a:pPr>
              <a:buFont typeface="Arial" pitchFamily="34" charset="0"/>
              <a:buNone/>
            </a:pPr>
            <a:r>
              <a:rPr lang="en-US" altLang="en-US" sz="2400" smtClean="0"/>
              <a:t>What you’</a:t>
            </a:r>
            <a:r>
              <a:rPr lang="en-US" altLang="ja-JP" sz="2400" smtClean="0"/>
              <a:t>ll find here</a:t>
            </a:r>
          </a:p>
          <a:p>
            <a:r>
              <a:rPr lang="en-US" altLang="en-US" sz="2400" smtClean="0"/>
              <a:t>Relevant OSHA standards</a:t>
            </a:r>
          </a:p>
          <a:p>
            <a:r>
              <a:rPr lang="en-US" altLang="en-US" sz="2400" smtClean="0"/>
              <a:t>New brochure on nano</a:t>
            </a:r>
          </a:p>
        </p:txBody>
      </p:sp>
      <p:sp>
        <p:nvSpPr>
          <p:cNvPr id="11" name="Rounded Rectangle 10"/>
          <p:cNvSpPr/>
          <p:nvPr/>
        </p:nvSpPr>
        <p:spPr>
          <a:xfrm>
            <a:off x="685800" y="1371600"/>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2400" dirty="0">
                <a:solidFill>
                  <a:schemeClr val="accent6">
                    <a:lumMod val="50000"/>
                  </a:schemeClr>
                </a:solidFill>
              </a:rPr>
              <a:t>http://www.osha.gov/dsg/nanotechnology/nanotechnology.html</a:t>
            </a:r>
          </a:p>
        </p:txBody>
      </p:sp>
      <p:pic>
        <p:nvPicPr>
          <p:cNvPr id="1617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2341563"/>
            <a:ext cx="48641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Slide Number Placeholder 5"/>
          <p:cNvSpPr txBox="1">
            <a:spLocks/>
          </p:cNvSpPr>
          <p:nvPr/>
        </p:nvSpPr>
        <p:spPr bwMode="auto">
          <a:xfrm>
            <a:off x="7010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r" eaLnBrk="1" hangingPunct="1">
              <a:spcBef>
                <a:spcPct val="0"/>
              </a:spcBef>
              <a:buClrTx/>
              <a:buFontTx/>
              <a:buNone/>
            </a:pPr>
            <a:fld id="{B8776DDE-9615-42C4-B634-7F50AF6B7F97}" type="slidenum">
              <a:rPr lang="en-US" altLang="en-US" sz="2400"/>
              <a:pPr algn="r" eaLnBrk="1" hangingPunct="1">
                <a:spcBef>
                  <a:spcPct val="0"/>
                </a:spcBef>
                <a:buClrTx/>
                <a:buFontTx/>
                <a:buNone/>
              </a:pPr>
              <a:t>88</a:t>
            </a:fld>
            <a:endParaRPr lang="en-US"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3"/>
          <p:cNvSpPr>
            <a:spLocks noGrp="1"/>
          </p:cNvSpPr>
          <p:nvPr>
            <p:ph type="title"/>
          </p:nvPr>
        </p:nvSpPr>
        <p:spPr>
          <a:xfrm>
            <a:off x="228600" y="327025"/>
            <a:ext cx="8648700" cy="823913"/>
          </a:xfrm>
        </p:spPr>
        <p:txBody>
          <a:bodyPr/>
          <a:lstStyle/>
          <a:p>
            <a:r>
              <a:rPr lang="en-US" altLang="en-US" sz="3600" smtClean="0">
                <a:latin typeface="Tahoma" pitchFamily="34" charset="0"/>
                <a:cs typeface="Tahoma" pitchFamily="34" charset="0"/>
              </a:rPr>
              <a:t>NIOSH Nanotechnology Topic Page</a:t>
            </a:r>
          </a:p>
        </p:txBody>
      </p:sp>
      <p:sp>
        <p:nvSpPr>
          <p:cNvPr id="162819" name="Text Placeholder 5"/>
          <p:cNvSpPr>
            <a:spLocks noGrp="1"/>
          </p:cNvSpPr>
          <p:nvPr>
            <p:ph type="body" sz="half" idx="2"/>
          </p:nvPr>
        </p:nvSpPr>
        <p:spPr>
          <a:xfrm>
            <a:off x="5562600" y="2598738"/>
            <a:ext cx="3657600" cy="3725862"/>
          </a:xfrm>
        </p:spPr>
        <p:txBody>
          <a:bodyPr/>
          <a:lstStyle/>
          <a:p>
            <a:r>
              <a:rPr lang="en-US" altLang="en-US" sz="2800" smtClean="0"/>
              <a:t>Recommendations and Guidance</a:t>
            </a:r>
          </a:p>
          <a:p>
            <a:r>
              <a:rPr lang="en-US" altLang="en-US" sz="2800" smtClean="0"/>
              <a:t>News on OHS</a:t>
            </a:r>
          </a:p>
        </p:txBody>
      </p:sp>
      <p:sp>
        <p:nvSpPr>
          <p:cNvPr id="11" name="Rounded Rectangle 10"/>
          <p:cNvSpPr/>
          <p:nvPr/>
        </p:nvSpPr>
        <p:spPr>
          <a:xfrm>
            <a:off x="647700" y="145573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2800" dirty="0">
                <a:solidFill>
                  <a:schemeClr val="accent6">
                    <a:lumMod val="50000"/>
                  </a:schemeClr>
                </a:solidFill>
              </a:rPr>
              <a:t>http://www.cdc.gov/niosh/topics/nanotech/default.html</a:t>
            </a:r>
          </a:p>
        </p:txBody>
      </p:sp>
      <p:pic>
        <p:nvPicPr>
          <p:cNvPr id="1628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496093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Slide Number Placeholder 5"/>
          <p:cNvSpPr txBox="1">
            <a:spLocks/>
          </p:cNvSpPr>
          <p:nvPr/>
        </p:nvSpPr>
        <p:spPr bwMode="auto">
          <a:xfrm>
            <a:off x="7010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800000"/>
              </a:buClr>
              <a:buFont typeface="Arial" pitchFamily="34" charset="0"/>
              <a:buChar char="•"/>
              <a:defRPr sz="3200">
                <a:solidFill>
                  <a:schemeClr val="tx1"/>
                </a:solidFill>
                <a:latin typeface="Arial" pitchFamily="34" charset="0"/>
                <a:ea typeface="MS PGothic" pitchFamily="34" charset="-128"/>
              </a:defRPr>
            </a:lvl1pPr>
            <a:lvl2pPr indent="-285750" eaLnBrk="0" hangingPunct="0">
              <a:spcBef>
                <a:spcPct val="20000"/>
              </a:spcBef>
              <a:buClr>
                <a:srgbClr val="800000"/>
              </a:buClr>
              <a:buFont typeface="Arial" pitchFamily="34" charset="0"/>
              <a:buChar char="•"/>
              <a:defRPr sz="2800">
                <a:solidFill>
                  <a:schemeClr val="tx1"/>
                </a:solidFill>
                <a:latin typeface="Arial" pitchFamily="34" charset="0"/>
                <a:ea typeface="MS PGothic" pitchFamily="34" charset="-128"/>
              </a:defRPr>
            </a:lvl2pPr>
            <a:lvl3pPr indent="-228600" eaLnBrk="0" hangingPunct="0">
              <a:spcBef>
                <a:spcPct val="20000"/>
              </a:spcBef>
              <a:buClr>
                <a:srgbClr val="800000"/>
              </a:buClr>
              <a:buFont typeface="Arial" pitchFamily="34" charset="0"/>
              <a:buChar char="•"/>
              <a:defRPr sz="2400">
                <a:solidFill>
                  <a:schemeClr val="tx1"/>
                </a:solidFill>
                <a:latin typeface="Arial" pitchFamily="34" charset="0"/>
                <a:ea typeface="MS PGothic" pitchFamily="34" charset="-128"/>
              </a:defRPr>
            </a:lvl3pPr>
            <a:lvl4pPr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4pPr>
            <a:lvl5pPr indent="-228600" eaLnBrk="0" hangingPunct="0">
              <a:spcBef>
                <a:spcPct val="20000"/>
              </a:spcBef>
              <a:buClr>
                <a:srgbClr val="800000"/>
              </a:buClr>
              <a:buFont typeface="Arial" pitchFamily="34" charset="0"/>
              <a:buChar char="•"/>
              <a:defRPr sz="2000">
                <a:solidFill>
                  <a:schemeClr val="tx1"/>
                </a:solidFill>
                <a:latin typeface="Arial" pitchFamily="34" charset="0"/>
                <a:ea typeface="MS PGothic" pitchFamily="34" charset="-128"/>
              </a:defRPr>
            </a:lvl5pPr>
            <a:lvl6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6pPr>
            <a:lvl7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7pPr>
            <a:lvl8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8pPr>
            <a:lvl9pPr indent="-228600" eaLnBrk="0" fontAlgn="base" hangingPunct="0">
              <a:spcBef>
                <a:spcPct val="20000"/>
              </a:spcBef>
              <a:spcAft>
                <a:spcPct val="0"/>
              </a:spcAft>
              <a:buClr>
                <a:srgbClr val="800000"/>
              </a:buClr>
              <a:buFont typeface="Arial" pitchFamily="34" charset="0"/>
              <a:buChar char="•"/>
              <a:defRPr sz="2000">
                <a:solidFill>
                  <a:schemeClr val="tx1"/>
                </a:solidFill>
                <a:latin typeface="Arial" pitchFamily="34" charset="0"/>
                <a:ea typeface="MS PGothic" pitchFamily="34" charset="-128"/>
              </a:defRPr>
            </a:lvl9pPr>
          </a:lstStyle>
          <a:p>
            <a:pPr algn="r" eaLnBrk="1" hangingPunct="1">
              <a:spcBef>
                <a:spcPct val="0"/>
              </a:spcBef>
              <a:buClrTx/>
              <a:buFontTx/>
              <a:buNone/>
            </a:pPr>
            <a:fld id="{BF9F87A2-2421-4B00-A9D0-7AF5D8D23668}" type="slidenum">
              <a:rPr lang="en-US" altLang="en-US" sz="2400"/>
              <a:pPr algn="r" eaLnBrk="1" hangingPunct="1">
                <a:spcBef>
                  <a:spcPct val="0"/>
                </a:spcBef>
                <a:buClrTx/>
                <a:buFontTx/>
                <a:buNone/>
              </a:pPr>
              <a:t>89</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solidFill>
                  <a:srgbClr val="333399"/>
                </a:solidFill>
              </a:rPr>
              <a:t>Key guidance is available from </a:t>
            </a:r>
            <a:r>
              <a:rPr lang="en-US" altLang="en-US" dirty="0" smtClean="0">
                <a:solidFill>
                  <a:srgbClr val="333399"/>
                </a:solidFill>
              </a:rPr>
              <a:t>NIOSH</a:t>
            </a:r>
            <a:r>
              <a:rPr lang="en-US" sz="2400" b="1" dirty="0" smtClean="0">
                <a:solidFill>
                  <a:schemeClr val="bg1">
                    <a:lumMod val="50000"/>
                  </a:schemeClr>
                </a:solidFill>
              </a:rPr>
              <a:t> </a:t>
            </a:r>
            <a:endParaRPr lang="en-US" dirty="0"/>
          </a:p>
        </p:txBody>
      </p:sp>
      <p:sp>
        <p:nvSpPr>
          <p:cNvPr id="3" name="Subtitle 2"/>
          <p:cNvSpPr>
            <a:spLocks noGrp="1"/>
          </p:cNvSpPr>
          <p:nvPr>
            <p:ph type="subTitle" idx="4294967295"/>
          </p:nvPr>
        </p:nvSpPr>
        <p:spPr>
          <a:xfrm>
            <a:off x="1371600" y="3273425"/>
            <a:ext cx="7772400" cy="838200"/>
          </a:xfrm>
        </p:spPr>
        <p:txBody>
          <a:bodyPr>
            <a:normAutofit/>
          </a:bodyPr>
          <a:lstStyle/>
          <a:p>
            <a:pPr marL="0" indent="0" algn="l">
              <a:lnSpc>
                <a:spcPct val="120000"/>
              </a:lnSpc>
              <a:buNone/>
              <a:defRPr/>
            </a:pPr>
            <a:endParaRPr lang="en-US" sz="800" b="1" i="1" dirty="0" smtClean="0">
              <a:solidFill>
                <a:schemeClr val="bg1">
                  <a:lumMod val="50000"/>
                </a:schemeClr>
              </a:solidFill>
            </a:endParaRPr>
          </a:p>
        </p:txBody>
      </p:sp>
      <p:sp>
        <p:nvSpPr>
          <p:cNvPr id="4" name="Subtitle 2"/>
          <p:cNvSpPr txBox="1">
            <a:spLocks/>
          </p:cNvSpPr>
          <p:nvPr/>
        </p:nvSpPr>
        <p:spPr>
          <a:xfrm>
            <a:off x="5735638" y="1825625"/>
            <a:ext cx="2743200" cy="4114800"/>
          </a:xfrm>
          <a:prstGeom prst="rect">
            <a:avLst/>
          </a:prstGeom>
        </p:spPr>
        <p:txBody>
          <a:bodyPr>
            <a:normAutofit/>
          </a:bodyPr>
          <a:lstStyle/>
          <a:p>
            <a:pPr algn="ctr" fontAlgn="auto">
              <a:spcBef>
                <a:spcPct val="20000"/>
              </a:spcBef>
              <a:spcAft>
                <a:spcPts val="0"/>
              </a:spcAft>
              <a:buFont typeface="Arial" pitchFamily="34" charset="0"/>
              <a:buNone/>
              <a:defRPr/>
            </a:pPr>
            <a:endParaRPr lang="en-US" dirty="0">
              <a:solidFill>
                <a:srgbClr val="000000">
                  <a:tint val="75000"/>
                </a:srgbClr>
              </a:solidFill>
              <a:latin typeface="Arial"/>
              <a:ea typeface="+mn-ea"/>
            </a:endParaRPr>
          </a:p>
        </p:txBody>
      </p:sp>
      <p:pic>
        <p:nvPicPr>
          <p:cNvPr id="73732" name="Picture 4" descr="CIB Medical Screening_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2238"/>
            <a:ext cx="1981200" cy="25638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554038" y="149225"/>
            <a:ext cx="8229600" cy="685800"/>
          </a:xfrm>
          <a:prstGeom prst="rect">
            <a:avLst/>
          </a:prstGeom>
        </p:spPr>
        <p:txBody>
          <a:bodyPr anchor="ctr">
            <a:normAutofit fontScale="97500"/>
          </a:bodyPr>
          <a:lstStyle/>
          <a:p>
            <a:pPr fontAlgn="auto">
              <a:spcAft>
                <a:spcPts val="0"/>
              </a:spcAft>
              <a:defRPr/>
            </a:pPr>
            <a:endParaRPr lang="en-US" sz="2200" b="1" dirty="0">
              <a:solidFill>
                <a:srgbClr val="92D050"/>
              </a:solidFill>
              <a:effectLst>
                <a:outerShdw blurRad="38100" dist="38100" dir="2700000" algn="tl">
                  <a:srgbClr val="000000">
                    <a:alpha val="43137"/>
                  </a:srgbClr>
                </a:outerShdw>
              </a:effectLst>
              <a:latin typeface="Arial"/>
              <a:ea typeface="+mn-ea"/>
            </a:endParaRPr>
          </a:p>
        </p:txBody>
      </p:sp>
      <p:pic>
        <p:nvPicPr>
          <p:cNvPr id="73734" name="Picture 8" descr="Nanotech covers_09_Page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38" y="2212975"/>
            <a:ext cx="1828800" cy="23669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5" name="Picture 10" descr="Nanotech covers_09_Page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638" y="2865438"/>
            <a:ext cx="1943100" cy="2514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3" descr="Approaches to Nano_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9463" y="1358900"/>
            <a:ext cx="2297112" cy="2971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7" name="Picture 8" descr="Nano Field Team Effort_F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0038" y="1373188"/>
            <a:ext cx="2057400" cy="26622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8"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3325" y="2122488"/>
            <a:ext cx="2139950" cy="2971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9" name="Picture 2" descr="document 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4238" y="3044825"/>
            <a:ext cx="1981200" cy="270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4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6038" y="3608388"/>
            <a:ext cx="18446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4" descr="http://images.journals.lww.com/joem/XLargeThumb.00043764-201106001-00000.CV.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3738" y="3883025"/>
            <a:ext cx="17526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2" descr="Employer brochu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63838" y="4645025"/>
            <a:ext cx="665162" cy="14573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1750" y="4687888"/>
            <a:ext cx="1250950" cy="1476375"/>
          </a:xfrm>
          <a:prstGeom prst="rect">
            <a:avLst/>
          </a:prstGeom>
          <a:noFill/>
        </p:spPr>
        <p:txBody>
          <a:bodyPr wrap="none">
            <a:spAutoFit/>
          </a:bodyPr>
          <a:lstStyle/>
          <a:p>
            <a:pPr>
              <a:defRPr/>
            </a:pPr>
            <a:r>
              <a:rPr lang="en-US" sz="1400" dirty="0">
                <a:solidFill>
                  <a:srgbClr val="000000"/>
                </a:solidFill>
                <a:latin typeface="Arial" charset="0"/>
                <a:ea typeface="+mn-ea"/>
              </a:rPr>
              <a:t>English</a:t>
            </a:r>
          </a:p>
          <a:p>
            <a:pPr>
              <a:defRPr/>
            </a:pPr>
            <a:r>
              <a:rPr lang="en-US" sz="1400" dirty="0">
                <a:solidFill>
                  <a:srgbClr val="000000"/>
                </a:solidFill>
                <a:latin typeface="Arial" charset="0"/>
                <a:ea typeface="+mn-ea"/>
              </a:rPr>
              <a:t>Spanish</a:t>
            </a:r>
          </a:p>
          <a:p>
            <a:pPr>
              <a:defRPr/>
            </a:pPr>
            <a:r>
              <a:rPr lang="en-US" sz="1400" dirty="0">
                <a:solidFill>
                  <a:srgbClr val="000000"/>
                </a:solidFill>
                <a:latin typeface="Arial" charset="0"/>
                <a:ea typeface="+mn-ea"/>
              </a:rPr>
              <a:t>Portuguese</a:t>
            </a:r>
          </a:p>
          <a:p>
            <a:pPr>
              <a:defRPr/>
            </a:pPr>
            <a:r>
              <a:rPr lang="en-US" sz="1400" dirty="0">
                <a:solidFill>
                  <a:srgbClr val="000000"/>
                </a:solidFill>
                <a:latin typeface="Arial" charset="0"/>
                <a:ea typeface="+mn-ea"/>
              </a:rPr>
              <a:t>Italian</a:t>
            </a:r>
          </a:p>
          <a:p>
            <a:pPr>
              <a:defRPr/>
            </a:pPr>
            <a:r>
              <a:rPr lang="en-US" sz="1400" dirty="0">
                <a:solidFill>
                  <a:srgbClr val="000000"/>
                </a:solidFill>
                <a:latin typeface="Arial" charset="0"/>
                <a:ea typeface="+mn-ea"/>
              </a:rPr>
              <a:t>Japanese</a:t>
            </a:r>
          </a:p>
        </p:txBody>
      </p:sp>
      <p:sp>
        <p:nvSpPr>
          <p:cNvPr id="6" name="Left Arrow 5"/>
          <p:cNvSpPr/>
          <p:nvPr/>
        </p:nvSpPr>
        <p:spPr>
          <a:xfrm>
            <a:off x="3429000" y="5202238"/>
            <a:ext cx="457200" cy="331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pic>
        <p:nvPicPr>
          <p:cNvPr id="73745"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7" name="Slide Number Placeholder 1"/>
          <p:cNvSpPr txBox="1">
            <a:spLocks/>
          </p:cNvSpPr>
          <p:nvPr/>
        </p:nvSpPr>
        <p:spPr bwMode="auto">
          <a:xfrm>
            <a:off x="70104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indent="-285750" eaLnBrk="0" hangingPunct="0">
              <a:spcBef>
                <a:spcPct val="20000"/>
              </a:spcBef>
              <a:buChar char="–"/>
              <a:defRPr sz="2800">
                <a:solidFill>
                  <a:schemeClr val="tx1"/>
                </a:solidFill>
                <a:latin typeface="Arial" pitchFamily="34" charset="0"/>
              </a:defRPr>
            </a:lvl2pPr>
            <a:lvl3pPr indent="-228600" eaLnBrk="0" hangingPunct="0">
              <a:spcBef>
                <a:spcPct val="20000"/>
              </a:spcBef>
              <a:buChar char="•"/>
              <a:defRPr sz="2400">
                <a:solidFill>
                  <a:schemeClr val="tx1"/>
                </a:solidFill>
                <a:latin typeface="Arial" pitchFamily="34" charset="0"/>
              </a:defRPr>
            </a:lvl3pPr>
            <a:lvl4pPr indent="-228600" eaLnBrk="0" hangingPunct="0">
              <a:spcBef>
                <a:spcPct val="20000"/>
              </a:spcBef>
              <a:buChar char="–"/>
              <a:defRPr sz="2000">
                <a:solidFill>
                  <a:schemeClr val="tx1"/>
                </a:solidFill>
                <a:latin typeface="Arial" pitchFamily="34" charset="0"/>
              </a:defRPr>
            </a:lvl4pPr>
            <a:lvl5pPr indent="-228600" eaLnBrk="0" hangingPunct="0">
              <a:spcBef>
                <a:spcPct val="20000"/>
              </a:spcBef>
              <a:buChar char="»"/>
              <a:defRPr sz="2000">
                <a:solidFill>
                  <a:schemeClr val="tx1"/>
                </a:solidFill>
                <a:latin typeface="Arial" pitchFamily="34" charset="0"/>
              </a:defRPr>
            </a:lvl5pPr>
            <a:lvl6pPr indent="-228600" eaLnBrk="0" fontAlgn="base" hangingPunct="0">
              <a:spcBef>
                <a:spcPct val="20000"/>
              </a:spcBef>
              <a:spcAft>
                <a:spcPct val="0"/>
              </a:spcAft>
              <a:buChar char="»"/>
              <a:defRPr sz="2000">
                <a:solidFill>
                  <a:schemeClr val="tx1"/>
                </a:solidFill>
                <a:latin typeface="Arial" pitchFamily="34" charset="0"/>
              </a:defRPr>
            </a:lvl6pPr>
            <a:lvl7pPr indent="-228600" eaLnBrk="0" fontAlgn="base" hangingPunct="0">
              <a:spcBef>
                <a:spcPct val="20000"/>
              </a:spcBef>
              <a:spcAft>
                <a:spcPct val="0"/>
              </a:spcAft>
              <a:buChar char="»"/>
              <a:defRPr sz="2000">
                <a:solidFill>
                  <a:schemeClr val="tx1"/>
                </a:solidFill>
                <a:latin typeface="Arial" pitchFamily="34" charset="0"/>
              </a:defRPr>
            </a:lvl7pPr>
            <a:lvl8pPr indent="-228600" eaLnBrk="0" fontAlgn="base" hangingPunct="0">
              <a:spcBef>
                <a:spcPct val="20000"/>
              </a:spcBef>
              <a:spcAft>
                <a:spcPct val="0"/>
              </a:spcAft>
              <a:buChar char="»"/>
              <a:defRPr sz="2000">
                <a:solidFill>
                  <a:schemeClr val="tx1"/>
                </a:solidFill>
                <a:latin typeface="Arial" pitchFamily="34" charset="0"/>
              </a:defRPr>
            </a:lvl8pPr>
            <a:lvl9pPr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BA72F715-378E-4170-A73E-CA22E4AF6DD6}" type="slidenum">
              <a:rPr lang="en-US" altLang="en-US" sz="2400">
                <a:solidFill>
                  <a:srgbClr val="333399"/>
                </a:solidFill>
              </a:rPr>
              <a:pPr algn="r" eaLnBrk="1" hangingPunct="1">
                <a:spcBef>
                  <a:spcPct val="0"/>
                </a:spcBef>
                <a:buFontTx/>
                <a:buNone/>
              </a:pPr>
              <a:t>9</a:t>
            </a:fld>
            <a:endParaRPr lang="en-US" altLang="en-US" sz="1400">
              <a:solidFill>
                <a:srgbClr val="333399"/>
              </a:solidFill>
            </a:endParaRPr>
          </a:p>
        </p:txBody>
      </p:sp>
      <p:sp>
        <p:nvSpPr>
          <p:cNvPr id="26" name="Rectangle 25"/>
          <p:cNvSpPr/>
          <p:nvPr/>
        </p:nvSpPr>
        <p:spPr>
          <a:xfrm>
            <a:off x="0" y="6308725"/>
            <a:ext cx="8610600" cy="549275"/>
          </a:xfrm>
          <a:prstGeom prst="rect">
            <a:avLst/>
          </a:prstGeom>
          <a:gradFill flip="none" rotWithShape="1">
            <a:gsLst>
              <a:gs pos="7000">
                <a:schemeClr val="tx1">
                  <a:lumMod val="0"/>
                </a:schemeClr>
              </a:gs>
              <a:gs pos="81000">
                <a:srgbClr val="253B7C"/>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pic>
        <p:nvPicPr>
          <p:cNvPr id="73749" name="Picture 2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6400800"/>
            <a:ext cx="330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8"/>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23088" y="6400800"/>
            <a:ext cx="4175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493000" y="6440488"/>
            <a:ext cx="9906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353175"/>
            <a:ext cx="5483225" cy="461963"/>
          </a:xfrm>
          <a:prstGeom prst="rect">
            <a:avLst/>
          </a:prstGeom>
        </p:spPr>
        <p:txBody>
          <a:bodyPr wrap="none">
            <a:spAutoFit/>
          </a:bodyPr>
          <a:lstStyle/>
          <a:p>
            <a:pPr>
              <a:defRPr/>
            </a:pPr>
            <a:r>
              <a:rPr lang="en-US" sz="2400" b="1" dirty="0">
                <a:solidFill>
                  <a:srgbClr val="FFFFFF"/>
                </a:solidFill>
                <a:latin typeface="Arial" charset="0"/>
                <a:ea typeface="+mn-ea"/>
              </a:rPr>
              <a:t>www.cdc.gov/niosh/topics/nanotech</a:t>
            </a:r>
          </a:p>
        </p:txBody>
      </p:sp>
      <p:sp>
        <p:nvSpPr>
          <p:cNvPr id="8" name="Rectangle 7"/>
          <p:cNvSpPr/>
          <p:nvPr/>
        </p:nvSpPr>
        <p:spPr>
          <a:xfrm>
            <a:off x="-380999" y="809113"/>
            <a:ext cx="9829799" cy="486287"/>
          </a:xfrm>
          <a:prstGeom prst="rect">
            <a:avLst/>
          </a:prstGeom>
        </p:spPr>
        <p:txBody>
          <a:bodyPr wrap="square">
            <a:spAutoFit/>
          </a:bodyPr>
          <a:lstStyle/>
          <a:p>
            <a:pPr algn="ctr">
              <a:lnSpc>
                <a:spcPct val="80000"/>
              </a:lnSpc>
            </a:pPr>
            <a:r>
              <a:rPr lang="en-US" altLang="en-US" b="1" dirty="0" smtClean="0">
                <a:solidFill>
                  <a:srgbClr val="333399"/>
                </a:solidFill>
              </a:rPr>
              <a:t>Key guidance is available from NIOSH</a:t>
            </a:r>
            <a:endParaRPr lang="en-US" altLang="en-US" b="1" dirty="0">
              <a:solidFill>
                <a:srgbClr val="333399"/>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4"/>
          <p:cNvSpPr>
            <a:spLocks noGrp="1"/>
          </p:cNvSpPr>
          <p:nvPr>
            <p:ph type="ctrTitle"/>
          </p:nvPr>
        </p:nvSpPr>
        <p:spPr>
          <a:xfrm>
            <a:off x="304800" y="-304800"/>
            <a:ext cx="8458200" cy="1470025"/>
          </a:xfrm>
        </p:spPr>
        <p:txBody>
          <a:bodyPr/>
          <a:lstStyle/>
          <a:p>
            <a:r>
              <a:rPr lang="en-US" altLang="en-US" sz="3200" smtClean="0">
                <a:latin typeface="Tahoma" pitchFamily="34" charset="0"/>
                <a:cs typeface="Tahoma" pitchFamily="34" charset="0"/>
              </a:rPr>
              <a:t>AIHA Nanotechnology Working Group</a:t>
            </a:r>
          </a:p>
        </p:txBody>
      </p:sp>
      <p:sp>
        <p:nvSpPr>
          <p:cNvPr id="163843" name="Subtitle 5"/>
          <p:cNvSpPr>
            <a:spLocks noGrp="1"/>
          </p:cNvSpPr>
          <p:nvPr>
            <p:ph type="subTitle" idx="1"/>
          </p:nvPr>
        </p:nvSpPr>
        <p:spPr/>
        <p:txBody>
          <a:bodyPr/>
          <a:lstStyle/>
          <a:p>
            <a:endParaRPr lang="en-US" altLang="en-US" smtClean="0"/>
          </a:p>
        </p:txBody>
      </p:sp>
      <p:pic>
        <p:nvPicPr>
          <p:cNvPr id="99330" name="Picture 2"/>
          <p:cNvPicPr>
            <a:picLocks noChangeAspect="1" noChangeArrowheads="1"/>
          </p:cNvPicPr>
          <p:nvPr/>
        </p:nvPicPr>
        <p:blipFill>
          <a:blip r:embed="rId2"/>
          <a:srcRect t="7292" r="6250" b="10417"/>
          <a:stretch>
            <a:fillRect/>
          </a:stretch>
        </p:blipFill>
        <p:spPr bwMode="auto">
          <a:xfrm>
            <a:off x="0" y="838200"/>
            <a:ext cx="9144000" cy="601980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63845"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E31B8B69-EF82-419C-9190-ED5C9F95B33A}" type="slidenum">
              <a:rPr lang="en-US" altLang="en-US" sz="2400" smtClean="0"/>
              <a:pPr eaLnBrk="1" hangingPunct="1"/>
              <a:t>90</a:t>
            </a:fld>
            <a:endParaRPr lang="en-US" altLang="en-US" sz="140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Title 3"/>
          <p:cNvSpPr>
            <a:spLocks noGrp="1"/>
          </p:cNvSpPr>
          <p:nvPr>
            <p:ph type="title"/>
          </p:nvPr>
        </p:nvSpPr>
        <p:spPr>
          <a:xfrm>
            <a:off x="762000" y="3200400"/>
            <a:ext cx="8229600" cy="1143000"/>
          </a:xfrm>
        </p:spPr>
        <p:txBody>
          <a:bodyPr/>
          <a:lstStyle/>
          <a:p>
            <a:r>
              <a:rPr lang="en-US" altLang="en-US" sz="6000" smtClean="0">
                <a:solidFill>
                  <a:srgbClr val="800000"/>
                </a:solidFill>
                <a:latin typeface="Tahoma" pitchFamily="34" charset="0"/>
                <a:cs typeface="Tahoma" pitchFamily="34" charset="0"/>
              </a:rPr>
              <a:t>Thanks! Questions?</a:t>
            </a:r>
            <a:br>
              <a:rPr lang="en-US" altLang="en-US" sz="6000" smtClean="0">
                <a:solidFill>
                  <a:srgbClr val="800000"/>
                </a:solidFill>
                <a:latin typeface="Tahoma" pitchFamily="34" charset="0"/>
                <a:cs typeface="Tahoma" pitchFamily="34" charset="0"/>
              </a:rPr>
            </a:br>
            <a:r>
              <a:rPr lang="en-US" altLang="en-US" sz="6000" smtClean="0">
                <a:solidFill>
                  <a:srgbClr val="800000"/>
                </a:solidFill>
                <a:latin typeface="Tahoma" pitchFamily="34" charset="0"/>
                <a:cs typeface="Tahoma" pitchFamily="34" charset="0"/>
              </a:rPr>
              <a:t/>
            </a:r>
            <a:br>
              <a:rPr lang="en-US" altLang="en-US" sz="6000" smtClean="0">
                <a:solidFill>
                  <a:srgbClr val="800000"/>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Bruce Lippy, Ph.D., CIH, CSP</a:t>
            </a:r>
            <a:br>
              <a:rPr lang="en-US" altLang="en-US" sz="3200" smtClean="0">
                <a:solidFill>
                  <a:srgbClr val="4C4C4C"/>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Director of Safety Research</a:t>
            </a:r>
            <a:br>
              <a:rPr lang="en-US" altLang="en-US" sz="3200" smtClean="0">
                <a:solidFill>
                  <a:srgbClr val="4C4C4C"/>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blippy@cpwr.com </a:t>
            </a:r>
            <a:br>
              <a:rPr lang="en-US" altLang="en-US" sz="3200" smtClean="0">
                <a:solidFill>
                  <a:srgbClr val="4C4C4C"/>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301-578-8500</a:t>
            </a:r>
            <a:br>
              <a:rPr lang="en-US" altLang="en-US" sz="3200" smtClean="0">
                <a:solidFill>
                  <a:srgbClr val="4C4C4C"/>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410-916-0359 cell</a:t>
            </a:r>
            <a:br>
              <a:rPr lang="en-US" altLang="en-US" sz="3200" smtClean="0">
                <a:solidFill>
                  <a:srgbClr val="4C4C4C"/>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http://www.elcosh.org</a:t>
            </a:r>
            <a:br>
              <a:rPr lang="en-US" altLang="en-US" sz="3200" smtClean="0">
                <a:solidFill>
                  <a:srgbClr val="4C4C4C"/>
                </a:solidFill>
                <a:latin typeface="Tahoma" pitchFamily="34" charset="0"/>
                <a:cs typeface="Tahoma" pitchFamily="34" charset="0"/>
              </a:rPr>
            </a:br>
            <a:r>
              <a:rPr lang="en-US" altLang="en-US" sz="3200" smtClean="0">
                <a:solidFill>
                  <a:srgbClr val="4C4C4C"/>
                </a:solidFill>
                <a:latin typeface="Tahoma" pitchFamily="34" charset="0"/>
                <a:cs typeface="Tahoma" pitchFamily="34" charset="0"/>
              </a:rPr>
              <a:t/>
            </a:r>
            <a:br>
              <a:rPr lang="en-US" altLang="en-US" sz="3200" smtClean="0">
                <a:solidFill>
                  <a:srgbClr val="4C4C4C"/>
                </a:solidFill>
                <a:latin typeface="Tahoma" pitchFamily="34" charset="0"/>
                <a:cs typeface="Tahoma" pitchFamily="34" charset="0"/>
              </a:rPr>
            </a:br>
            <a:endParaRPr lang="en-US" altLang="en-US" sz="3200" smtClean="0">
              <a:solidFill>
                <a:srgbClr val="4C4C4C"/>
              </a:solidFill>
              <a:latin typeface="Tahoma" pitchFamily="34" charset="0"/>
              <a:cs typeface="Tahoma" pitchFamily="34" charset="0"/>
            </a:endParaRPr>
          </a:p>
        </p:txBody>
      </p:sp>
      <p:sp>
        <p:nvSpPr>
          <p:cNvPr id="165891" name="Slide Number Placehold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eaLnBrk="1" hangingPunct="1"/>
            <a:fld id="{D8A6244D-1EE2-4898-A621-67ECF17BF4E5}" type="slidenum">
              <a:rPr lang="en-US" altLang="en-US" sz="2400" smtClean="0"/>
              <a:pPr eaLnBrk="1" hangingPunct="1"/>
              <a:t>91</a:t>
            </a:fld>
            <a:endParaRPr lang="en-US" altLang="en-US" sz="1400" smtClean="0"/>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109271</TotalTime>
  <Words>5896</Words>
  <Application>Microsoft Office PowerPoint</Application>
  <PresentationFormat>On-screen Show (4:3)</PresentationFormat>
  <Paragraphs>773</Paragraphs>
  <Slides>91</Slides>
  <Notes>54</Notes>
  <HiddenSlides>0</HiddenSlides>
  <MMClips>0</MMClips>
  <ScaleCrop>false</ScaleCrop>
  <HeadingPairs>
    <vt:vector size="4" baseType="variant">
      <vt:variant>
        <vt:lpstr>Theme</vt:lpstr>
      </vt:variant>
      <vt:variant>
        <vt:i4>5</vt:i4>
      </vt:variant>
      <vt:variant>
        <vt:lpstr>Slide Titles</vt:lpstr>
      </vt:variant>
      <vt:variant>
        <vt:i4>91</vt:i4>
      </vt:variant>
    </vt:vector>
  </HeadingPairs>
  <TitlesOfParts>
    <vt:vector size="96" baseType="lpstr">
      <vt:lpstr>Default Design</vt:lpstr>
      <vt:lpstr>1_Default Design</vt:lpstr>
      <vt:lpstr>2_Default Design</vt:lpstr>
      <vt:lpstr>3_Default Design</vt:lpstr>
      <vt:lpstr>4_Default Design</vt:lpstr>
      <vt:lpstr>Presentation for the NSC Labor Division Friday, Sept 12, 2014, 3 pm - 4:30 pm PDT 2014 National Safety Council Congress and Expo San Diego, California </vt:lpstr>
      <vt:lpstr>What is the context for the NSC Labor Division?</vt:lpstr>
      <vt:lpstr>Nano-enabled products are on the market</vt:lpstr>
      <vt:lpstr>Diversity Example: Zinc Oxide Nanomaterials </vt:lpstr>
      <vt:lpstr>A range of particle sizes, shapes, and types</vt:lpstr>
      <vt:lpstr>The definition of nanotechnology includes all three of these features</vt:lpstr>
      <vt:lpstr>The National Institute for Occupational Safety and Health is:</vt:lpstr>
      <vt:lpstr>We participate in the National Nanotechnology Initiative (NNI)</vt:lpstr>
      <vt:lpstr>Key guidance is available from NIOSH </vt:lpstr>
      <vt:lpstr>Some background about CPWR The Center for Construction Research and Training</vt:lpstr>
      <vt:lpstr>CPWR provides resources in many areas and we are adding a construction nanomaterial inventory</vt:lpstr>
      <vt:lpstr>eLCOSH is a repository of construction H&amp;S information</vt:lpstr>
      <vt:lpstr>Special thanks to the CPWR Nanotechnology Research Team</vt:lpstr>
      <vt:lpstr>Some concrete examples  of challenges and opportunities </vt:lpstr>
      <vt:lpstr>At the end of this session, you will be able to:</vt:lpstr>
      <vt:lpstr>Describe the improvements nano-enabled products will bring to construction </vt:lpstr>
      <vt:lpstr>Carbon nanotubes reinforce cement at the nano scale</vt:lpstr>
      <vt:lpstr>BASF product speeds up concrete hardening at low temperatures and double strength</vt:lpstr>
      <vt:lpstr>CNTs added to cement could heat airport runways</vt:lpstr>
      <vt:lpstr>Smart windows can dramatically lower energy bills</vt:lpstr>
      <vt:lpstr>Aerogels insulate thermal systems and reduce noise</vt:lpstr>
      <vt:lpstr> Aerogels are incredible insulators </vt:lpstr>
      <vt:lpstr>They can be translucent, too</vt:lpstr>
      <vt:lpstr>Translucent aerogel is used for thermal insulation and lighting</vt:lpstr>
      <vt:lpstr>Nano-scale UV absorbers in coatings protect wood while remaining transparent</vt:lpstr>
      <vt:lpstr>Water repellent surfaces for masonry are impressive</vt:lpstr>
      <vt:lpstr>Paint with glass spheres distributes heat more evenly</vt:lpstr>
      <vt:lpstr>Paint containing silver and titanium dioxide acts as a biocide</vt:lpstr>
      <vt:lpstr>Hydrophobic water-based cleaner for uncoated metal </vt:lpstr>
      <vt:lpstr>Buckypaper is a thin membrane of carbon nanotubes, nanofibers or other carbon nanomaterial</vt:lpstr>
      <vt:lpstr>BASF tile adhesive is “lighter, more flexible and reduces dust”</vt:lpstr>
      <vt:lpstr>PCI Nanosilent combines leveling, isolating and sound reduction in one step</vt:lpstr>
      <vt:lpstr> Explain why the uniqueness of construction poses additional risks to trades workers </vt:lpstr>
      <vt:lpstr>Exposures must be considered over the life cycle of products</vt:lpstr>
      <vt:lpstr>Bystander exposures are much more prominent in construction</vt:lpstr>
      <vt:lpstr>Multi-employer worksites complicate communication</vt:lpstr>
      <vt:lpstr> Describe the specific health concerns posed by nanoparticles in construction</vt:lpstr>
      <vt:lpstr>Mesotheliomas have been produced in mice with MWCNTs that are fibers with long aspect ratios (Takagi 08, Poland 08)</vt:lpstr>
      <vt:lpstr>The new NIOSH REL for carbon nanotubes is 1 μg/m3 </vt:lpstr>
      <vt:lpstr>Workers may be at risk of lung lesions exposed to SWCNTs 20 days at 5 mg/m3</vt:lpstr>
      <vt:lpstr>What is the main route of entry for nanoparticles?</vt:lpstr>
      <vt:lpstr>Results for skin are mixed, but problematic for construction workers</vt:lpstr>
      <vt:lpstr>Ingestion is a viable route of entry; particles can translocate throughout the body</vt:lpstr>
      <vt:lpstr>Ingested nanoparticles have been shown to…</vt:lpstr>
      <vt:lpstr>Discuss current findings on construction sampling including results from CPWR’s initial test</vt:lpstr>
      <vt:lpstr>Sampling was conducted onsite for several real processes in the Netherlands in 2009 (Broekhuizen et al, 2011)</vt:lpstr>
      <vt:lpstr>Particle sampling during mixing of 6 bags of Nanocrete mortar (Broekhuizen et al, 2011)</vt:lpstr>
      <vt:lpstr>Many sampling methods are available, but data interpretation remains difficult</vt:lpstr>
      <vt:lpstr>We tested these smog-eating tiles that contain TiO2</vt:lpstr>
      <vt:lpstr>The Boral roofing system may require significant tile cutting</vt:lpstr>
      <vt:lpstr>CPWR conducted a range of sampling during the grinding, drilling and nailing of tiles outdoors</vt:lpstr>
      <vt:lpstr>We collected respirable dust, TiO2 (7300 and TEM) as well as CPC and OPC particle counts</vt:lpstr>
      <vt:lpstr>We conducted sampling with local exhaust ventilation (LEV) on and off</vt:lpstr>
      <vt:lpstr>We next tested cutting this product in a chamber using a Bosch with 12” blade and Ermator S-26</vt:lpstr>
      <vt:lpstr>Cutting across bevels was challenging for the ventilation</vt:lpstr>
      <vt:lpstr>Dust levels without controls were extraordinarily high in the chamber</vt:lpstr>
      <vt:lpstr>Use of ventilation in chamber was quite effective in reducing the dust</vt:lpstr>
      <vt:lpstr>Most results were encouraging</vt:lpstr>
      <vt:lpstr>Apply the hierarchy of controls to nanomaterials and explain what we know about controls</vt:lpstr>
      <vt:lpstr>How many are not familiar with this?</vt:lpstr>
      <vt:lpstr>“The hierarchy predominated in governmental guidance [on nano] internationally.” </vt:lpstr>
      <vt:lpstr>Elimination</vt:lpstr>
      <vt:lpstr>Substitution</vt:lpstr>
      <vt:lpstr>Substitution isn’t as easy as it sounds</vt:lpstr>
      <vt:lpstr>Nanotechnology Gasoline combines 60% gasoline with 40% drinking water plus proprietary nanotechnology</vt:lpstr>
      <vt:lpstr>Modification</vt:lpstr>
      <vt:lpstr>Effect of Surface Modifications Courtesy Sally Tinkle, NIEHS</vt:lpstr>
      <vt:lpstr>Engineering Controls: Containment</vt:lpstr>
      <vt:lpstr>Nanocomp produces CNTs in these enclosed furnaces</vt:lpstr>
      <vt:lpstr>Broader view of manufacturing containment</vt:lpstr>
      <vt:lpstr>Gloveboxes are a type of containment  being used for handling nanoparticles</vt:lpstr>
      <vt:lpstr>Engineering Controls:  Ventilation</vt:lpstr>
      <vt:lpstr>CPWR has demonstrated that LEVs work on construction</vt:lpstr>
      <vt:lpstr>Wet methods will also work</vt:lpstr>
      <vt:lpstr>PPE</vt:lpstr>
      <vt:lpstr>What is the most penetrating  particle size?  </vt:lpstr>
      <vt:lpstr> Describe the current state of hazard communication for nano in construction</vt:lpstr>
      <vt:lpstr>“80% of the workers’ reps and 71% of the employers’ reps were not aware of the availability of nanomaterials and were ignorant as to whether they actually use nanomaterials at their workplace.”</vt:lpstr>
      <vt:lpstr>A 2008 Lippy Group review of NIOSH’s collection of nano MSDSs showed challenges</vt:lpstr>
      <vt:lpstr>62% just referenced PELs and TLVs for the macro size</vt:lpstr>
      <vt:lpstr>The majority (67%) of Safety Data Sheets (SDSs) NIOSH collected in 2010-2011 “still provided insufficient data for communicating the potential hazards of ENM.”</vt:lpstr>
      <vt:lpstr>Questions you might ask when evaluating nano Safety Data Sheets in your trade:</vt:lpstr>
      <vt:lpstr> List several resources that might be useful</vt:lpstr>
      <vt:lpstr>NIEHS has the only guidance on training workers about nanotechnology risks </vt:lpstr>
      <vt:lpstr>The guidance identified possible exposures among specific populations</vt:lpstr>
      <vt:lpstr>The NIEHS guidance also provided:</vt:lpstr>
      <vt:lpstr>An 8-hour course is available for free at two locations</vt:lpstr>
      <vt:lpstr>Other resources:  OSHA Nanotechnology Topic Page</vt:lpstr>
      <vt:lpstr>NIOSH Nanotechnology Topic Page</vt:lpstr>
      <vt:lpstr>AIHA Nanotechnology Working Group</vt:lpstr>
      <vt:lpstr>Thanks! Questions?  Bruce Lippy, Ph.D., CIH, CSP Director of Safety Research blippy@cpwr.com  301-578-8500 410-916-0359 cell http://www.elcosh.org  </vt:lpstr>
    </vt:vector>
  </TitlesOfParts>
  <Company>AFSCME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august</dc:creator>
  <cp:lastModifiedBy>blippy</cp:lastModifiedBy>
  <cp:revision>705</cp:revision>
  <dcterms:created xsi:type="dcterms:W3CDTF">2010-09-04T13:10:27Z</dcterms:created>
  <dcterms:modified xsi:type="dcterms:W3CDTF">2014-09-23T18:42:41Z</dcterms:modified>
</cp:coreProperties>
</file>