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rawing6.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6"/>
  </p:notesMasterIdLst>
  <p:sldIdLst>
    <p:sldId id="604" r:id="rId2"/>
    <p:sldId id="605" r:id="rId3"/>
    <p:sldId id="606" r:id="rId4"/>
    <p:sldId id="569" r:id="rId5"/>
    <p:sldId id="397" r:id="rId6"/>
    <p:sldId id="568" r:id="rId7"/>
    <p:sldId id="567" r:id="rId8"/>
    <p:sldId id="399" r:id="rId9"/>
    <p:sldId id="571" r:id="rId10"/>
    <p:sldId id="573" r:id="rId11"/>
    <p:sldId id="615" r:id="rId12"/>
    <p:sldId id="593" r:id="rId13"/>
    <p:sldId id="594" r:id="rId14"/>
    <p:sldId id="590" r:id="rId15"/>
    <p:sldId id="591" r:id="rId16"/>
    <p:sldId id="607" r:id="rId17"/>
    <p:sldId id="611" r:id="rId18"/>
    <p:sldId id="612" r:id="rId19"/>
    <p:sldId id="576" r:id="rId20"/>
    <p:sldId id="620" r:id="rId21"/>
    <p:sldId id="616" r:id="rId22"/>
    <p:sldId id="578" r:id="rId23"/>
    <p:sldId id="580" r:id="rId24"/>
    <p:sldId id="621" r:id="rId25"/>
    <p:sldId id="622" r:id="rId26"/>
    <p:sldId id="623" r:id="rId27"/>
    <p:sldId id="585" r:id="rId28"/>
    <p:sldId id="650" r:id="rId29"/>
    <p:sldId id="651" r:id="rId30"/>
    <p:sldId id="652" r:id="rId31"/>
    <p:sldId id="647" r:id="rId32"/>
    <p:sldId id="648" r:id="rId33"/>
    <p:sldId id="649" r:id="rId34"/>
    <p:sldId id="608" r:id="rId35"/>
    <p:sldId id="660" r:id="rId36"/>
    <p:sldId id="655" r:id="rId37"/>
    <p:sldId id="656" r:id="rId38"/>
    <p:sldId id="658" r:id="rId39"/>
    <p:sldId id="661" r:id="rId40"/>
    <p:sldId id="662" r:id="rId41"/>
    <p:sldId id="640" r:id="rId42"/>
    <p:sldId id="641" r:id="rId43"/>
    <p:sldId id="642" r:id="rId44"/>
    <p:sldId id="643" r:id="rId45"/>
    <p:sldId id="624" r:id="rId46"/>
    <p:sldId id="614" r:id="rId47"/>
    <p:sldId id="618" r:id="rId48"/>
    <p:sldId id="619" r:id="rId49"/>
    <p:sldId id="653" r:id="rId50"/>
    <p:sldId id="609" r:id="rId51"/>
    <p:sldId id="637" r:id="rId52"/>
    <p:sldId id="634" r:id="rId53"/>
    <p:sldId id="635" r:id="rId54"/>
    <p:sldId id="638" r:id="rId55"/>
    <p:sldId id="639" r:id="rId56"/>
    <p:sldId id="644" r:id="rId57"/>
    <p:sldId id="646" r:id="rId58"/>
    <p:sldId id="610" r:id="rId59"/>
    <p:sldId id="627" r:id="rId60"/>
    <p:sldId id="628" r:id="rId61"/>
    <p:sldId id="629" r:id="rId62"/>
    <p:sldId id="630" r:id="rId63"/>
    <p:sldId id="631" r:id="rId64"/>
    <p:sldId id="632" r:id="rId65"/>
  </p:sldIdLst>
  <p:sldSz cx="9144000" cy="6858000" type="screen4x3"/>
  <p:notesSz cx="7010400" cy="9296400"/>
  <p:defaultTextStyle>
    <a:defPPr>
      <a:defRPr lang="en-US"/>
    </a:defPPr>
    <a:lvl1pPr algn="l" rtl="0" eaLnBrk="0" fontAlgn="base" hangingPunct="0">
      <a:spcBef>
        <a:spcPct val="0"/>
      </a:spcBef>
      <a:spcAft>
        <a:spcPct val="0"/>
      </a:spcAft>
      <a:defRPr sz="16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16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16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16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16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16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16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16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1600" kern="1200">
        <a:solidFill>
          <a:schemeClr val="tx1"/>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6C4849"/>
    <a:srgbClr val="335E9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33" autoAdjust="0"/>
  </p:normalViewPr>
  <p:slideViewPr>
    <p:cSldViewPr>
      <p:cViewPr>
        <p:scale>
          <a:sx n="75" d="100"/>
          <a:sy n="75" d="100"/>
        </p:scale>
        <p:origin x="-93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3" d="100"/>
        <a:sy n="163" d="100"/>
      </p:scale>
      <p:origin x="0" y="437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61E189-BABE-4D5F-9295-2B8B602FB6CA}" type="doc">
      <dgm:prSet loTypeId="urn:microsoft.com/office/officeart/2005/8/layout/hierarchy4" loCatId="relationship" qsTypeId="urn:microsoft.com/office/officeart/2005/8/quickstyle/3d1" qsCatId="3D" csTypeId="urn:microsoft.com/office/officeart/2005/8/colors/accent2_2" csCatId="accent2" phldr="1"/>
      <dgm:spPr/>
    </dgm:pt>
    <dgm:pt modelId="{E549F50D-FD42-4ADA-91EB-5E0372D9BBC9}">
      <dgm:prSet phldrT="[Text]">
        <dgm:style>
          <a:lnRef idx="1">
            <a:schemeClr val="accent6"/>
          </a:lnRef>
          <a:fillRef idx="3">
            <a:schemeClr val="accent6"/>
          </a:fillRef>
          <a:effectRef idx="2">
            <a:schemeClr val="accent6"/>
          </a:effectRef>
          <a:fontRef idx="minor">
            <a:schemeClr val="lt1"/>
          </a:fontRef>
        </dgm:style>
      </dgm:prSet>
      <dgm:spPr/>
      <dgm:t>
        <a:bodyPr/>
        <a:lstStyle/>
        <a:p>
          <a:r>
            <a:rPr lang="en-US" b="1" dirty="0" smtClean="0">
              <a:latin typeface="Arial"/>
              <a:cs typeface="Arial"/>
            </a:rPr>
            <a:t>Topic One</a:t>
          </a:r>
          <a:endParaRPr lang="en-US" b="1" dirty="0">
            <a:latin typeface="Arial"/>
            <a:cs typeface="Arial"/>
          </a:endParaRPr>
        </a:p>
      </dgm:t>
    </dgm:pt>
    <dgm:pt modelId="{8071A495-20F9-4A7E-9F58-6774B7AF5C14}" type="parTrans" cxnId="{2ECBDCDE-7E41-40B3-A2AA-BB7EE06078E4}">
      <dgm:prSet/>
      <dgm:spPr/>
      <dgm:t>
        <a:bodyPr/>
        <a:lstStyle/>
        <a:p>
          <a:endParaRPr lang="en-US">
            <a:latin typeface="Arial"/>
            <a:cs typeface="Arial"/>
          </a:endParaRPr>
        </a:p>
      </dgm:t>
    </dgm:pt>
    <dgm:pt modelId="{20803670-8D78-4704-A3BF-DA2A2EEDD4D8}" type="sibTrans" cxnId="{2ECBDCDE-7E41-40B3-A2AA-BB7EE06078E4}">
      <dgm:prSet/>
      <dgm:spPr/>
      <dgm:t>
        <a:bodyPr/>
        <a:lstStyle/>
        <a:p>
          <a:endParaRPr lang="en-US">
            <a:latin typeface="Arial"/>
            <a:cs typeface="Arial"/>
          </a:endParaRPr>
        </a:p>
      </dgm:t>
    </dgm:pt>
    <dgm:pt modelId="{3E2BA712-FDB8-4D26-81C8-B90B73D85F87}" type="pres">
      <dgm:prSet presAssocID="{8661E189-BABE-4D5F-9295-2B8B602FB6CA}" presName="Name0" presStyleCnt="0">
        <dgm:presLayoutVars>
          <dgm:chPref val="1"/>
          <dgm:dir/>
          <dgm:animOne val="branch"/>
          <dgm:animLvl val="lvl"/>
          <dgm:resizeHandles/>
        </dgm:presLayoutVars>
      </dgm:prSet>
      <dgm:spPr/>
    </dgm:pt>
    <dgm:pt modelId="{A541E5DE-73A8-493C-B666-4B05FEE2C15C}" type="pres">
      <dgm:prSet presAssocID="{E549F50D-FD42-4ADA-91EB-5E0372D9BBC9}" presName="vertOne" presStyleCnt="0"/>
      <dgm:spPr/>
    </dgm:pt>
    <dgm:pt modelId="{3F3DDA92-674E-4A94-A95F-05C562861F24}" type="pres">
      <dgm:prSet presAssocID="{E549F50D-FD42-4ADA-91EB-5E0372D9BBC9}" presName="txOne" presStyleLbl="node0" presStyleIdx="0" presStyleCnt="1">
        <dgm:presLayoutVars>
          <dgm:chPref val="3"/>
        </dgm:presLayoutVars>
      </dgm:prSet>
      <dgm:spPr/>
      <dgm:t>
        <a:bodyPr/>
        <a:lstStyle/>
        <a:p>
          <a:endParaRPr lang="en-US"/>
        </a:p>
      </dgm:t>
    </dgm:pt>
    <dgm:pt modelId="{C61FA867-9D1C-4563-AA3E-343E66B19A8B}" type="pres">
      <dgm:prSet presAssocID="{E549F50D-FD42-4ADA-91EB-5E0372D9BBC9}" presName="horzOne" presStyleCnt="0"/>
      <dgm:spPr/>
    </dgm:pt>
  </dgm:ptLst>
  <dgm:cxnLst>
    <dgm:cxn modelId="{2ECBDCDE-7E41-40B3-A2AA-BB7EE06078E4}" srcId="{8661E189-BABE-4D5F-9295-2B8B602FB6CA}" destId="{E549F50D-FD42-4ADA-91EB-5E0372D9BBC9}" srcOrd="0" destOrd="0" parTransId="{8071A495-20F9-4A7E-9F58-6774B7AF5C14}" sibTransId="{20803670-8D78-4704-A3BF-DA2A2EEDD4D8}"/>
    <dgm:cxn modelId="{38258153-BE4D-7A4E-B9B0-D068F2CDE9D0}" type="presOf" srcId="{E549F50D-FD42-4ADA-91EB-5E0372D9BBC9}" destId="{3F3DDA92-674E-4A94-A95F-05C562861F24}" srcOrd="0" destOrd="0" presId="urn:microsoft.com/office/officeart/2005/8/layout/hierarchy4"/>
    <dgm:cxn modelId="{45F2D423-790C-3C48-BA68-F7D9BDDA3377}" type="presOf" srcId="{8661E189-BABE-4D5F-9295-2B8B602FB6CA}" destId="{3E2BA712-FDB8-4D26-81C8-B90B73D85F87}" srcOrd="0" destOrd="0" presId="urn:microsoft.com/office/officeart/2005/8/layout/hierarchy4"/>
    <dgm:cxn modelId="{803A6B66-BBB7-6847-9B16-9982D346F1B1}" type="presParOf" srcId="{3E2BA712-FDB8-4D26-81C8-B90B73D85F87}" destId="{A541E5DE-73A8-493C-B666-4B05FEE2C15C}" srcOrd="0" destOrd="0" presId="urn:microsoft.com/office/officeart/2005/8/layout/hierarchy4"/>
    <dgm:cxn modelId="{395BDFCE-E1EB-2448-B1CB-49FD88A7D5B6}" type="presParOf" srcId="{A541E5DE-73A8-493C-B666-4B05FEE2C15C}" destId="{3F3DDA92-674E-4A94-A95F-05C562861F24}" srcOrd="0" destOrd="0" presId="urn:microsoft.com/office/officeart/2005/8/layout/hierarchy4"/>
    <dgm:cxn modelId="{883CC92C-A069-334E-B541-E0AEDB98DBB0}" type="presParOf" srcId="{A541E5DE-73A8-493C-B666-4B05FEE2C15C}" destId="{C61FA867-9D1C-4563-AA3E-343E66B19A8B}"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61E189-BABE-4D5F-9295-2B8B602FB6CA}" type="doc">
      <dgm:prSet loTypeId="urn:microsoft.com/office/officeart/2005/8/layout/hierarchy4" loCatId="relationship" qsTypeId="urn:microsoft.com/office/officeart/2005/8/quickstyle/3d1" qsCatId="3D" csTypeId="urn:microsoft.com/office/officeart/2005/8/colors/accent2_2" csCatId="accent2" phldr="1"/>
      <dgm:spPr/>
    </dgm:pt>
    <dgm:pt modelId="{E549F50D-FD42-4ADA-91EB-5E0372D9BBC9}">
      <dgm:prSet phldrT="[Text]">
        <dgm:style>
          <a:lnRef idx="1">
            <a:schemeClr val="accent6"/>
          </a:lnRef>
          <a:fillRef idx="3">
            <a:schemeClr val="accent6"/>
          </a:fillRef>
          <a:effectRef idx="2">
            <a:schemeClr val="accent6"/>
          </a:effectRef>
          <a:fontRef idx="minor">
            <a:schemeClr val="lt1"/>
          </a:fontRef>
        </dgm:style>
      </dgm:prSet>
      <dgm:spPr>
        <a:solidFill>
          <a:srgbClr val="FF6600"/>
        </a:solidFill>
      </dgm:spPr>
      <dgm:t>
        <a:bodyPr/>
        <a:lstStyle/>
        <a:p>
          <a:r>
            <a:rPr lang="en-US" b="1" dirty="0" smtClean="0">
              <a:latin typeface="Arial"/>
              <a:cs typeface="Arial"/>
            </a:rPr>
            <a:t>Topic Two</a:t>
          </a:r>
          <a:endParaRPr lang="en-US" b="1" dirty="0">
            <a:latin typeface="Arial"/>
            <a:cs typeface="Arial"/>
          </a:endParaRPr>
        </a:p>
      </dgm:t>
    </dgm:pt>
    <dgm:pt modelId="{8071A495-20F9-4A7E-9F58-6774B7AF5C14}" type="parTrans" cxnId="{2ECBDCDE-7E41-40B3-A2AA-BB7EE06078E4}">
      <dgm:prSet/>
      <dgm:spPr/>
      <dgm:t>
        <a:bodyPr/>
        <a:lstStyle/>
        <a:p>
          <a:endParaRPr lang="en-US">
            <a:latin typeface="Arial"/>
            <a:cs typeface="Arial"/>
          </a:endParaRPr>
        </a:p>
      </dgm:t>
    </dgm:pt>
    <dgm:pt modelId="{20803670-8D78-4704-A3BF-DA2A2EEDD4D8}" type="sibTrans" cxnId="{2ECBDCDE-7E41-40B3-A2AA-BB7EE06078E4}">
      <dgm:prSet/>
      <dgm:spPr/>
      <dgm:t>
        <a:bodyPr/>
        <a:lstStyle/>
        <a:p>
          <a:endParaRPr lang="en-US">
            <a:latin typeface="Arial"/>
            <a:cs typeface="Arial"/>
          </a:endParaRPr>
        </a:p>
      </dgm:t>
    </dgm:pt>
    <dgm:pt modelId="{3E2BA712-FDB8-4D26-81C8-B90B73D85F87}" type="pres">
      <dgm:prSet presAssocID="{8661E189-BABE-4D5F-9295-2B8B602FB6CA}" presName="Name0" presStyleCnt="0">
        <dgm:presLayoutVars>
          <dgm:chPref val="1"/>
          <dgm:dir/>
          <dgm:animOne val="branch"/>
          <dgm:animLvl val="lvl"/>
          <dgm:resizeHandles/>
        </dgm:presLayoutVars>
      </dgm:prSet>
      <dgm:spPr/>
    </dgm:pt>
    <dgm:pt modelId="{A541E5DE-73A8-493C-B666-4B05FEE2C15C}" type="pres">
      <dgm:prSet presAssocID="{E549F50D-FD42-4ADA-91EB-5E0372D9BBC9}" presName="vertOne" presStyleCnt="0"/>
      <dgm:spPr/>
    </dgm:pt>
    <dgm:pt modelId="{3F3DDA92-674E-4A94-A95F-05C562861F24}" type="pres">
      <dgm:prSet presAssocID="{E549F50D-FD42-4ADA-91EB-5E0372D9BBC9}" presName="txOne" presStyleLbl="node0" presStyleIdx="0" presStyleCnt="1">
        <dgm:presLayoutVars>
          <dgm:chPref val="3"/>
        </dgm:presLayoutVars>
      </dgm:prSet>
      <dgm:spPr/>
      <dgm:t>
        <a:bodyPr/>
        <a:lstStyle/>
        <a:p>
          <a:endParaRPr lang="en-US"/>
        </a:p>
      </dgm:t>
    </dgm:pt>
    <dgm:pt modelId="{C61FA867-9D1C-4563-AA3E-343E66B19A8B}" type="pres">
      <dgm:prSet presAssocID="{E549F50D-FD42-4ADA-91EB-5E0372D9BBC9}" presName="horzOne" presStyleCnt="0"/>
      <dgm:spPr/>
    </dgm:pt>
  </dgm:ptLst>
  <dgm:cxnLst>
    <dgm:cxn modelId="{2ECBDCDE-7E41-40B3-A2AA-BB7EE06078E4}" srcId="{8661E189-BABE-4D5F-9295-2B8B602FB6CA}" destId="{E549F50D-FD42-4ADA-91EB-5E0372D9BBC9}" srcOrd="0" destOrd="0" parTransId="{8071A495-20F9-4A7E-9F58-6774B7AF5C14}" sibTransId="{20803670-8D78-4704-A3BF-DA2A2EEDD4D8}"/>
    <dgm:cxn modelId="{60B3928D-B1F9-5C4B-9750-AA4D5A434693}" type="presOf" srcId="{E549F50D-FD42-4ADA-91EB-5E0372D9BBC9}" destId="{3F3DDA92-674E-4A94-A95F-05C562861F24}" srcOrd="0" destOrd="0" presId="urn:microsoft.com/office/officeart/2005/8/layout/hierarchy4"/>
    <dgm:cxn modelId="{1EE7CB25-71F1-454C-8C26-14307A65DC73}" type="presOf" srcId="{8661E189-BABE-4D5F-9295-2B8B602FB6CA}" destId="{3E2BA712-FDB8-4D26-81C8-B90B73D85F87}" srcOrd="0" destOrd="0" presId="urn:microsoft.com/office/officeart/2005/8/layout/hierarchy4"/>
    <dgm:cxn modelId="{52C74C06-35AC-624B-ABA8-FAE6350FAB6B}" type="presParOf" srcId="{3E2BA712-FDB8-4D26-81C8-B90B73D85F87}" destId="{A541E5DE-73A8-493C-B666-4B05FEE2C15C}" srcOrd="0" destOrd="0" presId="urn:microsoft.com/office/officeart/2005/8/layout/hierarchy4"/>
    <dgm:cxn modelId="{709CB3F6-ABD4-2541-91E9-743AF5F06CEF}" type="presParOf" srcId="{A541E5DE-73A8-493C-B666-4B05FEE2C15C}" destId="{3F3DDA92-674E-4A94-A95F-05C562861F24}" srcOrd="0" destOrd="0" presId="urn:microsoft.com/office/officeart/2005/8/layout/hierarchy4"/>
    <dgm:cxn modelId="{2A0BA497-7CE3-0644-B532-38339FD733E2}" type="presParOf" srcId="{A541E5DE-73A8-493C-B666-4B05FEE2C15C}" destId="{C61FA867-9D1C-4563-AA3E-343E66B19A8B}" srcOrd="1" destOrd="0" presId="urn:microsoft.com/office/officeart/2005/8/layout/hierarchy4"/>
  </dgm:cxnLst>
  <dgm:bg>
    <a:solidFill>
      <a:srgbClr val="FF0000"/>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61E189-BABE-4D5F-9295-2B8B602FB6CA}" type="doc">
      <dgm:prSet loTypeId="urn:microsoft.com/office/officeart/2005/8/layout/hierarchy4" loCatId="relationship" qsTypeId="urn:microsoft.com/office/officeart/2005/8/quickstyle/3d1" qsCatId="3D" csTypeId="urn:microsoft.com/office/officeart/2005/8/colors/accent2_2" csCatId="accent2" phldr="1"/>
      <dgm:spPr/>
    </dgm:pt>
    <dgm:pt modelId="{E549F50D-FD42-4ADA-91EB-5E0372D9BBC9}">
      <dgm:prSet phldrT="[Text]">
        <dgm:style>
          <a:lnRef idx="1">
            <a:schemeClr val="accent6"/>
          </a:lnRef>
          <a:fillRef idx="3">
            <a:schemeClr val="accent6"/>
          </a:fillRef>
          <a:effectRef idx="2">
            <a:schemeClr val="accent6"/>
          </a:effectRef>
          <a:fontRef idx="minor">
            <a:schemeClr val="lt1"/>
          </a:fontRef>
        </dgm:style>
      </dgm:prSet>
      <dgm:spPr>
        <a:solidFill>
          <a:srgbClr val="3366FF"/>
        </a:solidFill>
      </dgm:spPr>
      <dgm:t>
        <a:bodyPr/>
        <a:lstStyle/>
        <a:p>
          <a:r>
            <a:rPr lang="en-US" b="1" dirty="0" smtClean="0">
              <a:latin typeface="Arial"/>
              <a:cs typeface="Arial"/>
            </a:rPr>
            <a:t>Topic Three</a:t>
          </a:r>
          <a:endParaRPr lang="en-US" b="1" dirty="0">
            <a:latin typeface="Arial"/>
            <a:cs typeface="Arial"/>
          </a:endParaRPr>
        </a:p>
      </dgm:t>
    </dgm:pt>
    <dgm:pt modelId="{8071A495-20F9-4A7E-9F58-6774B7AF5C14}" type="parTrans" cxnId="{2ECBDCDE-7E41-40B3-A2AA-BB7EE06078E4}">
      <dgm:prSet/>
      <dgm:spPr/>
      <dgm:t>
        <a:bodyPr/>
        <a:lstStyle/>
        <a:p>
          <a:endParaRPr lang="en-US">
            <a:latin typeface="Arial"/>
            <a:cs typeface="Arial"/>
          </a:endParaRPr>
        </a:p>
      </dgm:t>
    </dgm:pt>
    <dgm:pt modelId="{20803670-8D78-4704-A3BF-DA2A2EEDD4D8}" type="sibTrans" cxnId="{2ECBDCDE-7E41-40B3-A2AA-BB7EE06078E4}">
      <dgm:prSet/>
      <dgm:spPr/>
      <dgm:t>
        <a:bodyPr/>
        <a:lstStyle/>
        <a:p>
          <a:endParaRPr lang="en-US">
            <a:latin typeface="Arial"/>
            <a:cs typeface="Arial"/>
          </a:endParaRPr>
        </a:p>
      </dgm:t>
    </dgm:pt>
    <dgm:pt modelId="{3E2BA712-FDB8-4D26-81C8-B90B73D85F87}" type="pres">
      <dgm:prSet presAssocID="{8661E189-BABE-4D5F-9295-2B8B602FB6CA}" presName="Name0" presStyleCnt="0">
        <dgm:presLayoutVars>
          <dgm:chPref val="1"/>
          <dgm:dir/>
          <dgm:animOne val="branch"/>
          <dgm:animLvl val="lvl"/>
          <dgm:resizeHandles/>
        </dgm:presLayoutVars>
      </dgm:prSet>
      <dgm:spPr/>
    </dgm:pt>
    <dgm:pt modelId="{A541E5DE-73A8-493C-B666-4B05FEE2C15C}" type="pres">
      <dgm:prSet presAssocID="{E549F50D-FD42-4ADA-91EB-5E0372D9BBC9}" presName="vertOne" presStyleCnt="0"/>
      <dgm:spPr/>
    </dgm:pt>
    <dgm:pt modelId="{3F3DDA92-674E-4A94-A95F-05C562861F24}" type="pres">
      <dgm:prSet presAssocID="{E549F50D-FD42-4ADA-91EB-5E0372D9BBC9}" presName="txOne" presStyleLbl="node0" presStyleIdx="0" presStyleCnt="1">
        <dgm:presLayoutVars>
          <dgm:chPref val="3"/>
        </dgm:presLayoutVars>
      </dgm:prSet>
      <dgm:spPr/>
      <dgm:t>
        <a:bodyPr/>
        <a:lstStyle/>
        <a:p>
          <a:endParaRPr lang="en-US"/>
        </a:p>
      </dgm:t>
    </dgm:pt>
    <dgm:pt modelId="{C61FA867-9D1C-4563-AA3E-343E66B19A8B}" type="pres">
      <dgm:prSet presAssocID="{E549F50D-FD42-4ADA-91EB-5E0372D9BBC9}" presName="horzOne" presStyleCnt="0"/>
      <dgm:spPr/>
    </dgm:pt>
  </dgm:ptLst>
  <dgm:cxnLst>
    <dgm:cxn modelId="{2ECBDCDE-7E41-40B3-A2AA-BB7EE06078E4}" srcId="{8661E189-BABE-4D5F-9295-2B8B602FB6CA}" destId="{E549F50D-FD42-4ADA-91EB-5E0372D9BBC9}" srcOrd="0" destOrd="0" parTransId="{8071A495-20F9-4A7E-9F58-6774B7AF5C14}" sibTransId="{20803670-8D78-4704-A3BF-DA2A2EEDD4D8}"/>
    <dgm:cxn modelId="{FD4F8042-330C-EA44-8308-738ACDA33C80}" type="presOf" srcId="{8661E189-BABE-4D5F-9295-2B8B602FB6CA}" destId="{3E2BA712-FDB8-4D26-81C8-B90B73D85F87}" srcOrd="0" destOrd="0" presId="urn:microsoft.com/office/officeart/2005/8/layout/hierarchy4"/>
    <dgm:cxn modelId="{C8877F8A-77AF-6249-A1FB-D786C5FB1322}" type="presOf" srcId="{E549F50D-FD42-4ADA-91EB-5E0372D9BBC9}" destId="{3F3DDA92-674E-4A94-A95F-05C562861F24}" srcOrd="0" destOrd="0" presId="urn:microsoft.com/office/officeart/2005/8/layout/hierarchy4"/>
    <dgm:cxn modelId="{295EABF0-C6EC-7D40-A870-7DAE7A4E4F78}" type="presParOf" srcId="{3E2BA712-FDB8-4D26-81C8-B90B73D85F87}" destId="{A541E5DE-73A8-493C-B666-4B05FEE2C15C}" srcOrd="0" destOrd="0" presId="urn:microsoft.com/office/officeart/2005/8/layout/hierarchy4"/>
    <dgm:cxn modelId="{9DBA2ED8-8544-EB49-8BDF-3DD7CB7091E9}" type="presParOf" srcId="{A541E5DE-73A8-493C-B666-4B05FEE2C15C}" destId="{3F3DDA92-674E-4A94-A95F-05C562861F24}" srcOrd="0" destOrd="0" presId="urn:microsoft.com/office/officeart/2005/8/layout/hierarchy4"/>
    <dgm:cxn modelId="{99FDBE8E-EFA5-234A-ABB7-A115211D0D78}" type="presParOf" srcId="{A541E5DE-73A8-493C-B666-4B05FEE2C15C}" destId="{C61FA867-9D1C-4563-AA3E-343E66B19A8B}" srcOrd="1" destOrd="0" presId="urn:microsoft.com/office/officeart/2005/8/layout/hierarchy4"/>
  </dgm:cxnLst>
  <dgm:bg>
    <a:solidFill>
      <a:srgbClr val="0000FF"/>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200926-504D-504F-8F98-0828290BA53F}" type="doc">
      <dgm:prSet loTypeId="urn:microsoft.com/office/officeart/2005/8/layout/pyramid1" loCatId="" qsTypeId="urn:microsoft.com/office/officeart/2005/8/quickstyle/3D5" qsCatId="3D" csTypeId="urn:microsoft.com/office/officeart/2005/8/colors/accent5_3" csCatId="accent5" phldr="1"/>
      <dgm:spPr/>
    </dgm:pt>
    <dgm:pt modelId="{08697D42-BA09-C041-B24D-0F39320217EF}">
      <dgm:prSet phldrT="[Text]" custT="1"/>
      <dgm:spPr>
        <a:solidFill>
          <a:srgbClr val="FF6600"/>
        </a:solidFill>
      </dgm:spPr>
      <dgm:t>
        <a:bodyPr/>
        <a:lstStyle/>
        <a:p>
          <a:r>
            <a:rPr lang="en-US" sz="3600" b="0" dirty="0" smtClean="0"/>
            <a:t>Policy</a:t>
          </a:r>
          <a:endParaRPr lang="en-US" sz="3600" b="0" dirty="0"/>
        </a:p>
      </dgm:t>
    </dgm:pt>
    <dgm:pt modelId="{4B9C4DA5-E0FF-C04B-8C6F-42F630A7FA47}" type="parTrans" cxnId="{6B1C2E95-4781-ED48-B50A-CA2CCEAB4962}">
      <dgm:prSet/>
      <dgm:spPr/>
      <dgm:t>
        <a:bodyPr/>
        <a:lstStyle/>
        <a:p>
          <a:endParaRPr lang="en-US"/>
        </a:p>
      </dgm:t>
    </dgm:pt>
    <dgm:pt modelId="{78C56152-B053-7149-BA4A-18C615B4898D}" type="sibTrans" cxnId="{6B1C2E95-4781-ED48-B50A-CA2CCEAB4962}">
      <dgm:prSet/>
      <dgm:spPr/>
      <dgm:t>
        <a:bodyPr/>
        <a:lstStyle/>
        <a:p>
          <a:endParaRPr lang="en-US"/>
        </a:p>
      </dgm:t>
    </dgm:pt>
    <dgm:pt modelId="{09882AA9-50B8-2543-B3F6-72AD32063E03}">
      <dgm:prSet phldrT="[Text]" custT="1"/>
      <dgm:spPr>
        <a:solidFill>
          <a:srgbClr val="FF6600"/>
        </a:solidFill>
      </dgm:spPr>
      <dgm:t>
        <a:bodyPr/>
        <a:lstStyle/>
        <a:p>
          <a:r>
            <a:rPr lang="en-US" sz="3200" b="0" dirty="0" smtClean="0"/>
            <a:t>Processes</a:t>
          </a:r>
          <a:endParaRPr lang="en-US" sz="3200" b="0" dirty="0"/>
        </a:p>
      </dgm:t>
    </dgm:pt>
    <dgm:pt modelId="{E5680F0A-850B-5F41-9AC0-693FD4D2FA75}" type="parTrans" cxnId="{880D0FC8-ECDD-F84B-99A9-AB8235FB343B}">
      <dgm:prSet/>
      <dgm:spPr/>
      <dgm:t>
        <a:bodyPr/>
        <a:lstStyle/>
        <a:p>
          <a:endParaRPr lang="en-US"/>
        </a:p>
      </dgm:t>
    </dgm:pt>
    <dgm:pt modelId="{8D6C4B2F-2196-5443-858C-DC3FF6A43B97}" type="sibTrans" cxnId="{880D0FC8-ECDD-F84B-99A9-AB8235FB343B}">
      <dgm:prSet/>
      <dgm:spPr/>
      <dgm:t>
        <a:bodyPr/>
        <a:lstStyle/>
        <a:p>
          <a:endParaRPr lang="en-US"/>
        </a:p>
      </dgm:t>
    </dgm:pt>
    <dgm:pt modelId="{8652FF24-A7DD-C74E-8789-FC5335C27B8B}">
      <dgm:prSet phldrT="[Text]"/>
      <dgm:spPr>
        <a:solidFill>
          <a:srgbClr val="3366FF"/>
        </a:solidFill>
      </dgm:spPr>
      <dgm:t>
        <a:bodyPr/>
        <a:lstStyle/>
        <a:p>
          <a:r>
            <a:rPr lang="en-US" dirty="0" smtClean="0">
              <a:solidFill>
                <a:srgbClr val="FFFFFF"/>
              </a:solidFill>
            </a:rPr>
            <a:t>Job Instruction	</a:t>
          </a:r>
          <a:endParaRPr lang="en-US" dirty="0">
            <a:solidFill>
              <a:srgbClr val="FFFFFF"/>
            </a:solidFill>
          </a:endParaRPr>
        </a:p>
      </dgm:t>
    </dgm:pt>
    <dgm:pt modelId="{F8181C98-30A0-B540-8A0E-04B5E80A39CC}" type="parTrans" cxnId="{A6C798CF-B6F8-D14E-8621-073579A488F2}">
      <dgm:prSet/>
      <dgm:spPr/>
      <dgm:t>
        <a:bodyPr/>
        <a:lstStyle/>
        <a:p>
          <a:endParaRPr lang="en-US"/>
        </a:p>
      </dgm:t>
    </dgm:pt>
    <dgm:pt modelId="{DAD0CF01-1604-B149-B8F2-2A0CEF871D48}" type="sibTrans" cxnId="{A6C798CF-B6F8-D14E-8621-073579A488F2}">
      <dgm:prSet/>
      <dgm:spPr/>
      <dgm:t>
        <a:bodyPr/>
        <a:lstStyle/>
        <a:p>
          <a:endParaRPr lang="en-US"/>
        </a:p>
      </dgm:t>
    </dgm:pt>
    <dgm:pt modelId="{BB695597-2635-9D4B-8C8A-9F0897E333CC}">
      <dgm:prSet/>
      <dgm:spPr>
        <a:solidFill>
          <a:srgbClr val="3366FF"/>
        </a:solidFill>
      </dgm:spPr>
      <dgm:t>
        <a:bodyPr/>
        <a:lstStyle/>
        <a:p>
          <a:r>
            <a:rPr lang="en-US" dirty="0" smtClean="0">
              <a:solidFill>
                <a:srgbClr val="FFFFFF"/>
              </a:solidFill>
            </a:rPr>
            <a:t>Documents</a:t>
          </a:r>
          <a:endParaRPr lang="en-US" dirty="0">
            <a:solidFill>
              <a:srgbClr val="FFFFFF"/>
            </a:solidFill>
          </a:endParaRPr>
        </a:p>
      </dgm:t>
    </dgm:pt>
    <dgm:pt modelId="{C9513708-F2E7-B945-9D5D-A94D1CBD9C25}" type="parTrans" cxnId="{A5133FBE-185C-D549-8F17-EBE83694C500}">
      <dgm:prSet/>
      <dgm:spPr/>
      <dgm:t>
        <a:bodyPr/>
        <a:lstStyle/>
        <a:p>
          <a:endParaRPr lang="en-US"/>
        </a:p>
      </dgm:t>
    </dgm:pt>
    <dgm:pt modelId="{AE06AA3B-EA1F-1F4B-A7F7-81CD08F980AA}" type="sibTrans" cxnId="{A5133FBE-185C-D549-8F17-EBE83694C500}">
      <dgm:prSet/>
      <dgm:spPr/>
      <dgm:t>
        <a:bodyPr/>
        <a:lstStyle/>
        <a:p>
          <a:endParaRPr lang="en-US"/>
        </a:p>
      </dgm:t>
    </dgm:pt>
    <dgm:pt modelId="{1120E298-91F5-484B-AF26-FB6A266E7654}" type="pres">
      <dgm:prSet presAssocID="{D2200926-504D-504F-8F98-0828290BA53F}" presName="Name0" presStyleCnt="0">
        <dgm:presLayoutVars>
          <dgm:dir/>
          <dgm:animLvl val="lvl"/>
          <dgm:resizeHandles val="exact"/>
        </dgm:presLayoutVars>
      </dgm:prSet>
      <dgm:spPr/>
    </dgm:pt>
    <dgm:pt modelId="{3661A54B-7FB8-A747-BD92-6C63D5B3E9F5}" type="pres">
      <dgm:prSet presAssocID="{08697D42-BA09-C041-B24D-0F39320217EF}" presName="Name8" presStyleCnt="0"/>
      <dgm:spPr/>
    </dgm:pt>
    <dgm:pt modelId="{E8079796-EC49-264F-B9CA-EB115F44B4AC}" type="pres">
      <dgm:prSet presAssocID="{08697D42-BA09-C041-B24D-0F39320217EF}" presName="level" presStyleLbl="node1" presStyleIdx="0" presStyleCnt="4">
        <dgm:presLayoutVars>
          <dgm:chMax val="1"/>
          <dgm:bulletEnabled val="1"/>
        </dgm:presLayoutVars>
      </dgm:prSet>
      <dgm:spPr/>
      <dgm:t>
        <a:bodyPr/>
        <a:lstStyle/>
        <a:p>
          <a:endParaRPr lang="en-US"/>
        </a:p>
      </dgm:t>
    </dgm:pt>
    <dgm:pt modelId="{BFEC6796-B41E-9443-99C1-8FC63342C802}" type="pres">
      <dgm:prSet presAssocID="{08697D42-BA09-C041-B24D-0F39320217EF}" presName="levelTx" presStyleLbl="revTx" presStyleIdx="0" presStyleCnt="0">
        <dgm:presLayoutVars>
          <dgm:chMax val="1"/>
          <dgm:bulletEnabled val="1"/>
        </dgm:presLayoutVars>
      </dgm:prSet>
      <dgm:spPr/>
      <dgm:t>
        <a:bodyPr/>
        <a:lstStyle/>
        <a:p>
          <a:endParaRPr lang="en-US"/>
        </a:p>
      </dgm:t>
    </dgm:pt>
    <dgm:pt modelId="{0E004E16-DD4F-A744-BF84-8CE2DD6E8590}" type="pres">
      <dgm:prSet presAssocID="{09882AA9-50B8-2543-B3F6-72AD32063E03}" presName="Name8" presStyleCnt="0"/>
      <dgm:spPr/>
    </dgm:pt>
    <dgm:pt modelId="{D1745D0C-834C-994A-8CE3-754D36FA49F7}" type="pres">
      <dgm:prSet presAssocID="{09882AA9-50B8-2543-B3F6-72AD32063E03}" presName="level" presStyleLbl="node1" presStyleIdx="1" presStyleCnt="4">
        <dgm:presLayoutVars>
          <dgm:chMax val="1"/>
          <dgm:bulletEnabled val="1"/>
        </dgm:presLayoutVars>
      </dgm:prSet>
      <dgm:spPr/>
      <dgm:t>
        <a:bodyPr/>
        <a:lstStyle/>
        <a:p>
          <a:endParaRPr lang="en-US"/>
        </a:p>
      </dgm:t>
    </dgm:pt>
    <dgm:pt modelId="{27A8A909-A1F9-E542-8E5A-D63BCF56F3B7}" type="pres">
      <dgm:prSet presAssocID="{09882AA9-50B8-2543-B3F6-72AD32063E03}" presName="levelTx" presStyleLbl="revTx" presStyleIdx="0" presStyleCnt="0">
        <dgm:presLayoutVars>
          <dgm:chMax val="1"/>
          <dgm:bulletEnabled val="1"/>
        </dgm:presLayoutVars>
      </dgm:prSet>
      <dgm:spPr/>
      <dgm:t>
        <a:bodyPr/>
        <a:lstStyle/>
        <a:p>
          <a:endParaRPr lang="en-US"/>
        </a:p>
      </dgm:t>
    </dgm:pt>
    <dgm:pt modelId="{2F6037C5-213C-5E4F-B715-BF113348E31C}" type="pres">
      <dgm:prSet presAssocID="{8652FF24-A7DD-C74E-8789-FC5335C27B8B}" presName="Name8" presStyleCnt="0"/>
      <dgm:spPr/>
    </dgm:pt>
    <dgm:pt modelId="{40151ABD-4627-1C43-8626-7D647ADAB0D9}" type="pres">
      <dgm:prSet presAssocID="{8652FF24-A7DD-C74E-8789-FC5335C27B8B}" presName="level" presStyleLbl="node1" presStyleIdx="2" presStyleCnt="4">
        <dgm:presLayoutVars>
          <dgm:chMax val="1"/>
          <dgm:bulletEnabled val="1"/>
        </dgm:presLayoutVars>
      </dgm:prSet>
      <dgm:spPr/>
      <dgm:t>
        <a:bodyPr/>
        <a:lstStyle/>
        <a:p>
          <a:endParaRPr lang="en-US"/>
        </a:p>
      </dgm:t>
    </dgm:pt>
    <dgm:pt modelId="{696CF6BE-79F5-904A-AD74-7C251E9A9774}" type="pres">
      <dgm:prSet presAssocID="{8652FF24-A7DD-C74E-8789-FC5335C27B8B}" presName="levelTx" presStyleLbl="revTx" presStyleIdx="0" presStyleCnt="0">
        <dgm:presLayoutVars>
          <dgm:chMax val="1"/>
          <dgm:bulletEnabled val="1"/>
        </dgm:presLayoutVars>
      </dgm:prSet>
      <dgm:spPr/>
      <dgm:t>
        <a:bodyPr/>
        <a:lstStyle/>
        <a:p>
          <a:endParaRPr lang="en-US"/>
        </a:p>
      </dgm:t>
    </dgm:pt>
    <dgm:pt modelId="{8C9397C2-A250-A946-820A-5A187F609DBB}" type="pres">
      <dgm:prSet presAssocID="{BB695597-2635-9D4B-8C8A-9F0897E333CC}" presName="Name8" presStyleCnt="0"/>
      <dgm:spPr/>
    </dgm:pt>
    <dgm:pt modelId="{5AFDA8DA-7408-2D4B-BF3D-AF056008D296}" type="pres">
      <dgm:prSet presAssocID="{BB695597-2635-9D4B-8C8A-9F0897E333CC}" presName="level" presStyleLbl="node1" presStyleIdx="3" presStyleCnt="4">
        <dgm:presLayoutVars>
          <dgm:chMax val="1"/>
          <dgm:bulletEnabled val="1"/>
        </dgm:presLayoutVars>
      </dgm:prSet>
      <dgm:spPr/>
      <dgm:t>
        <a:bodyPr/>
        <a:lstStyle/>
        <a:p>
          <a:endParaRPr lang="en-US"/>
        </a:p>
      </dgm:t>
    </dgm:pt>
    <dgm:pt modelId="{03EF8E53-3939-CB49-AB8E-543E73C370D9}" type="pres">
      <dgm:prSet presAssocID="{BB695597-2635-9D4B-8C8A-9F0897E333CC}" presName="levelTx" presStyleLbl="revTx" presStyleIdx="0" presStyleCnt="0">
        <dgm:presLayoutVars>
          <dgm:chMax val="1"/>
          <dgm:bulletEnabled val="1"/>
        </dgm:presLayoutVars>
      </dgm:prSet>
      <dgm:spPr/>
      <dgm:t>
        <a:bodyPr/>
        <a:lstStyle/>
        <a:p>
          <a:endParaRPr lang="en-US"/>
        </a:p>
      </dgm:t>
    </dgm:pt>
  </dgm:ptLst>
  <dgm:cxnLst>
    <dgm:cxn modelId="{C36FA8F7-D40E-5B4E-8950-3AE5E7B7EF7C}" type="presOf" srcId="{09882AA9-50B8-2543-B3F6-72AD32063E03}" destId="{27A8A909-A1F9-E542-8E5A-D63BCF56F3B7}" srcOrd="1" destOrd="0" presId="urn:microsoft.com/office/officeart/2005/8/layout/pyramid1"/>
    <dgm:cxn modelId="{6B1C2E95-4781-ED48-B50A-CA2CCEAB4962}" srcId="{D2200926-504D-504F-8F98-0828290BA53F}" destId="{08697D42-BA09-C041-B24D-0F39320217EF}" srcOrd="0" destOrd="0" parTransId="{4B9C4DA5-E0FF-C04B-8C6F-42F630A7FA47}" sibTransId="{78C56152-B053-7149-BA4A-18C615B4898D}"/>
    <dgm:cxn modelId="{7311222F-6EC3-1145-8FAF-3B32A1019C44}" type="presOf" srcId="{BB695597-2635-9D4B-8C8A-9F0897E333CC}" destId="{03EF8E53-3939-CB49-AB8E-543E73C370D9}" srcOrd="1" destOrd="0" presId="urn:microsoft.com/office/officeart/2005/8/layout/pyramid1"/>
    <dgm:cxn modelId="{F50899F3-F255-BE49-A2FF-894826424C1D}" type="presOf" srcId="{8652FF24-A7DD-C74E-8789-FC5335C27B8B}" destId="{696CF6BE-79F5-904A-AD74-7C251E9A9774}" srcOrd="1" destOrd="0" presId="urn:microsoft.com/office/officeart/2005/8/layout/pyramid1"/>
    <dgm:cxn modelId="{9C3917E4-C206-C145-A359-B9CFADCC4A15}" type="presOf" srcId="{08697D42-BA09-C041-B24D-0F39320217EF}" destId="{BFEC6796-B41E-9443-99C1-8FC63342C802}" srcOrd="1" destOrd="0" presId="urn:microsoft.com/office/officeart/2005/8/layout/pyramid1"/>
    <dgm:cxn modelId="{BCD7C42E-9FE7-E740-97EB-59CD0ACB9CC7}" type="presOf" srcId="{D2200926-504D-504F-8F98-0828290BA53F}" destId="{1120E298-91F5-484B-AF26-FB6A266E7654}" srcOrd="0" destOrd="0" presId="urn:microsoft.com/office/officeart/2005/8/layout/pyramid1"/>
    <dgm:cxn modelId="{880D0FC8-ECDD-F84B-99A9-AB8235FB343B}" srcId="{D2200926-504D-504F-8F98-0828290BA53F}" destId="{09882AA9-50B8-2543-B3F6-72AD32063E03}" srcOrd="1" destOrd="0" parTransId="{E5680F0A-850B-5F41-9AC0-693FD4D2FA75}" sibTransId="{8D6C4B2F-2196-5443-858C-DC3FF6A43B97}"/>
    <dgm:cxn modelId="{1099AB80-6F34-7C41-B828-610DCFF6B347}" type="presOf" srcId="{09882AA9-50B8-2543-B3F6-72AD32063E03}" destId="{D1745D0C-834C-994A-8CE3-754D36FA49F7}" srcOrd="0" destOrd="0" presId="urn:microsoft.com/office/officeart/2005/8/layout/pyramid1"/>
    <dgm:cxn modelId="{A6C798CF-B6F8-D14E-8621-073579A488F2}" srcId="{D2200926-504D-504F-8F98-0828290BA53F}" destId="{8652FF24-A7DD-C74E-8789-FC5335C27B8B}" srcOrd="2" destOrd="0" parTransId="{F8181C98-30A0-B540-8A0E-04B5E80A39CC}" sibTransId="{DAD0CF01-1604-B149-B8F2-2A0CEF871D48}"/>
    <dgm:cxn modelId="{A5133FBE-185C-D549-8F17-EBE83694C500}" srcId="{D2200926-504D-504F-8F98-0828290BA53F}" destId="{BB695597-2635-9D4B-8C8A-9F0897E333CC}" srcOrd="3" destOrd="0" parTransId="{C9513708-F2E7-B945-9D5D-A94D1CBD9C25}" sibTransId="{AE06AA3B-EA1F-1F4B-A7F7-81CD08F980AA}"/>
    <dgm:cxn modelId="{863D8C8F-5910-8048-BC6C-34CFC36AA76C}" type="presOf" srcId="{BB695597-2635-9D4B-8C8A-9F0897E333CC}" destId="{5AFDA8DA-7408-2D4B-BF3D-AF056008D296}" srcOrd="0" destOrd="0" presId="urn:microsoft.com/office/officeart/2005/8/layout/pyramid1"/>
    <dgm:cxn modelId="{5A0D822F-CE27-394E-B77D-A23DFB2814B3}" type="presOf" srcId="{08697D42-BA09-C041-B24D-0F39320217EF}" destId="{E8079796-EC49-264F-B9CA-EB115F44B4AC}" srcOrd="0" destOrd="0" presId="urn:microsoft.com/office/officeart/2005/8/layout/pyramid1"/>
    <dgm:cxn modelId="{B09A51C0-D77C-FC48-93FF-4CB9BA965681}" type="presOf" srcId="{8652FF24-A7DD-C74E-8789-FC5335C27B8B}" destId="{40151ABD-4627-1C43-8626-7D647ADAB0D9}" srcOrd="0" destOrd="0" presId="urn:microsoft.com/office/officeart/2005/8/layout/pyramid1"/>
    <dgm:cxn modelId="{66BBFD1E-7863-6E49-8F40-BB1D84396E72}" type="presParOf" srcId="{1120E298-91F5-484B-AF26-FB6A266E7654}" destId="{3661A54B-7FB8-A747-BD92-6C63D5B3E9F5}" srcOrd="0" destOrd="0" presId="urn:microsoft.com/office/officeart/2005/8/layout/pyramid1"/>
    <dgm:cxn modelId="{FE01961F-A9C9-F244-9CB7-7243BF24FC1E}" type="presParOf" srcId="{3661A54B-7FB8-A747-BD92-6C63D5B3E9F5}" destId="{E8079796-EC49-264F-B9CA-EB115F44B4AC}" srcOrd="0" destOrd="0" presId="urn:microsoft.com/office/officeart/2005/8/layout/pyramid1"/>
    <dgm:cxn modelId="{BA6DCA12-2363-3547-AB14-B5DF599C1905}" type="presParOf" srcId="{3661A54B-7FB8-A747-BD92-6C63D5B3E9F5}" destId="{BFEC6796-B41E-9443-99C1-8FC63342C802}" srcOrd="1" destOrd="0" presId="urn:microsoft.com/office/officeart/2005/8/layout/pyramid1"/>
    <dgm:cxn modelId="{D1D32B7C-905F-A740-9EB0-A874D889D379}" type="presParOf" srcId="{1120E298-91F5-484B-AF26-FB6A266E7654}" destId="{0E004E16-DD4F-A744-BF84-8CE2DD6E8590}" srcOrd="1" destOrd="0" presId="urn:microsoft.com/office/officeart/2005/8/layout/pyramid1"/>
    <dgm:cxn modelId="{AB9CCD29-7E7C-2E43-9F0E-EF49F6548C87}" type="presParOf" srcId="{0E004E16-DD4F-A744-BF84-8CE2DD6E8590}" destId="{D1745D0C-834C-994A-8CE3-754D36FA49F7}" srcOrd="0" destOrd="0" presId="urn:microsoft.com/office/officeart/2005/8/layout/pyramid1"/>
    <dgm:cxn modelId="{D9367F7A-C1AE-3544-855F-AB3BFBF51AE9}" type="presParOf" srcId="{0E004E16-DD4F-A744-BF84-8CE2DD6E8590}" destId="{27A8A909-A1F9-E542-8E5A-D63BCF56F3B7}" srcOrd="1" destOrd="0" presId="urn:microsoft.com/office/officeart/2005/8/layout/pyramid1"/>
    <dgm:cxn modelId="{15884AB2-19A8-3747-8221-A9E5E2022E1E}" type="presParOf" srcId="{1120E298-91F5-484B-AF26-FB6A266E7654}" destId="{2F6037C5-213C-5E4F-B715-BF113348E31C}" srcOrd="2" destOrd="0" presId="urn:microsoft.com/office/officeart/2005/8/layout/pyramid1"/>
    <dgm:cxn modelId="{5CBB90C7-077B-4140-B11F-937A5D812091}" type="presParOf" srcId="{2F6037C5-213C-5E4F-B715-BF113348E31C}" destId="{40151ABD-4627-1C43-8626-7D647ADAB0D9}" srcOrd="0" destOrd="0" presId="urn:microsoft.com/office/officeart/2005/8/layout/pyramid1"/>
    <dgm:cxn modelId="{2A9683CF-1185-C84A-98A0-AED03B018625}" type="presParOf" srcId="{2F6037C5-213C-5E4F-B715-BF113348E31C}" destId="{696CF6BE-79F5-904A-AD74-7C251E9A9774}" srcOrd="1" destOrd="0" presId="urn:microsoft.com/office/officeart/2005/8/layout/pyramid1"/>
    <dgm:cxn modelId="{589FB347-548F-0941-9BF6-D1D7D2F4B0B3}" type="presParOf" srcId="{1120E298-91F5-484B-AF26-FB6A266E7654}" destId="{8C9397C2-A250-A946-820A-5A187F609DBB}" srcOrd="3" destOrd="0" presId="urn:microsoft.com/office/officeart/2005/8/layout/pyramid1"/>
    <dgm:cxn modelId="{F2D5DFA9-4D44-0F45-9BEC-A9735EEA0A58}" type="presParOf" srcId="{8C9397C2-A250-A946-820A-5A187F609DBB}" destId="{5AFDA8DA-7408-2D4B-BF3D-AF056008D296}" srcOrd="0" destOrd="0" presId="urn:microsoft.com/office/officeart/2005/8/layout/pyramid1"/>
    <dgm:cxn modelId="{C760E4C0-0FED-AA4D-935A-5631B20345EE}" type="presParOf" srcId="{8C9397C2-A250-A946-820A-5A187F609DBB}" destId="{03EF8E53-3939-CB49-AB8E-543E73C370D9}" srcOrd="1" destOrd="0" presId="urn:microsoft.com/office/officeart/2005/8/layout/pyramid1"/>
  </dgm:cxnLst>
  <dgm:bg/>
  <dgm:whole/>
  <dgm:extLst>
    <a:ext uri="{C62137D5-CB1D-491B-B009-E17868A290BF}">
      <dgm14:recolorImg xmlns="" xmlns:dgm14="http://schemas.microsoft.com/office/drawing/2010/diagram" val="1"/>
    </a:ex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5" qsCatId="simple" csTypeId="urn:microsoft.com/office/officeart/2005/8/colors/accent6_2" csCatId="accent6" phldr="1"/>
      <dgm:spPr/>
      <dgm:t>
        <a:bodyPr/>
        <a:lstStyle/>
        <a:p>
          <a:endParaRPr lang="en-US"/>
        </a:p>
      </dgm:t>
    </dgm:pt>
    <dgm:pt modelId="{8B7DD4B4-2D09-428C-9443-D653FA4CAB7F}">
      <dgm:prSet phldrT="[Text]"/>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dgm:t>
        <a:bodyPr/>
        <a:lstStyle/>
        <a:p>
          <a:r>
            <a:rPr lang="en-US" dirty="0" smtClean="0"/>
            <a:t>Engineering Controls</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dgm:t>
        <a:bodyPr/>
        <a:lstStyle/>
        <a:p>
          <a:r>
            <a:rPr lang="en-US" dirty="0" smtClean="0"/>
            <a:t>Warnings</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dgm:t>
        <a:bodyPr/>
        <a:lstStyle/>
        <a:p>
          <a:r>
            <a:rPr lang="en-US" dirty="0" smtClean="0"/>
            <a:t>Administrative Controls</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F0CA42C7-125F-4A45-AB53-0D7B0C1FB528}">
      <dgm:prSet/>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6">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5"/>
      <dgm:spPr/>
      <dgm:t>
        <a:bodyPr/>
        <a:lstStyle/>
        <a:p>
          <a:endParaRPr lang="en-US"/>
        </a:p>
      </dgm:t>
    </dgm:pt>
    <dgm:pt modelId="{491CD543-8636-486E-BE03-1D082DF7C818}" type="pres">
      <dgm:prSet presAssocID="{32120FC8-3E2A-4782-B959-CB9705CDA0F6}" presName="connectorText" presStyleLbl="sibTrans2D1" presStyleIdx="0" presStyleCnt="5"/>
      <dgm:spPr/>
      <dgm:t>
        <a:bodyPr/>
        <a:lstStyle/>
        <a:p>
          <a:endParaRPr lang="en-US"/>
        </a:p>
      </dgm:t>
    </dgm:pt>
    <dgm:pt modelId="{DBD01C1B-A207-4665-8500-AC032F874EC2}" type="pres">
      <dgm:prSet presAssocID="{58184CDC-2610-4F94-8BD2-572AF7DAB764}" presName="node" presStyleLbl="node1" presStyleIdx="1" presStyleCnt="6">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5"/>
      <dgm:spPr/>
      <dgm:t>
        <a:bodyPr/>
        <a:lstStyle/>
        <a:p>
          <a:endParaRPr lang="en-US"/>
        </a:p>
      </dgm:t>
    </dgm:pt>
    <dgm:pt modelId="{D2ACE4D5-D28F-4A7E-A992-1802586A35CD}" type="pres">
      <dgm:prSet presAssocID="{EDB041AA-5A3F-4229-A64E-5EF31B35402C}" presName="connectorText" presStyleLbl="sibTrans2D1" presStyleIdx="1" presStyleCnt="5"/>
      <dgm:spPr/>
      <dgm:t>
        <a:bodyPr/>
        <a:lstStyle/>
        <a:p>
          <a:endParaRPr lang="en-US"/>
        </a:p>
      </dgm:t>
    </dgm:pt>
    <dgm:pt modelId="{0F2F7FE5-89AE-40FF-91AD-16F953BAC9E0}" type="pres">
      <dgm:prSet presAssocID="{F76BE744-9070-4685-AA20-1267B86A1D3F}" presName="node" presStyleLbl="node1" presStyleIdx="2" presStyleCnt="6">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5"/>
      <dgm:spPr/>
      <dgm:t>
        <a:bodyPr/>
        <a:lstStyle/>
        <a:p>
          <a:endParaRPr lang="en-US"/>
        </a:p>
      </dgm:t>
    </dgm:pt>
    <dgm:pt modelId="{1CDA3E5D-7B83-4DFE-9037-BC6B2CA3E36A}" type="pres">
      <dgm:prSet presAssocID="{E12FB092-04E0-47E9-B65A-80B27DB39236}" presName="connectorText" presStyleLbl="sibTrans2D1" presStyleIdx="2" presStyleCnt="5"/>
      <dgm:spPr/>
      <dgm:t>
        <a:bodyPr/>
        <a:lstStyle/>
        <a:p>
          <a:endParaRPr lang="en-US"/>
        </a:p>
      </dgm:t>
    </dgm:pt>
    <dgm:pt modelId="{616519FC-990A-44C9-ACE9-D821A4563A1D}" type="pres">
      <dgm:prSet presAssocID="{4ED5DEC9-C886-40E6-9514-AA8CA566B08D}" presName="node" presStyleLbl="node1" presStyleIdx="3" presStyleCnt="6">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5"/>
      <dgm:spPr/>
      <dgm:t>
        <a:bodyPr/>
        <a:lstStyle/>
        <a:p>
          <a:endParaRPr lang="en-US"/>
        </a:p>
      </dgm:t>
    </dgm:pt>
    <dgm:pt modelId="{AA5EE196-E533-4BC3-8526-CDA826735439}" type="pres">
      <dgm:prSet presAssocID="{1E3674AE-DA8A-40DE-84AB-EC9298C6EAD6}" presName="connectorText" presStyleLbl="sibTrans2D1" presStyleIdx="3" presStyleCnt="5"/>
      <dgm:spPr/>
      <dgm:t>
        <a:bodyPr/>
        <a:lstStyle/>
        <a:p>
          <a:endParaRPr lang="en-US"/>
        </a:p>
      </dgm:t>
    </dgm:pt>
    <dgm:pt modelId="{3333C0B9-5A71-49F4-B795-3AD2F7554B7A}" type="pres">
      <dgm:prSet presAssocID="{18643266-68D5-44CC-9F82-86F76BF7017F}" presName="node" presStyleLbl="node1" presStyleIdx="4" presStyleCnt="6">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5"/>
      <dgm:spPr/>
      <dgm:t>
        <a:bodyPr/>
        <a:lstStyle/>
        <a:p>
          <a:endParaRPr lang="en-US"/>
        </a:p>
      </dgm:t>
    </dgm:pt>
    <dgm:pt modelId="{13AD65FE-C366-4D9D-882F-06D94472A1FF}" type="pres">
      <dgm:prSet presAssocID="{6B1CF5F9-4C5E-4147-A8C8-D5DC5DDCDB68}" presName="connectorText" presStyleLbl="sibTrans2D1" presStyleIdx="4" presStyleCnt="5"/>
      <dgm:spPr/>
      <dgm:t>
        <a:bodyPr/>
        <a:lstStyle/>
        <a:p>
          <a:endParaRPr lang="en-US"/>
        </a:p>
      </dgm:t>
    </dgm:pt>
    <dgm:pt modelId="{5C7DC5C2-5F81-4A39-9006-A7CB049A832E}" type="pres">
      <dgm:prSet presAssocID="{F0CA42C7-125F-4A45-AB53-0D7B0C1FB528}" presName="node" presStyleLbl="node1" presStyleIdx="5" presStyleCnt="6">
        <dgm:presLayoutVars>
          <dgm:bulletEnabled val="1"/>
        </dgm:presLayoutVars>
      </dgm:prSet>
      <dgm:spPr/>
      <dgm:t>
        <a:bodyPr/>
        <a:lstStyle/>
        <a:p>
          <a:endParaRPr lang="en-US"/>
        </a:p>
      </dgm:t>
    </dgm:pt>
  </dgm:ptLst>
  <dgm:cxnLst>
    <dgm:cxn modelId="{76CAB4DD-7AE1-B143-B1AC-0A7EDF337C82}" type="presOf" srcId="{1E3674AE-DA8A-40DE-84AB-EC9298C6EAD6}" destId="{AA5EE196-E533-4BC3-8526-CDA826735439}" srcOrd="1" destOrd="0" presId="urn:microsoft.com/office/officeart/2005/8/layout/process2"/>
    <dgm:cxn modelId="{6A2385A2-C6CC-1E45-AC21-823BCD6B88D9}" type="presOf" srcId="{18643266-68D5-44CC-9F82-86F76BF7017F}" destId="{3333C0B9-5A71-49F4-B795-3AD2F7554B7A}" srcOrd="0" destOrd="0" presId="urn:microsoft.com/office/officeart/2005/8/layout/process2"/>
    <dgm:cxn modelId="{CE57EA67-A176-C540-857F-CF18DDE89711}" type="presOf" srcId="{8B7DD4B4-2D09-428C-9443-D653FA4CAB7F}" destId="{9389665C-65BA-4D9B-BB99-504A50B50276}"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1BB954A8-8699-1443-A5AE-D3E8E1ADD988}" type="presOf" srcId="{F0CA42C7-125F-4A45-AB53-0D7B0C1FB528}" destId="{5C7DC5C2-5F81-4A39-9006-A7CB049A832E}" srcOrd="0" destOrd="0" presId="urn:microsoft.com/office/officeart/2005/8/layout/process2"/>
    <dgm:cxn modelId="{74D5DD1C-3D21-405B-AFE9-E5B84EA3C077}" srcId="{ED38884B-001F-4C95-8DE4-37E087582E99}" destId="{F0CA42C7-125F-4A45-AB53-0D7B0C1FB528}" srcOrd="5" destOrd="0" parTransId="{09B897A2-E6E3-4F4E-B492-B40E4545CDDF}" sibTransId="{E29C0177-81FD-4F91-A164-5D5FDA5AA3FA}"/>
    <dgm:cxn modelId="{848A5CC8-BD95-9644-8BFD-9326DD9900CD}" type="presOf" srcId="{EDB041AA-5A3F-4229-A64E-5EF31B35402C}" destId="{D2ACE4D5-D28F-4A7E-A992-1802586A35CD}" srcOrd="1" destOrd="0" presId="urn:microsoft.com/office/officeart/2005/8/layout/process2"/>
    <dgm:cxn modelId="{9245E58A-D41C-F546-BE33-4716C4814D0B}" type="presOf" srcId="{1E3674AE-DA8A-40DE-84AB-EC9298C6EAD6}" destId="{55558946-E439-4D9B-BD01-D28DCCE2A5D0}" srcOrd="0" destOrd="0" presId="urn:microsoft.com/office/officeart/2005/8/layout/process2"/>
    <dgm:cxn modelId="{6F9A320F-9BD1-C744-B087-0B5896940E77}" type="presOf" srcId="{E12FB092-04E0-47E9-B65A-80B27DB39236}" destId="{181C85FC-D2C4-42A1-BB2C-DDC47B6A593C}"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DEA79E2D-0107-5545-B607-E802BFFA7A39}" type="presOf" srcId="{32120FC8-3E2A-4782-B959-CB9705CDA0F6}" destId="{182A8F57-A4AC-49AA-BA96-1559B53EC01A}" srcOrd="0" destOrd="0" presId="urn:microsoft.com/office/officeart/2005/8/layout/process2"/>
    <dgm:cxn modelId="{3F3D6288-701D-C34F-B0F3-C1799C7B216C}" type="presOf" srcId="{F76BE744-9070-4685-AA20-1267B86A1D3F}" destId="{0F2F7FE5-89AE-40FF-91AD-16F953BAC9E0}" srcOrd="0" destOrd="0" presId="urn:microsoft.com/office/officeart/2005/8/layout/process2"/>
    <dgm:cxn modelId="{973DAB5A-DB91-1040-BCA1-27EB2080CE92}" type="presOf" srcId="{4ED5DEC9-C886-40E6-9514-AA8CA566B08D}" destId="{616519FC-990A-44C9-ACE9-D821A4563A1D}" srcOrd="0" destOrd="0" presId="urn:microsoft.com/office/officeart/2005/8/layout/process2"/>
    <dgm:cxn modelId="{D3B950BA-2447-BC41-A80A-44F1451733E3}" type="presOf" srcId="{ED38884B-001F-4C95-8DE4-37E087582E99}" destId="{6D706B17-3DB5-417E-8187-184A36CDD606}"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561BE81F-777F-C041-9289-A10F238018B7}" type="presOf" srcId="{E12FB092-04E0-47E9-B65A-80B27DB39236}" destId="{1CDA3E5D-7B83-4DFE-9037-BC6B2CA3E36A}" srcOrd="1" destOrd="0" presId="urn:microsoft.com/office/officeart/2005/8/layout/process2"/>
    <dgm:cxn modelId="{EEB4B23D-EEC7-443E-BEB5-1969B2F2C090}" srcId="{ED38884B-001F-4C95-8DE4-37E087582E99}" destId="{18643266-68D5-44CC-9F82-86F76BF7017F}" srcOrd="4" destOrd="0" parTransId="{699BC353-0402-48E2-893D-048F349CB9B2}" sibTransId="{6B1CF5F9-4C5E-4147-A8C8-D5DC5DDCDB68}"/>
    <dgm:cxn modelId="{37C304C5-69C7-FC41-9532-071BAB6B1086}" type="presOf" srcId="{32120FC8-3E2A-4782-B959-CB9705CDA0F6}" destId="{491CD543-8636-486E-BE03-1D082DF7C818}" srcOrd="1" destOrd="0" presId="urn:microsoft.com/office/officeart/2005/8/layout/process2"/>
    <dgm:cxn modelId="{5567952F-E734-AD42-865F-1537CB046BA8}" type="presOf" srcId="{6B1CF5F9-4C5E-4147-A8C8-D5DC5DDCDB68}" destId="{AF1B553F-D549-4E1E-92FC-3F7A5671989A}"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9C0C8A80-E79F-6F4C-B307-A1D8B4CEAC35}" type="presOf" srcId="{EDB041AA-5A3F-4229-A64E-5EF31B35402C}" destId="{4DBA97E3-559C-44E7-B919-F6ABF5FEEA53}" srcOrd="0" destOrd="0" presId="urn:microsoft.com/office/officeart/2005/8/layout/process2"/>
    <dgm:cxn modelId="{E27371C0-CD9A-A646-A997-BE27C5C11932}" type="presOf" srcId="{58184CDC-2610-4F94-8BD2-572AF7DAB764}" destId="{DBD01C1B-A207-4665-8500-AC032F874EC2}" srcOrd="0" destOrd="0" presId="urn:microsoft.com/office/officeart/2005/8/layout/process2"/>
    <dgm:cxn modelId="{005AD2AE-ABAC-014A-9E56-5DB55BA2908A}" type="presOf" srcId="{6B1CF5F9-4C5E-4147-A8C8-D5DC5DDCDB68}" destId="{13AD65FE-C366-4D9D-882F-06D94472A1FF}" srcOrd="1" destOrd="0" presId="urn:microsoft.com/office/officeart/2005/8/layout/process2"/>
    <dgm:cxn modelId="{E089055D-A73D-2E42-BDED-3A249EE9DD8A}" type="presParOf" srcId="{6D706B17-3DB5-417E-8187-184A36CDD606}" destId="{9389665C-65BA-4D9B-BB99-504A50B50276}" srcOrd="0" destOrd="0" presId="urn:microsoft.com/office/officeart/2005/8/layout/process2"/>
    <dgm:cxn modelId="{E09C74BF-A563-0746-A3E8-08AC3DD381D4}" type="presParOf" srcId="{6D706B17-3DB5-417E-8187-184A36CDD606}" destId="{182A8F57-A4AC-49AA-BA96-1559B53EC01A}" srcOrd="1" destOrd="0" presId="urn:microsoft.com/office/officeart/2005/8/layout/process2"/>
    <dgm:cxn modelId="{310F6280-CD9C-2D45-8A12-D6DD83B1C689}" type="presParOf" srcId="{182A8F57-A4AC-49AA-BA96-1559B53EC01A}" destId="{491CD543-8636-486E-BE03-1D082DF7C818}" srcOrd="0" destOrd="0" presId="urn:microsoft.com/office/officeart/2005/8/layout/process2"/>
    <dgm:cxn modelId="{6AB5F85A-713F-D940-BE85-3F10D8C58CD3}" type="presParOf" srcId="{6D706B17-3DB5-417E-8187-184A36CDD606}" destId="{DBD01C1B-A207-4665-8500-AC032F874EC2}" srcOrd="2" destOrd="0" presId="urn:microsoft.com/office/officeart/2005/8/layout/process2"/>
    <dgm:cxn modelId="{A40C621A-EA36-B144-80BC-88AB5A3ED641}" type="presParOf" srcId="{6D706B17-3DB5-417E-8187-184A36CDD606}" destId="{4DBA97E3-559C-44E7-B919-F6ABF5FEEA53}" srcOrd="3" destOrd="0" presId="urn:microsoft.com/office/officeart/2005/8/layout/process2"/>
    <dgm:cxn modelId="{24424E3A-2A00-0846-BF1E-18D636ECB347}" type="presParOf" srcId="{4DBA97E3-559C-44E7-B919-F6ABF5FEEA53}" destId="{D2ACE4D5-D28F-4A7E-A992-1802586A35CD}" srcOrd="0" destOrd="0" presId="urn:microsoft.com/office/officeart/2005/8/layout/process2"/>
    <dgm:cxn modelId="{0B30115B-877D-4446-9AD0-C06580499FCE}" type="presParOf" srcId="{6D706B17-3DB5-417E-8187-184A36CDD606}" destId="{0F2F7FE5-89AE-40FF-91AD-16F953BAC9E0}" srcOrd="4" destOrd="0" presId="urn:microsoft.com/office/officeart/2005/8/layout/process2"/>
    <dgm:cxn modelId="{4B34D2F2-3BDF-BB41-BA32-D44EE934AA5D}" type="presParOf" srcId="{6D706B17-3DB5-417E-8187-184A36CDD606}" destId="{181C85FC-D2C4-42A1-BB2C-DDC47B6A593C}" srcOrd="5" destOrd="0" presId="urn:microsoft.com/office/officeart/2005/8/layout/process2"/>
    <dgm:cxn modelId="{73820E0B-B347-CA46-B608-0DBE6481C735}" type="presParOf" srcId="{181C85FC-D2C4-42A1-BB2C-DDC47B6A593C}" destId="{1CDA3E5D-7B83-4DFE-9037-BC6B2CA3E36A}" srcOrd="0" destOrd="0" presId="urn:microsoft.com/office/officeart/2005/8/layout/process2"/>
    <dgm:cxn modelId="{B742F167-4BFF-AA41-ADAB-B81BB45FF9F1}" type="presParOf" srcId="{6D706B17-3DB5-417E-8187-184A36CDD606}" destId="{616519FC-990A-44C9-ACE9-D821A4563A1D}" srcOrd="6" destOrd="0" presId="urn:microsoft.com/office/officeart/2005/8/layout/process2"/>
    <dgm:cxn modelId="{E9D29F77-44CB-6045-ADDA-582C121B8DDA}" type="presParOf" srcId="{6D706B17-3DB5-417E-8187-184A36CDD606}" destId="{55558946-E439-4D9B-BD01-D28DCCE2A5D0}" srcOrd="7" destOrd="0" presId="urn:microsoft.com/office/officeart/2005/8/layout/process2"/>
    <dgm:cxn modelId="{96C499B0-EDD0-9141-B8EA-94571BB08230}" type="presParOf" srcId="{55558946-E439-4D9B-BD01-D28DCCE2A5D0}" destId="{AA5EE196-E533-4BC3-8526-CDA826735439}" srcOrd="0" destOrd="0" presId="urn:microsoft.com/office/officeart/2005/8/layout/process2"/>
    <dgm:cxn modelId="{8C1449D0-D944-A54E-9FE2-BA9B54B581B2}" type="presParOf" srcId="{6D706B17-3DB5-417E-8187-184A36CDD606}" destId="{3333C0B9-5A71-49F4-B795-3AD2F7554B7A}" srcOrd="8" destOrd="0" presId="urn:microsoft.com/office/officeart/2005/8/layout/process2"/>
    <dgm:cxn modelId="{20FF6D52-20B7-7447-AA4F-6626C327B198}" type="presParOf" srcId="{6D706B17-3DB5-417E-8187-184A36CDD606}" destId="{AF1B553F-D549-4E1E-92FC-3F7A5671989A}" srcOrd="9" destOrd="0" presId="urn:microsoft.com/office/officeart/2005/8/layout/process2"/>
    <dgm:cxn modelId="{BC530F44-5EB7-F549-A061-4166C84AE13B}" type="presParOf" srcId="{AF1B553F-D549-4E1E-92FC-3F7A5671989A}" destId="{13AD65FE-C366-4D9D-882F-06D94472A1FF}" srcOrd="0" destOrd="0" presId="urn:microsoft.com/office/officeart/2005/8/layout/process2"/>
    <dgm:cxn modelId="{16529DF9-D110-A040-B17F-B3975F6B1D4F}" type="presParOf" srcId="{6D706B17-3DB5-417E-8187-184A36CDD606}" destId="{5C7DC5C2-5F81-4A39-9006-A7CB049A832E}" srcOrd="10"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045C24-CB36-0A4C-B1B5-A3C4ACC3EEAE}" type="doc">
      <dgm:prSet loTypeId="urn:microsoft.com/office/officeart/2005/8/layout/cycle3" loCatId="" qsTypeId="urn:microsoft.com/office/officeart/2005/8/quickstyle/simple5" qsCatId="simple" csTypeId="urn:microsoft.com/office/officeart/2005/8/colors/accent2_2" csCatId="accent2" phldr="1"/>
      <dgm:spPr/>
      <dgm:t>
        <a:bodyPr/>
        <a:lstStyle/>
        <a:p>
          <a:endParaRPr lang="en-US"/>
        </a:p>
      </dgm:t>
    </dgm:pt>
    <dgm:pt modelId="{D17A5EC1-6D06-0A4D-9943-1BECE468ADDB}">
      <dgm:prSet phldrT="[Text]"/>
      <dgm:spPr/>
      <dgm:t>
        <a:bodyPr/>
        <a:lstStyle/>
        <a:p>
          <a:r>
            <a:rPr lang="en-US" dirty="0" smtClean="0"/>
            <a:t>Plan</a:t>
          </a:r>
          <a:endParaRPr lang="en-US" dirty="0"/>
        </a:p>
      </dgm:t>
    </dgm:pt>
    <dgm:pt modelId="{55354CFA-1214-1440-B576-5F65E3A48BAC}" type="parTrans" cxnId="{CA88957D-EBF4-E34A-B110-32428547D708}">
      <dgm:prSet/>
      <dgm:spPr/>
      <dgm:t>
        <a:bodyPr/>
        <a:lstStyle/>
        <a:p>
          <a:endParaRPr lang="en-US"/>
        </a:p>
      </dgm:t>
    </dgm:pt>
    <dgm:pt modelId="{8BC54D56-CE46-A240-8E21-A15E5445499D}" type="sibTrans" cxnId="{CA88957D-EBF4-E34A-B110-32428547D708}">
      <dgm:prSet/>
      <dgm:spPr/>
      <dgm:t>
        <a:bodyPr/>
        <a:lstStyle/>
        <a:p>
          <a:endParaRPr lang="en-US"/>
        </a:p>
      </dgm:t>
    </dgm:pt>
    <dgm:pt modelId="{BB7861B4-5868-E642-85A0-A70CEC0F5594}">
      <dgm:prSet phldrT="[Text]"/>
      <dgm:spPr/>
      <dgm:t>
        <a:bodyPr/>
        <a:lstStyle/>
        <a:p>
          <a:r>
            <a:rPr lang="en-US" dirty="0" smtClean="0"/>
            <a:t>Do</a:t>
          </a:r>
          <a:endParaRPr lang="en-US" dirty="0"/>
        </a:p>
      </dgm:t>
    </dgm:pt>
    <dgm:pt modelId="{75DB102F-F312-2547-BB46-D10988494A3C}" type="parTrans" cxnId="{C477987D-8276-E64E-A0B0-7178927BED31}">
      <dgm:prSet/>
      <dgm:spPr/>
      <dgm:t>
        <a:bodyPr/>
        <a:lstStyle/>
        <a:p>
          <a:endParaRPr lang="en-US"/>
        </a:p>
      </dgm:t>
    </dgm:pt>
    <dgm:pt modelId="{6761C918-2B89-CA47-B325-1997EA3A928E}" type="sibTrans" cxnId="{C477987D-8276-E64E-A0B0-7178927BED31}">
      <dgm:prSet/>
      <dgm:spPr/>
      <dgm:t>
        <a:bodyPr/>
        <a:lstStyle/>
        <a:p>
          <a:endParaRPr lang="en-US"/>
        </a:p>
      </dgm:t>
    </dgm:pt>
    <dgm:pt modelId="{307D7F07-4AC1-D94C-B6EF-C3B22DD891FB}">
      <dgm:prSet phldrT="[Text]"/>
      <dgm:spPr/>
      <dgm:t>
        <a:bodyPr/>
        <a:lstStyle/>
        <a:p>
          <a:r>
            <a:rPr lang="en-US" dirty="0" smtClean="0"/>
            <a:t>Check</a:t>
          </a:r>
          <a:endParaRPr lang="en-US" dirty="0"/>
        </a:p>
      </dgm:t>
    </dgm:pt>
    <dgm:pt modelId="{08E1D194-80FC-894E-B577-1FF1E6855B23}" type="parTrans" cxnId="{0B7B3B62-015D-6145-8B69-C4E15C45CC49}">
      <dgm:prSet/>
      <dgm:spPr/>
      <dgm:t>
        <a:bodyPr/>
        <a:lstStyle/>
        <a:p>
          <a:endParaRPr lang="en-US"/>
        </a:p>
      </dgm:t>
    </dgm:pt>
    <dgm:pt modelId="{5AD8C464-8A8D-7C4C-A94A-1306AD5AFB70}" type="sibTrans" cxnId="{0B7B3B62-015D-6145-8B69-C4E15C45CC49}">
      <dgm:prSet/>
      <dgm:spPr/>
      <dgm:t>
        <a:bodyPr/>
        <a:lstStyle/>
        <a:p>
          <a:endParaRPr lang="en-US"/>
        </a:p>
      </dgm:t>
    </dgm:pt>
    <dgm:pt modelId="{0427EBBF-B79D-D24D-BC47-3D0FEDB37047}">
      <dgm:prSet phldrT="[Text]"/>
      <dgm:spPr/>
      <dgm:t>
        <a:bodyPr/>
        <a:lstStyle/>
        <a:p>
          <a:r>
            <a:rPr lang="en-US" dirty="0" smtClean="0"/>
            <a:t>Act</a:t>
          </a:r>
          <a:endParaRPr lang="en-US" dirty="0"/>
        </a:p>
      </dgm:t>
    </dgm:pt>
    <dgm:pt modelId="{DF9471F9-E098-E94D-BD8B-49F83B2FF1A6}" type="parTrans" cxnId="{8F7B1328-6D5D-0F4F-9F76-8BA0672F634B}">
      <dgm:prSet/>
      <dgm:spPr/>
      <dgm:t>
        <a:bodyPr/>
        <a:lstStyle/>
        <a:p>
          <a:endParaRPr lang="en-US"/>
        </a:p>
      </dgm:t>
    </dgm:pt>
    <dgm:pt modelId="{A54B0458-6830-D64F-BCCE-CC6CD7327EB8}" type="sibTrans" cxnId="{8F7B1328-6D5D-0F4F-9F76-8BA0672F634B}">
      <dgm:prSet/>
      <dgm:spPr/>
      <dgm:t>
        <a:bodyPr/>
        <a:lstStyle/>
        <a:p>
          <a:endParaRPr lang="en-US"/>
        </a:p>
      </dgm:t>
    </dgm:pt>
    <dgm:pt modelId="{E9B81AC7-B872-A841-8D15-2CE0E46DB494}" type="pres">
      <dgm:prSet presAssocID="{34045C24-CB36-0A4C-B1B5-A3C4ACC3EEAE}" presName="Name0" presStyleCnt="0">
        <dgm:presLayoutVars>
          <dgm:dir/>
          <dgm:resizeHandles val="exact"/>
        </dgm:presLayoutVars>
      </dgm:prSet>
      <dgm:spPr/>
      <dgm:t>
        <a:bodyPr/>
        <a:lstStyle/>
        <a:p>
          <a:endParaRPr lang="en-US"/>
        </a:p>
      </dgm:t>
    </dgm:pt>
    <dgm:pt modelId="{B96F8157-8476-B342-BCF1-EE004DA297E5}" type="pres">
      <dgm:prSet presAssocID="{34045C24-CB36-0A4C-B1B5-A3C4ACC3EEAE}" presName="cycle" presStyleCnt="0"/>
      <dgm:spPr/>
    </dgm:pt>
    <dgm:pt modelId="{0A0CA114-42F4-A448-A043-38AD4B20F034}" type="pres">
      <dgm:prSet presAssocID="{D17A5EC1-6D06-0A4D-9943-1BECE468ADDB}" presName="nodeFirstNode" presStyleLbl="node1" presStyleIdx="0" presStyleCnt="4" custScaleX="83088" custScaleY="71788">
        <dgm:presLayoutVars>
          <dgm:bulletEnabled val="1"/>
        </dgm:presLayoutVars>
      </dgm:prSet>
      <dgm:spPr/>
      <dgm:t>
        <a:bodyPr/>
        <a:lstStyle/>
        <a:p>
          <a:endParaRPr lang="en-US"/>
        </a:p>
      </dgm:t>
    </dgm:pt>
    <dgm:pt modelId="{29E0C23A-FD46-504F-A301-F6163CC63389}" type="pres">
      <dgm:prSet presAssocID="{8BC54D56-CE46-A240-8E21-A15E5445499D}" presName="sibTransFirstNode" presStyleLbl="bgShp" presStyleIdx="0" presStyleCnt="1"/>
      <dgm:spPr/>
      <dgm:t>
        <a:bodyPr/>
        <a:lstStyle/>
        <a:p>
          <a:endParaRPr lang="en-US"/>
        </a:p>
      </dgm:t>
    </dgm:pt>
    <dgm:pt modelId="{06D8D42F-D1DB-0147-B584-28546475A6D9}" type="pres">
      <dgm:prSet presAssocID="{BB7861B4-5868-E642-85A0-A70CEC0F5594}" presName="nodeFollowingNodes" presStyleLbl="node1" presStyleIdx="1" presStyleCnt="4" custScaleX="70896" custScaleY="71607">
        <dgm:presLayoutVars>
          <dgm:bulletEnabled val="1"/>
        </dgm:presLayoutVars>
      </dgm:prSet>
      <dgm:spPr/>
      <dgm:t>
        <a:bodyPr/>
        <a:lstStyle/>
        <a:p>
          <a:endParaRPr lang="en-US"/>
        </a:p>
      </dgm:t>
    </dgm:pt>
    <dgm:pt modelId="{F8A86361-4427-B744-B170-3C9675CCF4D9}" type="pres">
      <dgm:prSet presAssocID="{307D7F07-4AC1-D94C-B6EF-C3B22DD891FB}" presName="nodeFollowingNodes" presStyleLbl="node1" presStyleIdx="2" presStyleCnt="4" custScaleX="76973" custScaleY="64740" custRadScaleRad="91731" custRadScaleInc="-10">
        <dgm:presLayoutVars>
          <dgm:bulletEnabled val="1"/>
        </dgm:presLayoutVars>
      </dgm:prSet>
      <dgm:spPr/>
      <dgm:t>
        <a:bodyPr/>
        <a:lstStyle/>
        <a:p>
          <a:endParaRPr lang="en-US"/>
        </a:p>
      </dgm:t>
    </dgm:pt>
    <dgm:pt modelId="{3CD9467D-A4BA-954A-81FA-EC2167D19323}" type="pres">
      <dgm:prSet presAssocID="{0427EBBF-B79D-D24D-BC47-3D0FEDB37047}" presName="nodeFollowingNodes" presStyleLbl="node1" presStyleIdx="3" presStyleCnt="4" custScaleX="90025" custScaleY="70869" custRadScaleRad="100688" custRadScaleInc="408">
        <dgm:presLayoutVars>
          <dgm:bulletEnabled val="1"/>
        </dgm:presLayoutVars>
      </dgm:prSet>
      <dgm:spPr/>
      <dgm:t>
        <a:bodyPr/>
        <a:lstStyle/>
        <a:p>
          <a:endParaRPr lang="en-US"/>
        </a:p>
      </dgm:t>
    </dgm:pt>
  </dgm:ptLst>
  <dgm:cxnLst>
    <dgm:cxn modelId="{0B7B3B62-015D-6145-8B69-C4E15C45CC49}" srcId="{34045C24-CB36-0A4C-B1B5-A3C4ACC3EEAE}" destId="{307D7F07-4AC1-D94C-B6EF-C3B22DD891FB}" srcOrd="2" destOrd="0" parTransId="{08E1D194-80FC-894E-B577-1FF1E6855B23}" sibTransId="{5AD8C464-8A8D-7C4C-A94A-1306AD5AFB70}"/>
    <dgm:cxn modelId="{82CCD686-3EFD-A946-935D-66A18D3EA290}" type="presOf" srcId="{0427EBBF-B79D-D24D-BC47-3D0FEDB37047}" destId="{3CD9467D-A4BA-954A-81FA-EC2167D19323}" srcOrd="0" destOrd="0" presId="urn:microsoft.com/office/officeart/2005/8/layout/cycle3"/>
    <dgm:cxn modelId="{8F7B1328-6D5D-0F4F-9F76-8BA0672F634B}" srcId="{34045C24-CB36-0A4C-B1B5-A3C4ACC3EEAE}" destId="{0427EBBF-B79D-D24D-BC47-3D0FEDB37047}" srcOrd="3" destOrd="0" parTransId="{DF9471F9-E098-E94D-BD8B-49F83B2FF1A6}" sibTransId="{A54B0458-6830-D64F-BCCE-CC6CD7327EB8}"/>
    <dgm:cxn modelId="{CA88957D-EBF4-E34A-B110-32428547D708}" srcId="{34045C24-CB36-0A4C-B1B5-A3C4ACC3EEAE}" destId="{D17A5EC1-6D06-0A4D-9943-1BECE468ADDB}" srcOrd="0" destOrd="0" parTransId="{55354CFA-1214-1440-B576-5F65E3A48BAC}" sibTransId="{8BC54D56-CE46-A240-8E21-A15E5445499D}"/>
    <dgm:cxn modelId="{081CB09F-1EF6-EE46-8135-63640C8EE75A}" type="presOf" srcId="{307D7F07-4AC1-D94C-B6EF-C3B22DD891FB}" destId="{F8A86361-4427-B744-B170-3C9675CCF4D9}" srcOrd="0" destOrd="0" presId="urn:microsoft.com/office/officeart/2005/8/layout/cycle3"/>
    <dgm:cxn modelId="{0F57592F-ACE4-E444-B860-545BB3B124E1}" type="presOf" srcId="{8BC54D56-CE46-A240-8E21-A15E5445499D}" destId="{29E0C23A-FD46-504F-A301-F6163CC63389}" srcOrd="0" destOrd="0" presId="urn:microsoft.com/office/officeart/2005/8/layout/cycle3"/>
    <dgm:cxn modelId="{C13643E4-FF4B-F442-9CAA-DFF5C36F11B8}" type="presOf" srcId="{D17A5EC1-6D06-0A4D-9943-1BECE468ADDB}" destId="{0A0CA114-42F4-A448-A043-38AD4B20F034}" srcOrd="0" destOrd="0" presId="urn:microsoft.com/office/officeart/2005/8/layout/cycle3"/>
    <dgm:cxn modelId="{8620A81A-2E48-F548-8E32-BA1E0AF4FDD8}" type="presOf" srcId="{34045C24-CB36-0A4C-B1B5-A3C4ACC3EEAE}" destId="{E9B81AC7-B872-A841-8D15-2CE0E46DB494}" srcOrd="0" destOrd="0" presId="urn:microsoft.com/office/officeart/2005/8/layout/cycle3"/>
    <dgm:cxn modelId="{33308C72-FE44-714C-8307-A1AD0EFCE74B}" type="presOf" srcId="{BB7861B4-5868-E642-85A0-A70CEC0F5594}" destId="{06D8D42F-D1DB-0147-B584-28546475A6D9}" srcOrd="0" destOrd="0" presId="urn:microsoft.com/office/officeart/2005/8/layout/cycle3"/>
    <dgm:cxn modelId="{C477987D-8276-E64E-A0B0-7178927BED31}" srcId="{34045C24-CB36-0A4C-B1B5-A3C4ACC3EEAE}" destId="{BB7861B4-5868-E642-85A0-A70CEC0F5594}" srcOrd="1" destOrd="0" parTransId="{75DB102F-F312-2547-BB46-D10988494A3C}" sibTransId="{6761C918-2B89-CA47-B325-1997EA3A928E}"/>
    <dgm:cxn modelId="{5F42FF41-FCB0-5F4B-AA76-3DBE23A5096E}" type="presParOf" srcId="{E9B81AC7-B872-A841-8D15-2CE0E46DB494}" destId="{B96F8157-8476-B342-BCF1-EE004DA297E5}" srcOrd="0" destOrd="0" presId="urn:microsoft.com/office/officeart/2005/8/layout/cycle3"/>
    <dgm:cxn modelId="{6BD56CF8-8878-BE45-AB3C-5382EFC9B623}" type="presParOf" srcId="{B96F8157-8476-B342-BCF1-EE004DA297E5}" destId="{0A0CA114-42F4-A448-A043-38AD4B20F034}" srcOrd="0" destOrd="0" presId="urn:microsoft.com/office/officeart/2005/8/layout/cycle3"/>
    <dgm:cxn modelId="{B6A65B83-00B7-BF41-97B3-7373B38D822F}" type="presParOf" srcId="{B96F8157-8476-B342-BCF1-EE004DA297E5}" destId="{29E0C23A-FD46-504F-A301-F6163CC63389}" srcOrd="1" destOrd="0" presId="urn:microsoft.com/office/officeart/2005/8/layout/cycle3"/>
    <dgm:cxn modelId="{0B2F221D-7553-1644-9D1E-3967D302F7E1}" type="presParOf" srcId="{B96F8157-8476-B342-BCF1-EE004DA297E5}" destId="{06D8D42F-D1DB-0147-B584-28546475A6D9}" srcOrd="2" destOrd="0" presId="urn:microsoft.com/office/officeart/2005/8/layout/cycle3"/>
    <dgm:cxn modelId="{D91B490D-24D2-DE4B-A276-78838CE75849}" type="presParOf" srcId="{B96F8157-8476-B342-BCF1-EE004DA297E5}" destId="{F8A86361-4427-B744-B170-3C9675CCF4D9}" srcOrd="3" destOrd="0" presId="urn:microsoft.com/office/officeart/2005/8/layout/cycle3"/>
    <dgm:cxn modelId="{2A570BB8-D1EE-DD43-BFBF-CCE216C5A747}" type="presParOf" srcId="{B96F8157-8476-B342-BCF1-EE004DA297E5}" destId="{3CD9467D-A4BA-954A-81FA-EC2167D19323}" srcOrd="4" destOrd="0" presId="urn:microsoft.com/office/officeart/2005/8/layout/cycle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61E189-BABE-4D5F-9295-2B8B602FB6CA}" type="doc">
      <dgm:prSet loTypeId="urn:microsoft.com/office/officeart/2005/8/layout/hierarchy4" loCatId="relationship" qsTypeId="urn:microsoft.com/office/officeart/2005/8/quickstyle/3d1" qsCatId="3D" csTypeId="urn:microsoft.com/office/officeart/2005/8/colors/accent2_2" csCatId="accent2" phldr="1"/>
      <dgm:spPr/>
    </dgm:pt>
    <dgm:pt modelId="{E549F50D-FD42-4ADA-91EB-5E0372D9BBC9}">
      <dgm:prSet phldrT="[Text]">
        <dgm:style>
          <a:lnRef idx="1">
            <a:schemeClr val="accent6"/>
          </a:lnRef>
          <a:fillRef idx="3">
            <a:schemeClr val="accent6"/>
          </a:fillRef>
          <a:effectRef idx="2">
            <a:schemeClr val="accent6"/>
          </a:effectRef>
          <a:fontRef idx="minor">
            <a:schemeClr val="lt1"/>
          </a:fontRef>
        </dgm:style>
      </dgm:prSet>
      <dgm:spPr>
        <a:solidFill>
          <a:srgbClr val="008000"/>
        </a:solidFill>
      </dgm:spPr>
      <dgm:t>
        <a:bodyPr/>
        <a:lstStyle/>
        <a:p>
          <a:r>
            <a:rPr lang="en-US" b="1" dirty="0" smtClean="0">
              <a:latin typeface="Arial"/>
              <a:cs typeface="Arial"/>
            </a:rPr>
            <a:t>Topic Four</a:t>
          </a:r>
          <a:endParaRPr lang="en-US" b="1" dirty="0">
            <a:latin typeface="Arial"/>
            <a:cs typeface="Arial"/>
          </a:endParaRPr>
        </a:p>
      </dgm:t>
    </dgm:pt>
    <dgm:pt modelId="{8071A495-20F9-4A7E-9F58-6774B7AF5C14}" type="parTrans" cxnId="{2ECBDCDE-7E41-40B3-A2AA-BB7EE06078E4}">
      <dgm:prSet/>
      <dgm:spPr/>
      <dgm:t>
        <a:bodyPr/>
        <a:lstStyle/>
        <a:p>
          <a:endParaRPr lang="en-US">
            <a:latin typeface="Arial"/>
            <a:cs typeface="Arial"/>
          </a:endParaRPr>
        </a:p>
      </dgm:t>
    </dgm:pt>
    <dgm:pt modelId="{20803670-8D78-4704-A3BF-DA2A2EEDD4D8}" type="sibTrans" cxnId="{2ECBDCDE-7E41-40B3-A2AA-BB7EE06078E4}">
      <dgm:prSet/>
      <dgm:spPr/>
      <dgm:t>
        <a:bodyPr/>
        <a:lstStyle/>
        <a:p>
          <a:endParaRPr lang="en-US">
            <a:latin typeface="Arial"/>
            <a:cs typeface="Arial"/>
          </a:endParaRPr>
        </a:p>
      </dgm:t>
    </dgm:pt>
    <dgm:pt modelId="{3E2BA712-FDB8-4D26-81C8-B90B73D85F87}" type="pres">
      <dgm:prSet presAssocID="{8661E189-BABE-4D5F-9295-2B8B602FB6CA}" presName="Name0" presStyleCnt="0">
        <dgm:presLayoutVars>
          <dgm:chPref val="1"/>
          <dgm:dir/>
          <dgm:animOne val="branch"/>
          <dgm:animLvl val="lvl"/>
          <dgm:resizeHandles/>
        </dgm:presLayoutVars>
      </dgm:prSet>
      <dgm:spPr/>
    </dgm:pt>
    <dgm:pt modelId="{A541E5DE-73A8-493C-B666-4B05FEE2C15C}" type="pres">
      <dgm:prSet presAssocID="{E549F50D-FD42-4ADA-91EB-5E0372D9BBC9}" presName="vertOne" presStyleCnt="0"/>
      <dgm:spPr/>
    </dgm:pt>
    <dgm:pt modelId="{3F3DDA92-674E-4A94-A95F-05C562861F24}" type="pres">
      <dgm:prSet presAssocID="{E549F50D-FD42-4ADA-91EB-5E0372D9BBC9}" presName="txOne" presStyleLbl="node0" presStyleIdx="0" presStyleCnt="1">
        <dgm:presLayoutVars>
          <dgm:chPref val="3"/>
        </dgm:presLayoutVars>
      </dgm:prSet>
      <dgm:spPr/>
      <dgm:t>
        <a:bodyPr/>
        <a:lstStyle/>
        <a:p>
          <a:endParaRPr lang="en-US"/>
        </a:p>
      </dgm:t>
    </dgm:pt>
    <dgm:pt modelId="{C61FA867-9D1C-4563-AA3E-343E66B19A8B}" type="pres">
      <dgm:prSet presAssocID="{E549F50D-FD42-4ADA-91EB-5E0372D9BBC9}" presName="horzOne" presStyleCnt="0"/>
      <dgm:spPr/>
    </dgm:pt>
  </dgm:ptLst>
  <dgm:cxnLst>
    <dgm:cxn modelId="{2ECBDCDE-7E41-40B3-A2AA-BB7EE06078E4}" srcId="{8661E189-BABE-4D5F-9295-2B8B602FB6CA}" destId="{E549F50D-FD42-4ADA-91EB-5E0372D9BBC9}" srcOrd="0" destOrd="0" parTransId="{8071A495-20F9-4A7E-9F58-6774B7AF5C14}" sibTransId="{20803670-8D78-4704-A3BF-DA2A2EEDD4D8}"/>
    <dgm:cxn modelId="{AA772196-4CD1-4B4C-A384-952E6813F9FE}" type="presOf" srcId="{8661E189-BABE-4D5F-9295-2B8B602FB6CA}" destId="{3E2BA712-FDB8-4D26-81C8-B90B73D85F87}" srcOrd="0" destOrd="0" presId="urn:microsoft.com/office/officeart/2005/8/layout/hierarchy4"/>
    <dgm:cxn modelId="{E50AE374-8AF0-884C-9B6E-CD46F6EE8D48}" type="presOf" srcId="{E549F50D-FD42-4ADA-91EB-5E0372D9BBC9}" destId="{3F3DDA92-674E-4A94-A95F-05C562861F24}" srcOrd="0" destOrd="0" presId="urn:microsoft.com/office/officeart/2005/8/layout/hierarchy4"/>
    <dgm:cxn modelId="{30F012C7-201A-2049-BDFA-57AEA23E355D}" type="presParOf" srcId="{3E2BA712-FDB8-4D26-81C8-B90B73D85F87}" destId="{A541E5DE-73A8-493C-B666-4B05FEE2C15C}" srcOrd="0" destOrd="0" presId="urn:microsoft.com/office/officeart/2005/8/layout/hierarchy4"/>
    <dgm:cxn modelId="{6903118C-47BE-5E44-81D5-ABB36B7D5AE3}" type="presParOf" srcId="{A541E5DE-73A8-493C-B666-4B05FEE2C15C}" destId="{3F3DDA92-674E-4A94-A95F-05C562861F24}" srcOrd="0" destOrd="0" presId="urn:microsoft.com/office/officeart/2005/8/layout/hierarchy4"/>
    <dgm:cxn modelId="{585BDD8D-8B05-2C40-9C4A-4158FCC0D1E8}" type="presParOf" srcId="{A541E5DE-73A8-493C-B666-4B05FEE2C15C}" destId="{C61FA867-9D1C-4563-AA3E-343E66B19A8B}" srcOrd="1" destOrd="0" presId="urn:microsoft.com/office/officeart/2005/8/layout/hierarchy4"/>
  </dgm:cxnLst>
  <dgm:bg>
    <a:solidFill>
      <a:schemeClr val="accent1">
        <a:lumMod val="50000"/>
      </a:schemeClr>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61E189-BABE-4D5F-9295-2B8B602FB6CA}" type="doc">
      <dgm:prSet loTypeId="urn:microsoft.com/office/officeart/2005/8/layout/hierarchy4" loCatId="relationship" qsTypeId="urn:microsoft.com/office/officeart/2005/8/quickstyle/3d1" qsCatId="3D" csTypeId="urn:microsoft.com/office/officeart/2005/8/colors/accent2_2" csCatId="accent2" phldr="1"/>
      <dgm:spPr/>
    </dgm:pt>
    <dgm:pt modelId="{E549F50D-FD42-4ADA-91EB-5E0372D9BBC9}">
      <dgm:prSet phldrT="[Text]">
        <dgm:style>
          <a:lnRef idx="1">
            <a:schemeClr val="accent6"/>
          </a:lnRef>
          <a:fillRef idx="3">
            <a:schemeClr val="accent6"/>
          </a:fillRef>
          <a:effectRef idx="2">
            <a:schemeClr val="accent6"/>
          </a:effectRef>
          <a:fontRef idx="minor">
            <a:schemeClr val="lt1"/>
          </a:fontRef>
        </dgm:style>
      </dgm:prSet>
      <dgm:spPr>
        <a:solidFill>
          <a:srgbClr val="FF0000"/>
        </a:solidFill>
      </dgm:spPr>
      <dgm:t>
        <a:bodyPr/>
        <a:lstStyle/>
        <a:p>
          <a:r>
            <a:rPr lang="en-US" b="1" dirty="0" smtClean="0">
              <a:latin typeface="Arial"/>
              <a:cs typeface="Arial"/>
            </a:rPr>
            <a:t>Topic Five</a:t>
          </a:r>
          <a:endParaRPr lang="en-US" b="1" dirty="0">
            <a:latin typeface="Arial"/>
            <a:cs typeface="Arial"/>
          </a:endParaRPr>
        </a:p>
      </dgm:t>
    </dgm:pt>
    <dgm:pt modelId="{8071A495-20F9-4A7E-9F58-6774B7AF5C14}" type="parTrans" cxnId="{2ECBDCDE-7E41-40B3-A2AA-BB7EE06078E4}">
      <dgm:prSet/>
      <dgm:spPr/>
      <dgm:t>
        <a:bodyPr/>
        <a:lstStyle/>
        <a:p>
          <a:endParaRPr lang="en-US">
            <a:latin typeface="Arial"/>
            <a:cs typeface="Arial"/>
          </a:endParaRPr>
        </a:p>
      </dgm:t>
    </dgm:pt>
    <dgm:pt modelId="{20803670-8D78-4704-A3BF-DA2A2EEDD4D8}" type="sibTrans" cxnId="{2ECBDCDE-7E41-40B3-A2AA-BB7EE06078E4}">
      <dgm:prSet/>
      <dgm:spPr/>
      <dgm:t>
        <a:bodyPr/>
        <a:lstStyle/>
        <a:p>
          <a:endParaRPr lang="en-US">
            <a:latin typeface="Arial"/>
            <a:cs typeface="Arial"/>
          </a:endParaRPr>
        </a:p>
      </dgm:t>
    </dgm:pt>
    <dgm:pt modelId="{3E2BA712-FDB8-4D26-81C8-B90B73D85F87}" type="pres">
      <dgm:prSet presAssocID="{8661E189-BABE-4D5F-9295-2B8B602FB6CA}" presName="Name0" presStyleCnt="0">
        <dgm:presLayoutVars>
          <dgm:chPref val="1"/>
          <dgm:dir/>
          <dgm:animOne val="branch"/>
          <dgm:animLvl val="lvl"/>
          <dgm:resizeHandles/>
        </dgm:presLayoutVars>
      </dgm:prSet>
      <dgm:spPr/>
    </dgm:pt>
    <dgm:pt modelId="{A541E5DE-73A8-493C-B666-4B05FEE2C15C}" type="pres">
      <dgm:prSet presAssocID="{E549F50D-FD42-4ADA-91EB-5E0372D9BBC9}" presName="vertOne" presStyleCnt="0"/>
      <dgm:spPr/>
    </dgm:pt>
    <dgm:pt modelId="{3F3DDA92-674E-4A94-A95F-05C562861F24}" type="pres">
      <dgm:prSet presAssocID="{E549F50D-FD42-4ADA-91EB-5E0372D9BBC9}" presName="txOne" presStyleLbl="node0" presStyleIdx="0" presStyleCnt="1" custLinFactNeighborX="-1923">
        <dgm:presLayoutVars>
          <dgm:chPref val="3"/>
        </dgm:presLayoutVars>
      </dgm:prSet>
      <dgm:spPr/>
      <dgm:t>
        <a:bodyPr/>
        <a:lstStyle/>
        <a:p>
          <a:endParaRPr lang="en-US"/>
        </a:p>
      </dgm:t>
    </dgm:pt>
    <dgm:pt modelId="{C61FA867-9D1C-4563-AA3E-343E66B19A8B}" type="pres">
      <dgm:prSet presAssocID="{E549F50D-FD42-4ADA-91EB-5E0372D9BBC9}" presName="horzOne" presStyleCnt="0"/>
      <dgm:spPr/>
    </dgm:pt>
  </dgm:ptLst>
  <dgm:cxnLst>
    <dgm:cxn modelId="{2ECBDCDE-7E41-40B3-A2AA-BB7EE06078E4}" srcId="{8661E189-BABE-4D5F-9295-2B8B602FB6CA}" destId="{E549F50D-FD42-4ADA-91EB-5E0372D9BBC9}" srcOrd="0" destOrd="0" parTransId="{8071A495-20F9-4A7E-9F58-6774B7AF5C14}" sibTransId="{20803670-8D78-4704-A3BF-DA2A2EEDD4D8}"/>
    <dgm:cxn modelId="{2F22982B-0A10-0249-A75D-4EBCD560EA86}" type="presOf" srcId="{E549F50D-FD42-4ADA-91EB-5E0372D9BBC9}" destId="{3F3DDA92-674E-4A94-A95F-05C562861F24}" srcOrd="0" destOrd="0" presId="urn:microsoft.com/office/officeart/2005/8/layout/hierarchy4"/>
    <dgm:cxn modelId="{86C5742B-0B64-8E41-87C6-37EC18A5E51B}" type="presOf" srcId="{8661E189-BABE-4D5F-9295-2B8B602FB6CA}" destId="{3E2BA712-FDB8-4D26-81C8-B90B73D85F87}" srcOrd="0" destOrd="0" presId="urn:microsoft.com/office/officeart/2005/8/layout/hierarchy4"/>
    <dgm:cxn modelId="{7955D168-754E-CA4F-8B2C-2F3DFEB605CB}" type="presParOf" srcId="{3E2BA712-FDB8-4D26-81C8-B90B73D85F87}" destId="{A541E5DE-73A8-493C-B666-4B05FEE2C15C}" srcOrd="0" destOrd="0" presId="urn:microsoft.com/office/officeart/2005/8/layout/hierarchy4"/>
    <dgm:cxn modelId="{DD239645-7F65-5545-92AC-322FC8F8CC79}" type="presParOf" srcId="{A541E5DE-73A8-493C-B666-4B05FEE2C15C}" destId="{3F3DDA92-674E-4A94-A95F-05C562861F24}" srcOrd="0" destOrd="0" presId="urn:microsoft.com/office/officeart/2005/8/layout/hierarchy4"/>
    <dgm:cxn modelId="{68B6340C-614A-AB47-ADC3-B81AE80B4D2E}" type="presParOf" srcId="{A541E5DE-73A8-493C-B666-4B05FEE2C15C}" destId="{C61FA867-9D1C-4563-AA3E-343E66B19A8B}" srcOrd="1" destOrd="0" presId="urn:microsoft.com/office/officeart/2005/8/layout/hierarchy4"/>
  </dgm:cxnLst>
  <dgm:bg>
    <a:solidFill>
      <a:srgbClr val="FF0000"/>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3DDA92-674E-4A94-A95F-05C562861F24}">
      <dsp:nvSpPr>
        <dsp:cNvPr id="0" name=""/>
        <dsp:cNvSpPr/>
      </dsp:nvSpPr>
      <dsp:spPr>
        <a:xfrm>
          <a:off x="0" y="0"/>
          <a:ext cx="3962400" cy="914400"/>
        </a:xfrm>
        <a:prstGeom prst="roundRect">
          <a:avLst>
            <a:gd name="adj" fmla="val 1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1" kern="1200" dirty="0" smtClean="0">
              <a:latin typeface="Arial"/>
              <a:cs typeface="Arial"/>
            </a:rPr>
            <a:t>Topic One</a:t>
          </a:r>
          <a:endParaRPr lang="en-US" sz="4100" b="1" kern="1200" dirty="0">
            <a:latin typeface="Arial"/>
            <a:cs typeface="Arial"/>
          </a:endParaRPr>
        </a:p>
      </dsp:txBody>
      <dsp:txXfrm>
        <a:off x="0" y="0"/>
        <a:ext cx="3962400" cy="9144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3DDA92-674E-4A94-A95F-05C562861F24}">
      <dsp:nvSpPr>
        <dsp:cNvPr id="0" name=""/>
        <dsp:cNvSpPr/>
      </dsp:nvSpPr>
      <dsp:spPr>
        <a:xfrm>
          <a:off x="0" y="0"/>
          <a:ext cx="3962400" cy="914400"/>
        </a:xfrm>
        <a:prstGeom prst="roundRect">
          <a:avLst>
            <a:gd name="adj" fmla="val 10000"/>
          </a:avLst>
        </a:prstGeom>
        <a:solidFill>
          <a:srgbClr val="FF6600"/>
        </a:soli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1" kern="1200" dirty="0" smtClean="0">
              <a:latin typeface="Arial"/>
              <a:cs typeface="Arial"/>
            </a:rPr>
            <a:t>Topic Two</a:t>
          </a:r>
          <a:endParaRPr lang="en-US" sz="4100" b="1" kern="1200" dirty="0">
            <a:latin typeface="Arial"/>
            <a:cs typeface="Arial"/>
          </a:endParaRPr>
        </a:p>
      </dsp:txBody>
      <dsp:txXfrm>
        <a:off x="0" y="0"/>
        <a:ext cx="3962400" cy="91440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3DDA92-674E-4A94-A95F-05C562861F24}">
      <dsp:nvSpPr>
        <dsp:cNvPr id="0" name=""/>
        <dsp:cNvSpPr/>
      </dsp:nvSpPr>
      <dsp:spPr>
        <a:xfrm>
          <a:off x="0" y="0"/>
          <a:ext cx="3962400" cy="914400"/>
        </a:xfrm>
        <a:prstGeom prst="roundRect">
          <a:avLst>
            <a:gd name="adj" fmla="val 10000"/>
          </a:avLst>
        </a:prstGeom>
        <a:solidFill>
          <a:srgbClr val="3366FF"/>
        </a:soli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1" kern="1200" dirty="0" smtClean="0">
              <a:latin typeface="Arial"/>
              <a:cs typeface="Arial"/>
            </a:rPr>
            <a:t>Topic Three</a:t>
          </a:r>
          <a:endParaRPr lang="en-US" sz="4100" b="1" kern="1200" dirty="0">
            <a:latin typeface="Arial"/>
            <a:cs typeface="Arial"/>
          </a:endParaRPr>
        </a:p>
      </dsp:txBody>
      <dsp:txXfrm>
        <a:off x="0" y="0"/>
        <a:ext cx="3962400" cy="91440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079796-EC49-264F-B9CA-EB115F44B4AC}">
      <dsp:nvSpPr>
        <dsp:cNvPr id="0" name=""/>
        <dsp:cNvSpPr/>
      </dsp:nvSpPr>
      <dsp:spPr>
        <a:xfrm>
          <a:off x="2286000" y="0"/>
          <a:ext cx="1524000" cy="1016000"/>
        </a:xfrm>
        <a:prstGeom prst="trapezoid">
          <a:avLst>
            <a:gd name="adj" fmla="val 75000"/>
          </a:avLst>
        </a:prstGeom>
        <a:solidFill>
          <a:srgbClr val="FF660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0" kern="1200" dirty="0" smtClean="0"/>
            <a:t>Policy</a:t>
          </a:r>
          <a:endParaRPr lang="en-US" sz="3600" b="0" kern="1200" dirty="0"/>
        </a:p>
      </dsp:txBody>
      <dsp:txXfrm>
        <a:off x="2286000" y="0"/>
        <a:ext cx="1524000" cy="1016000"/>
      </dsp:txXfrm>
    </dsp:sp>
    <dsp:sp modelId="{D1745D0C-834C-994A-8CE3-754D36FA49F7}">
      <dsp:nvSpPr>
        <dsp:cNvPr id="0" name=""/>
        <dsp:cNvSpPr/>
      </dsp:nvSpPr>
      <dsp:spPr>
        <a:xfrm>
          <a:off x="1524000" y="1015999"/>
          <a:ext cx="3048000" cy="1016000"/>
        </a:xfrm>
        <a:prstGeom prst="trapezoid">
          <a:avLst>
            <a:gd name="adj" fmla="val 75000"/>
          </a:avLst>
        </a:prstGeom>
        <a:solidFill>
          <a:srgbClr val="FF660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0" kern="1200" dirty="0" smtClean="0"/>
            <a:t>Processes</a:t>
          </a:r>
          <a:endParaRPr lang="en-US" sz="3200" b="0" kern="1200" dirty="0"/>
        </a:p>
      </dsp:txBody>
      <dsp:txXfrm>
        <a:off x="2057400" y="1015999"/>
        <a:ext cx="1981200" cy="1016000"/>
      </dsp:txXfrm>
    </dsp:sp>
    <dsp:sp modelId="{40151ABD-4627-1C43-8626-7D647ADAB0D9}">
      <dsp:nvSpPr>
        <dsp:cNvPr id="0" name=""/>
        <dsp:cNvSpPr/>
      </dsp:nvSpPr>
      <dsp:spPr>
        <a:xfrm>
          <a:off x="762000" y="2031999"/>
          <a:ext cx="4572000" cy="1016000"/>
        </a:xfrm>
        <a:prstGeom prst="trapezoid">
          <a:avLst>
            <a:gd name="adj" fmla="val 75000"/>
          </a:avLst>
        </a:prstGeom>
        <a:solidFill>
          <a:srgbClr val="3366FF"/>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solidFill>
                <a:srgbClr val="FFFFFF"/>
              </a:solidFill>
            </a:rPr>
            <a:t>Job Instruction	</a:t>
          </a:r>
          <a:endParaRPr lang="en-US" sz="3500" kern="1200" dirty="0">
            <a:solidFill>
              <a:srgbClr val="FFFFFF"/>
            </a:solidFill>
          </a:endParaRPr>
        </a:p>
      </dsp:txBody>
      <dsp:txXfrm>
        <a:off x="1562100" y="2031999"/>
        <a:ext cx="2971800" cy="1016000"/>
      </dsp:txXfrm>
    </dsp:sp>
    <dsp:sp modelId="{5AFDA8DA-7408-2D4B-BF3D-AF056008D296}">
      <dsp:nvSpPr>
        <dsp:cNvPr id="0" name=""/>
        <dsp:cNvSpPr/>
      </dsp:nvSpPr>
      <dsp:spPr>
        <a:xfrm>
          <a:off x="0" y="3047999"/>
          <a:ext cx="6096000" cy="1016000"/>
        </a:xfrm>
        <a:prstGeom prst="trapezoid">
          <a:avLst>
            <a:gd name="adj" fmla="val 75000"/>
          </a:avLst>
        </a:prstGeom>
        <a:solidFill>
          <a:srgbClr val="3366FF"/>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solidFill>
                <a:srgbClr val="FFFFFF"/>
              </a:solidFill>
            </a:rPr>
            <a:t>Documents</a:t>
          </a:r>
          <a:endParaRPr lang="en-US" sz="3500" kern="1200" dirty="0">
            <a:solidFill>
              <a:srgbClr val="FFFFFF"/>
            </a:solidFill>
          </a:endParaRPr>
        </a:p>
      </dsp:txBody>
      <dsp:txXfrm>
        <a:off x="1066799" y="3047999"/>
        <a:ext cx="3962400" cy="101600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89665C-65BA-4D9B-BB99-504A50B50276}">
      <dsp:nvSpPr>
        <dsp:cNvPr id="0" name=""/>
        <dsp:cNvSpPr/>
      </dsp:nvSpPr>
      <dsp:spPr>
        <a:xfrm>
          <a:off x="1919022" y="1954"/>
          <a:ext cx="2257955" cy="579257"/>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Elimination</a:t>
          </a:r>
          <a:endParaRPr lang="en-US" sz="1700" kern="1200" dirty="0"/>
        </a:p>
      </dsp:txBody>
      <dsp:txXfrm>
        <a:off x="1919022" y="1954"/>
        <a:ext cx="2257955" cy="579257"/>
      </dsp:txXfrm>
    </dsp:sp>
    <dsp:sp modelId="{182A8F57-A4AC-49AA-BA96-1559B53EC01A}">
      <dsp:nvSpPr>
        <dsp:cNvPr id="0" name=""/>
        <dsp:cNvSpPr/>
      </dsp:nvSpPr>
      <dsp:spPr>
        <a:xfrm rot="5400000">
          <a:off x="2939389" y="595694"/>
          <a:ext cx="217221" cy="260665"/>
        </a:xfrm>
        <a:prstGeom prst="rightArrow">
          <a:avLst>
            <a:gd name="adj1" fmla="val 60000"/>
            <a:gd name="adj2" fmla="val 500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939389" y="595694"/>
        <a:ext cx="217221" cy="260665"/>
      </dsp:txXfrm>
    </dsp:sp>
    <dsp:sp modelId="{DBD01C1B-A207-4665-8500-AC032F874EC2}">
      <dsp:nvSpPr>
        <dsp:cNvPr id="0" name=""/>
        <dsp:cNvSpPr/>
      </dsp:nvSpPr>
      <dsp:spPr>
        <a:xfrm>
          <a:off x="1919022" y="870841"/>
          <a:ext cx="2257955" cy="579257"/>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Substitution</a:t>
          </a:r>
          <a:endParaRPr lang="en-US" sz="1700" kern="1200" dirty="0"/>
        </a:p>
      </dsp:txBody>
      <dsp:txXfrm>
        <a:off x="1919022" y="870841"/>
        <a:ext cx="2257955" cy="579257"/>
      </dsp:txXfrm>
    </dsp:sp>
    <dsp:sp modelId="{4DBA97E3-559C-44E7-B919-F6ABF5FEEA53}">
      <dsp:nvSpPr>
        <dsp:cNvPr id="0" name=""/>
        <dsp:cNvSpPr/>
      </dsp:nvSpPr>
      <dsp:spPr>
        <a:xfrm rot="5400000">
          <a:off x="2939389" y="1464580"/>
          <a:ext cx="217221" cy="260665"/>
        </a:xfrm>
        <a:prstGeom prst="rightArrow">
          <a:avLst>
            <a:gd name="adj1" fmla="val 60000"/>
            <a:gd name="adj2" fmla="val 500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939389" y="1464580"/>
        <a:ext cx="217221" cy="260665"/>
      </dsp:txXfrm>
    </dsp:sp>
    <dsp:sp modelId="{0F2F7FE5-89AE-40FF-91AD-16F953BAC9E0}">
      <dsp:nvSpPr>
        <dsp:cNvPr id="0" name=""/>
        <dsp:cNvSpPr/>
      </dsp:nvSpPr>
      <dsp:spPr>
        <a:xfrm>
          <a:off x="1919022" y="1739727"/>
          <a:ext cx="2257955" cy="579257"/>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Engineering Controls</a:t>
          </a:r>
          <a:endParaRPr lang="en-US" sz="1700" kern="1200" dirty="0"/>
        </a:p>
      </dsp:txBody>
      <dsp:txXfrm>
        <a:off x="1919022" y="1739727"/>
        <a:ext cx="2257955" cy="579257"/>
      </dsp:txXfrm>
    </dsp:sp>
    <dsp:sp modelId="{181C85FC-D2C4-42A1-BB2C-DDC47B6A593C}">
      <dsp:nvSpPr>
        <dsp:cNvPr id="0" name=""/>
        <dsp:cNvSpPr/>
      </dsp:nvSpPr>
      <dsp:spPr>
        <a:xfrm rot="5400000">
          <a:off x="2939389" y="2333467"/>
          <a:ext cx="217221" cy="260665"/>
        </a:xfrm>
        <a:prstGeom prst="rightArrow">
          <a:avLst>
            <a:gd name="adj1" fmla="val 60000"/>
            <a:gd name="adj2" fmla="val 500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939389" y="2333467"/>
        <a:ext cx="217221" cy="260665"/>
      </dsp:txXfrm>
    </dsp:sp>
    <dsp:sp modelId="{616519FC-990A-44C9-ACE9-D821A4563A1D}">
      <dsp:nvSpPr>
        <dsp:cNvPr id="0" name=""/>
        <dsp:cNvSpPr/>
      </dsp:nvSpPr>
      <dsp:spPr>
        <a:xfrm>
          <a:off x="1919022" y="2608614"/>
          <a:ext cx="2257955" cy="579257"/>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Warnings</a:t>
          </a:r>
          <a:endParaRPr lang="en-US" sz="1700" kern="1200" dirty="0"/>
        </a:p>
      </dsp:txBody>
      <dsp:txXfrm>
        <a:off x="1919022" y="2608614"/>
        <a:ext cx="2257955" cy="579257"/>
      </dsp:txXfrm>
    </dsp:sp>
    <dsp:sp modelId="{55558946-E439-4D9B-BD01-D28DCCE2A5D0}">
      <dsp:nvSpPr>
        <dsp:cNvPr id="0" name=""/>
        <dsp:cNvSpPr/>
      </dsp:nvSpPr>
      <dsp:spPr>
        <a:xfrm rot="5400000">
          <a:off x="2939389" y="3202353"/>
          <a:ext cx="217221" cy="260665"/>
        </a:xfrm>
        <a:prstGeom prst="rightArrow">
          <a:avLst>
            <a:gd name="adj1" fmla="val 60000"/>
            <a:gd name="adj2" fmla="val 500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939389" y="3202353"/>
        <a:ext cx="217221" cy="260665"/>
      </dsp:txXfrm>
    </dsp:sp>
    <dsp:sp modelId="{3333C0B9-5A71-49F4-B795-3AD2F7554B7A}">
      <dsp:nvSpPr>
        <dsp:cNvPr id="0" name=""/>
        <dsp:cNvSpPr/>
      </dsp:nvSpPr>
      <dsp:spPr>
        <a:xfrm>
          <a:off x="1919022" y="3477500"/>
          <a:ext cx="2257955" cy="579257"/>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Administrative Controls</a:t>
          </a:r>
          <a:endParaRPr lang="en-US" sz="1700" kern="1200" dirty="0"/>
        </a:p>
      </dsp:txBody>
      <dsp:txXfrm>
        <a:off x="1919022" y="3477500"/>
        <a:ext cx="2257955" cy="579257"/>
      </dsp:txXfrm>
    </dsp:sp>
    <dsp:sp modelId="{AF1B553F-D549-4E1E-92FC-3F7A5671989A}">
      <dsp:nvSpPr>
        <dsp:cNvPr id="0" name=""/>
        <dsp:cNvSpPr/>
      </dsp:nvSpPr>
      <dsp:spPr>
        <a:xfrm rot="5400000">
          <a:off x="2939389" y="4071240"/>
          <a:ext cx="217221" cy="260665"/>
        </a:xfrm>
        <a:prstGeom prst="rightArrow">
          <a:avLst>
            <a:gd name="adj1" fmla="val 60000"/>
            <a:gd name="adj2" fmla="val 50000"/>
          </a:avLst>
        </a:prstGeom>
        <a:gradFill rotWithShape="0">
          <a:gsLst>
            <a:gs pos="0">
              <a:schemeClr val="accent6">
                <a:tint val="60000"/>
                <a:hueOff val="0"/>
                <a:satOff val="0"/>
                <a:lumOff val="0"/>
                <a:alphaOff val="0"/>
                <a:tint val="100000"/>
                <a:shade val="100000"/>
                <a:satMod val="130000"/>
              </a:schemeClr>
            </a:gs>
            <a:gs pos="100000">
              <a:schemeClr val="accent6">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939389" y="4071240"/>
        <a:ext cx="217221" cy="260665"/>
      </dsp:txXfrm>
    </dsp:sp>
    <dsp:sp modelId="{5C7DC5C2-5F81-4A39-9006-A7CB049A832E}">
      <dsp:nvSpPr>
        <dsp:cNvPr id="0" name=""/>
        <dsp:cNvSpPr/>
      </dsp:nvSpPr>
      <dsp:spPr>
        <a:xfrm>
          <a:off x="1919022" y="4346387"/>
          <a:ext cx="2257955" cy="579257"/>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Personal Protection</a:t>
          </a:r>
          <a:endParaRPr lang="en-US" sz="1700" kern="1200" dirty="0"/>
        </a:p>
      </dsp:txBody>
      <dsp:txXfrm>
        <a:off x="1919022" y="4346387"/>
        <a:ext cx="2257955" cy="57925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E0C23A-FD46-504F-A301-F6163CC63389}">
      <dsp:nvSpPr>
        <dsp:cNvPr id="0" name=""/>
        <dsp:cNvSpPr/>
      </dsp:nvSpPr>
      <dsp:spPr>
        <a:xfrm>
          <a:off x="1208733" y="125618"/>
          <a:ext cx="3917390" cy="3917390"/>
        </a:xfrm>
        <a:prstGeom prst="circularArrow">
          <a:avLst>
            <a:gd name="adj1" fmla="val 4668"/>
            <a:gd name="adj2" fmla="val 272909"/>
            <a:gd name="adj3" fmla="val 13576030"/>
            <a:gd name="adj4" fmla="val 17544855"/>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0CA114-42F4-A448-A043-38AD4B20F034}">
      <dsp:nvSpPr>
        <dsp:cNvPr id="0" name=""/>
        <dsp:cNvSpPr/>
      </dsp:nvSpPr>
      <dsp:spPr>
        <a:xfrm>
          <a:off x="2129935" y="199201"/>
          <a:ext cx="2074986" cy="896393"/>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Plan</a:t>
          </a:r>
          <a:endParaRPr lang="en-US" sz="3500" kern="1200" dirty="0"/>
        </a:p>
      </dsp:txBody>
      <dsp:txXfrm>
        <a:off x="2129935" y="199201"/>
        <a:ext cx="2074986" cy="896393"/>
      </dsp:txXfrm>
    </dsp:sp>
    <dsp:sp modelId="{06D8D42F-D1DB-0147-B584-28546475A6D9}">
      <dsp:nvSpPr>
        <dsp:cNvPr id="0" name=""/>
        <dsp:cNvSpPr/>
      </dsp:nvSpPr>
      <dsp:spPr>
        <a:xfrm>
          <a:off x="3688776" y="1606934"/>
          <a:ext cx="1770511" cy="894133"/>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Do</a:t>
          </a:r>
          <a:endParaRPr lang="en-US" sz="3500" kern="1200" dirty="0"/>
        </a:p>
      </dsp:txBody>
      <dsp:txXfrm>
        <a:off x="3688776" y="1606934"/>
        <a:ext cx="1770511" cy="894133"/>
      </dsp:txXfrm>
    </dsp:sp>
    <dsp:sp modelId="{F8A86361-4427-B744-B170-3C9675CCF4D9}">
      <dsp:nvSpPr>
        <dsp:cNvPr id="0" name=""/>
        <dsp:cNvSpPr/>
      </dsp:nvSpPr>
      <dsp:spPr>
        <a:xfrm>
          <a:off x="2206453" y="2940099"/>
          <a:ext cx="1922274" cy="808387"/>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Check</a:t>
          </a:r>
          <a:endParaRPr lang="en-US" sz="3500" kern="1200" dirty="0"/>
        </a:p>
      </dsp:txBody>
      <dsp:txXfrm>
        <a:off x="2206453" y="2940099"/>
        <a:ext cx="1922274" cy="808387"/>
      </dsp:txXfrm>
    </dsp:sp>
    <dsp:sp modelId="{3CD9467D-A4BA-954A-81FA-EC2167D19323}">
      <dsp:nvSpPr>
        <dsp:cNvPr id="0" name=""/>
        <dsp:cNvSpPr/>
      </dsp:nvSpPr>
      <dsp:spPr>
        <a:xfrm>
          <a:off x="627053" y="1604280"/>
          <a:ext cx="2248226" cy="88491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Act</a:t>
          </a:r>
          <a:endParaRPr lang="en-US" sz="3500" kern="1200" dirty="0"/>
        </a:p>
      </dsp:txBody>
      <dsp:txXfrm>
        <a:off x="627053" y="1604280"/>
        <a:ext cx="2248226" cy="88491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3DDA92-674E-4A94-A95F-05C562861F24}">
      <dsp:nvSpPr>
        <dsp:cNvPr id="0" name=""/>
        <dsp:cNvSpPr/>
      </dsp:nvSpPr>
      <dsp:spPr>
        <a:xfrm>
          <a:off x="0" y="0"/>
          <a:ext cx="3962400" cy="914400"/>
        </a:xfrm>
        <a:prstGeom prst="roundRect">
          <a:avLst>
            <a:gd name="adj" fmla="val 10000"/>
          </a:avLst>
        </a:prstGeom>
        <a:solidFill>
          <a:srgbClr val="008000"/>
        </a:soli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1" kern="1200" dirty="0" smtClean="0">
              <a:latin typeface="Arial"/>
              <a:cs typeface="Arial"/>
            </a:rPr>
            <a:t>Topic Four</a:t>
          </a:r>
          <a:endParaRPr lang="en-US" sz="4100" b="1" kern="1200" dirty="0">
            <a:latin typeface="Arial"/>
            <a:cs typeface="Arial"/>
          </a:endParaRPr>
        </a:p>
      </dsp:txBody>
      <dsp:txXfrm>
        <a:off x="0" y="0"/>
        <a:ext cx="3962400" cy="91440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3DDA92-674E-4A94-A95F-05C562861F24}">
      <dsp:nvSpPr>
        <dsp:cNvPr id="0" name=""/>
        <dsp:cNvSpPr/>
      </dsp:nvSpPr>
      <dsp:spPr>
        <a:xfrm>
          <a:off x="0" y="0"/>
          <a:ext cx="3962400" cy="914400"/>
        </a:xfrm>
        <a:prstGeom prst="roundRect">
          <a:avLst>
            <a:gd name="adj" fmla="val 10000"/>
          </a:avLst>
        </a:prstGeom>
        <a:solidFill>
          <a:srgbClr val="FF0000"/>
        </a:soli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1" kern="1200" dirty="0" smtClean="0">
              <a:latin typeface="Arial"/>
              <a:cs typeface="Arial"/>
            </a:rPr>
            <a:t>Topic Five</a:t>
          </a:r>
          <a:endParaRPr lang="en-US" sz="4100" b="1" kern="1200" dirty="0">
            <a:latin typeface="Arial"/>
            <a:cs typeface="Arial"/>
          </a:endParaRPr>
        </a:p>
      </dsp:txBody>
      <dsp:txXfrm>
        <a:off x="0" y="0"/>
        <a:ext cx="3962400" cy="9144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23859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2385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3859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859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23859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B1F61D75-7D89-49F5-B95C-FC21CBA2EE78}"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9CA05E3-CA1E-40EA-87CD-347F96BC0C2C}" type="slidenum">
              <a:rPr lang="en-US"/>
              <a:pPr/>
              <a:t>1</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ln/>
        </p:spPr>
        <p:txBody>
          <a:bodyPr/>
          <a:lstStyle/>
          <a:p>
            <a:pPr eaLnBrk="1" hangingPunct="1">
              <a:defRPr/>
            </a:pPr>
            <a:r>
              <a:rPr lang="en-US" dirty="0" smtClean="0">
                <a:ea typeface="ＭＳ Ｐゴシック" charset="0"/>
                <a:cs typeface="+mn-cs"/>
              </a:rPr>
              <a:t>Trainer Notes</a:t>
            </a:r>
          </a:p>
          <a:p>
            <a:pPr eaLnBrk="1" hangingPunct="1">
              <a:defRPr/>
            </a:pPr>
            <a:endParaRPr lang="en-US" dirty="0" smtClean="0">
              <a:ea typeface="ＭＳ Ｐゴシック" charset="0"/>
              <a:cs typeface="+mn-cs"/>
            </a:endParaRPr>
          </a:p>
          <a:p>
            <a:pPr eaLnBrk="1" hangingPunct="1">
              <a:defRPr/>
            </a:pPr>
            <a:r>
              <a:rPr lang="en-US" dirty="0" smtClean="0">
                <a:ea typeface="ＭＳ Ｐゴシック" charset="0"/>
                <a:cs typeface="+mn-cs"/>
              </a:rPr>
              <a:t>[Summarize this upcoming session, by telling the class that this module will focus on what supervisors should know about handling:</a:t>
            </a:r>
          </a:p>
          <a:p>
            <a:pPr eaLnBrk="1" hangingPunct="1">
              <a:defRPr/>
            </a:pPr>
            <a:endParaRPr lang="en-US" dirty="0" smtClean="0">
              <a:ea typeface="ＭＳ Ｐゴシック" charset="0"/>
              <a:cs typeface="+mn-cs"/>
            </a:endParaRPr>
          </a:p>
          <a:p>
            <a:pPr marL="232943" indent="-232943" eaLnBrk="1" hangingPunct="1">
              <a:buFontTx/>
              <a:buAutoNum type="arabicPeriod"/>
              <a:defRPr/>
            </a:pPr>
            <a:r>
              <a:rPr lang="en-US" dirty="0" smtClean="0">
                <a:ea typeface="ＭＳ Ｐゴシック" charset="0"/>
                <a:cs typeface="+mn-cs"/>
              </a:rPr>
              <a:t>OSHA, particularly in the form of a compliance inspection on their site;</a:t>
            </a:r>
          </a:p>
          <a:p>
            <a:pPr marL="232943" indent="-232943" eaLnBrk="1" hangingPunct="1">
              <a:buFontTx/>
              <a:buAutoNum type="arabicPeriod"/>
              <a:defRPr/>
            </a:pPr>
            <a:r>
              <a:rPr lang="en-US" dirty="0" smtClean="0">
                <a:ea typeface="ＭＳ Ｐゴシック" charset="0"/>
                <a:cs typeface="+mn-cs"/>
              </a:rPr>
              <a:t>Reporters who may be interested in the story of their site; and</a:t>
            </a:r>
          </a:p>
          <a:p>
            <a:pPr marL="232943" indent="-232943" eaLnBrk="1" hangingPunct="1">
              <a:buFontTx/>
              <a:buAutoNum type="arabicPeriod"/>
              <a:defRPr/>
            </a:pPr>
            <a:r>
              <a:rPr lang="en-US" dirty="0" smtClean="0">
                <a:ea typeface="ＭＳ Ｐゴシック" charset="0"/>
                <a:cs typeface="+mn-cs"/>
              </a:rPr>
              <a:t>Disaster sites, which are also covered under HAZWOPER, but require very different supervisory skills.]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4ACEBE6F-75A9-41FA-89DC-24828CA06EE8}" type="slidenum">
              <a:rPr lang="en-US"/>
              <a:pPr eaLnBrk="1" hangingPunct="1"/>
              <a:t>24</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Trainers Notes:</a:t>
            </a:r>
          </a:p>
          <a:p>
            <a:pPr eaLnBrk="1" hangingPunct="1"/>
            <a:endParaRPr lang="en-US" smtClean="0">
              <a:latin typeface="Times New Roman" pitchFamily="18" charset="0"/>
            </a:endParaRPr>
          </a:p>
          <a:p>
            <a:pPr eaLnBrk="1" hangingPunct="1"/>
            <a:r>
              <a:rPr lang="en-US" smtClean="0">
                <a:latin typeface="Times New Roman" pitchFamily="18" charset="0"/>
              </a:rPr>
              <a:t>This is common knowledge, but workers are still killed by being struck by loads. This shot is from the cleanup at Ground Zero. There were approximately 40 near misses at the site. One of those incidents involved several firefighters in a large pit looking for human remains when a large I-beam was going to be moved overhead. A safety person made them evacuate the area until after the pick, much to their dismay. While the beam was going directly over the pit, the I-beam failed from the heat and stress of the building collapse and fell right into the spot where the firefighters had been working. It surely would have killed one or all of them.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74877E97-9AF3-4B2D-A745-FE678923BC47}" type="slidenum">
              <a:rPr lang="en-US"/>
              <a:pPr eaLnBrk="1" hangingPunct="1"/>
              <a:t>25</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900" b="1" u="sng" dirty="0" smtClean="0">
                <a:latin typeface="Times New Roman" pitchFamily="18" charset="0"/>
              </a:rPr>
              <a:t>Trainers Notes:</a:t>
            </a:r>
          </a:p>
          <a:p>
            <a:pPr eaLnBrk="1" hangingPunct="1">
              <a:lnSpc>
                <a:spcPct val="80000"/>
              </a:lnSpc>
            </a:pPr>
            <a:endParaRPr lang="en-US" sz="900" b="1" dirty="0" smtClean="0">
              <a:latin typeface="Times New Roman" pitchFamily="18" charset="0"/>
            </a:endParaRPr>
          </a:p>
          <a:p>
            <a:pPr eaLnBrk="1" hangingPunct="1">
              <a:lnSpc>
                <a:spcPct val="80000"/>
              </a:lnSpc>
            </a:pPr>
            <a:r>
              <a:rPr lang="en-US" sz="900" dirty="0" smtClean="0">
                <a:latin typeface="Times New Roman" pitchFamily="18" charset="0"/>
              </a:rPr>
              <a:t>Ask the question about what is wrong with the picture and be sure someone points out that the gun is setting precariously on a handrail with a charge still in it.</a:t>
            </a:r>
          </a:p>
          <a:p>
            <a:pPr eaLnBrk="1" hangingPunct="1">
              <a:lnSpc>
                <a:spcPct val="80000"/>
              </a:lnSpc>
            </a:pPr>
            <a:endParaRPr lang="en-US" sz="900" dirty="0" smtClean="0">
              <a:latin typeface="Times New Roman" pitchFamily="18" charset="0"/>
            </a:endParaRPr>
          </a:p>
          <a:p>
            <a:pPr eaLnBrk="1" hangingPunct="1"/>
            <a:r>
              <a:rPr lang="en-US" sz="900" dirty="0" smtClean="0">
                <a:latin typeface="Times New Roman" pitchFamily="18" charset="0"/>
              </a:rPr>
              <a:t>Answer: This is an OSHA violation of 1926.302(e)(6): </a:t>
            </a:r>
            <a:r>
              <a:rPr lang="ja-JP" altLang="en-US" sz="900" smtClean="0">
                <a:latin typeface="Times New Roman" pitchFamily="18" charset="0"/>
              </a:rPr>
              <a:t>“</a:t>
            </a:r>
            <a:r>
              <a:rPr lang="en-US" altLang="ja-JP" sz="900" dirty="0" smtClean="0">
                <a:latin typeface="Times New Roman" pitchFamily="18" charset="0"/>
              </a:rPr>
              <a:t>Loaded tools shall not be left unattended.</a:t>
            </a:r>
            <a:r>
              <a:rPr lang="ja-JP" altLang="en-US" sz="900" smtClean="0">
                <a:latin typeface="Times New Roman" pitchFamily="18" charset="0"/>
              </a:rPr>
              <a:t>”</a:t>
            </a:r>
            <a:endParaRPr lang="en-US" altLang="ja-JP" sz="900" dirty="0" smtClean="0">
              <a:latin typeface="Times New Roman" pitchFamily="18" charset="0"/>
            </a:endParaRPr>
          </a:p>
          <a:p>
            <a:pPr eaLnBrk="1" hangingPunct="1">
              <a:lnSpc>
                <a:spcPct val="80000"/>
              </a:lnSpc>
            </a:pPr>
            <a:endParaRPr lang="en-US" sz="900" dirty="0" smtClean="0">
              <a:latin typeface="Times New Roman" pitchFamily="18" charset="0"/>
            </a:endParaRPr>
          </a:p>
          <a:p>
            <a:pPr eaLnBrk="1" hangingPunct="1">
              <a:lnSpc>
                <a:spcPct val="80000"/>
              </a:lnSpc>
            </a:pPr>
            <a:endParaRPr lang="en-US" sz="900" dirty="0" smtClean="0">
              <a:latin typeface="Times New Roman" pitchFamily="18" charset="0"/>
            </a:endParaRPr>
          </a:p>
          <a:p>
            <a:pPr eaLnBrk="1" hangingPunct="1">
              <a:lnSpc>
                <a:spcPct val="80000"/>
              </a:lnSpc>
            </a:pPr>
            <a:r>
              <a:rPr lang="en-US" sz="900" b="1" dirty="0" smtClean="0">
                <a:latin typeface="Times New Roman" pitchFamily="18" charset="0"/>
              </a:rPr>
              <a:t>Here is some background information from Wikipedia:</a:t>
            </a:r>
          </a:p>
          <a:p>
            <a:pPr eaLnBrk="1" hangingPunct="1">
              <a:lnSpc>
                <a:spcPct val="80000"/>
              </a:lnSpc>
            </a:pPr>
            <a:endParaRPr lang="en-US" sz="900" b="1" dirty="0" smtClean="0">
              <a:latin typeface="Times New Roman" pitchFamily="18" charset="0"/>
            </a:endParaRPr>
          </a:p>
          <a:p>
            <a:pPr eaLnBrk="1" hangingPunct="1">
              <a:lnSpc>
                <a:spcPct val="80000"/>
              </a:lnSpc>
            </a:pPr>
            <a:r>
              <a:rPr lang="en-US" sz="900" dirty="0" smtClean="0">
                <a:latin typeface="Times New Roman" pitchFamily="18" charset="0"/>
              </a:rPr>
              <a:t>In the U.S., about 37,000 people every year go to emergency rooms with injuries from nail guns, according to the U.S. Centers for Disease Control (CDC). Forty percent of those injuries occur to consumers. Nail gun injuries have tripled from 1991 to 2005. All kinds of nail guns can be dangerous, so safety precautions similar to those for a firearm are usually recommended for their use. For safety, nail guns are designed to be used with the muzzle touching the target; they are short-range and inaccurate if a user tries to use one as a projectile weapon.</a:t>
            </a:r>
          </a:p>
          <a:p>
            <a:pPr eaLnBrk="1" hangingPunct="1">
              <a:lnSpc>
                <a:spcPct val="80000"/>
              </a:lnSpc>
            </a:pPr>
            <a:endParaRPr lang="en-US" sz="900" dirty="0" smtClean="0">
              <a:latin typeface="Times New Roman" pitchFamily="18" charset="0"/>
            </a:endParaRPr>
          </a:p>
          <a:p>
            <a:pPr eaLnBrk="1" hangingPunct="1">
              <a:lnSpc>
                <a:spcPct val="80000"/>
              </a:lnSpc>
            </a:pPr>
            <a:r>
              <a:rPr lang="en-US" sz="900" dirty="0" smtClean="0">
                <a:latin typeface="Times New Roman" pitchFamily="18" charset="0"/>
              </a:rPr>
              <a:t>The most common firing mechanism is the dual-action contact-trip trigger, which requires that the manual trigger and nose contact element both be depressed for a nail to be discharged. The sequential-trip trigger, which is safer, requires the nose contact to be depressed before the manual trigger, rather than simultaneously with the trigger. Approximately 65% to 69% of injuries from contact-trip tools likely could be prevented through use of a sequential-trip trigger instead, according to the CDC.</a:t>
            </a:r>
          </a:p>
          <a:p>
            <a:pPr eaLnBrk="1" hangingPunct="1">
              <a:lnSpc>
                <a:spcPct val="80000"/>
              </a:lnSpc>
            </a:pPr>
            <a:endParaRPr lang="en-US" sz="900" dirty="0" smtClean="0">
              <a:latin typeface="Times New Roman" pitchFamily="18" charset="0"/>
            </a:endParaRPr>
          </a:p>
          <a:p>
            <a:pPr eaLnBrk="1" hangingPunct="1">
              <a:lnSpc>
                <a:spcPct val="80000"/>
              </a:lnSpc>
            </a:pPr>
            <a:r>
              <a:rPr lang="en-US" sz="900" dirty="0" smtClean="0">
                <a:latin typeface="Times New Roman" pitchFamily="18" charset="0"/>
              </a:rPr>
              <a:t>Explosive-powered ("powder actuated") nail guns fall into two broad categories:</a:t>
            </a:r>
          </a:p>
          <a:p>
            <a:pPr eaLnBrk="1" hangingPunct="1">
              <a:lnSpc>
                <a:spcPct val="80000"/>
              </a:lnSpc>
              <a:buFontTx/>
              <a:buChar char="•"/>
            </a:pPr>
            <a:r>
              <a:rPr lang="en-US" sz="900" dirty="0" smtClean="0">
                <a:latin typeface="Times New Roman" pitchFamily="18" charset="0"/>
              </a:rPr>
              <a:t>Direct drive or high velocity devices. This uses gas pressure acting directly on the nail to drive it.</a:t>
            </a:r>
          </a:p>
          <a:p>
            <a:pPr eaLnBrk="1" hangingPunct="1">
              <a:lnSpc>
                <a:spcPct val="80000"/>
              </a:lnSpc>
              <a:buFontTx/>
              <a:buChar char="•"/>
            </a:pPr>
            <a:r>
              <a:rPr lang="en-US" sz="900" dirty="0" smtClean="0">
                <a:latin typeface="Times New Roman" pitchFamily="18" charset="0"/>
              </a:rPr>
              <a:t>Indirect drive or low velocity devices. This uses gas pressure acting on a heavy piston which drives the nail. Indirect drive </a:t>
            </a:r>
            <a:r>
              <a:rPr lang="en-US" sz="900" dirty="0" err="1" smtClean="0">
                <a:latin typeface="Times New Roman" pitchFamily="18" charset="0"/>
              </a:rPr>
              <a:t>nailers</a:t>
            </a:r>
            <a:r>
              <a:rPr lang="en-US" sz="900" dirty="0" smtClean="0">
                <a:latin typeface="Times New Roman" pitchFamily="18" charset="0"/>
              </a:rPr>
              <a:t> are safer because they cannot launch a free-flying projectile even if tampered with or misused, and the lower velocity of the nails are less likely to cause explosive shattering of the work substrate.</a:t>
            </a:r>
          </a:p>
          <a:p>
            <a:pPr eaLnBrk="1" hangingPunct="1">
              <a:lnSpc>
                <a:spcPct val="80000"/>
              </a:lnSpc>
            </a:pPr>
            <a:r>
              <a:rPr lang="en-US" sz="900" dirty="0" smtClean="0">
                <a:latin typeface="Times New Roman" pitchFamily="18" charset="0"/>
              </a:rPr>
              <a:t> </a:t>
            </a:r>
          </a:p>
          <a:p>
            <a:pPr eaLnBrk="1" hangingPunct="1">
              <a:lnSpc>
                <a:spcPct val="80000"/>
              </a:lnSpc>
            </a:pPr>
            <a:r>
              <a:rPr lang="en-US" sz="900" dirty="0" smtClean="0">
                <a:latin typeface="Times New Roman" pitchFamily="18" charset="0"/>
              </a:rPr>
              <a:t>Either type can, with the right cartridge loads, be very powerful, driving a nail or other fastener into hard concrete, stone, or rolled steelwork with ease.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6C3C5E55-8DFB-4985-B2FD-4D32A2D645CB}" type="slidenum">
              <a:rPr lang="en-US"/>
              <a:pPr eaLnBrk="1" hangingPunct="1"/>
              <a:t>26</a:t>
            </a:fld>
            <a:endParaRPr lang="en-US"/>
          </a:p>
        </p:txBody>
      </p:sp>
      <p:sp>
        <p:nvSpPr>
          <p:cNvPr id="136195" name="Rectangle 2"/>
          <p:cNvSpPr>
            <a:spLocks noGrp="1" noRot="1" noChangeAspect="1" noChangeArrowheads="1" noTextEdit="1"/>
          </p:cNvSpPr>
          <p:nvPr>
            <p:ph type="sldImg"/>
          </p:nvPr>
        </p:nvSpPr>
        <p:spPr>
          <a:xfrm>
            <a:off x="993775" y="295275"/>
            <a:ext cx="5607050" cy="4205288"/>
          </a:xfrm>
          <a:ln/>
        </p:spPr>
      </p:sp>
      <p:sp>
        <p:nvSpPr>
          <p:cNvPr id="136196" name="Rectangle 3"/>
          <p:cNvSpPr>
            <a:spLocks noGrp="1" noChangeArrowheads="1"/>
          </p:cNvSpPr>
          <p:nvPr>
            <p:ph type="body" idx="1"/>
          </p:nvPr>
        </p:nvSpPr>
        <p:spPr>
          <a:xfrm>
            <a:off x="1022350" y="4648200"/>
            <a:ext cx="5549900" cy="3762375"/>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2943" indent="-232943" eaLnBrk="1" hangingPunct="1">
              <a:defRPr/>
            </a:pPr>
            <a:r>
              <a:rPr lang="en-US" b="1" u="sng" smtClean="0">
                <a:ea typeface="ＭＳ Ｐゴシック" charset="0"/>
                <a:cs typeface="+mn-cs"/>
              </a:rPr>
              <a:t>Trainers Notes:</a:t>
            </a:r>
          </a:p>
          <a:p>
            <a:pPr marL="232943" indent="-232943" eaLnBrk="1" hangingPunct="1">
              <a:defRPr/>
            </a:pPr>
            <a:endParaRPr lang="en-US" smtClean="0">
              <a:ea typeface="ＭＳ Ｐゴシック" charset="0"/>
              <a:cs typeface="+mn-cs"/>
            </a:endParaRPr>
          </a:p>
          <a:p>
            <a:pPr marL="232943" indent="-232943" eaLnBrk="1" hangingPunct="1">
              <a:defRPr/>
            </a:pPr>
            <a:r>
              <a:rPr lang="en-US" smtClean="0">
                <a:ea typeface="ＭＳ Ｐゴシック" charset="0"/>
                <a:cs typeface="+mn-cs"/>
              </a:rPr>
              <a:t>Pneumatic tools are powered by compressed air and include chippers, drills, hammers and sanders (Reese and Eidson, 2006). Only assigned, qualified operators should work with these tools.</a:t>
            </a:r>
          </a:p>
          <a:p>
            <a:pPr marL="232943" indent="-232943" eaLnBrk="1" hangingPunct="1">
              <a:buFontTx/>
              <a:buAutoNum type="arabicPeriod"/>
              <a:defRPr/>
            </a:pPr>
            <a:r>
              <a:rPr lang="en-US" smtClean="0">
                <a:ea typeface="ＭＳ Ｐゴシック" charset="0"/>
                <a:cs typeface="+mn-cs"/>
              </a:rPr>
              <a:t>Tools that shoot nails, rivets, staples and operate greater than 100 pounds per square inch (psi) must be equipped with a special device to keep fasteners from being ejected unless the muzzle is pressed against the work surface.</a:t>
            </a:r>
          </a:p>
          <a:p>
            <a:pPr marL="232943" indent="-232943" eaLnBrk="1" hangingPunct="1">
              <a:buFontTx/>
              <a:buAutoNum type="arabicPeriod"/>
              <a:defRPr/>
            </a:pPr>
            <a:r>
              <a:rPr lang="en-US" smtClean="0">
                <a:ea typeface="ＭＳ Ｐゴシック" charset="0"/>
                <a:cs typeface="+mn-cs"/>
              </a:rPr>
              <a:t>Eye protection is required and face protection is highly recommended.</a:t>
            </a:r>
          </a:p>
          <a:p>
            <a:pPr marL="232943" indent="-232943" eaLnBrk="1" hangingPunct="1">
              <a:buFontTx/>
              <a:buAutoNum type="arabicPeriod"/>
              <a:defRPr/>
            </a:pPr>
            <a:r>
              <a:rPr lang="en-US" smtClean="0">
                <a:ea typeface="ＭＳ Ｐゴシック" charset="0"/>
                <a:cs typeface="+mn-cs"/>
              </a:rPr>
              <a:t>Safety clip or retainer must be installed to prevent attachments from being unintentionally shot from the barrel.</a:t>
            </a:r>
          </a:p>
          <a:p>
            <a:pPr marL="232943" indent="-232943" eaLnBrk="1" hangingPunct="1">
              <a:buFontTx/>
              <a:buAutoNum type="arabicPeriod"/>
              <a:defRPr/>
            </a:pPr>
            <a:r>
              <a:rPr lang="en-US" smtClean="0">
                <a:ea typeface="ＭＳ Ｐゴシック" charset="0"/>
                <a:cs typeface="+mn-cs"/>
              </a:rPr>
              <a:t>Hoses need to be checked to be sure they are securely fastened.</a:t>
            </a:r>
          </a:p>
          <a:p>
            <a:pPr marL="232943" indent="-232943" eaLnBrk="1" hangingPunct="1">
              <a:buFontTx/>
              <a:buAutoNum type="arabicPeriod"/>
              <a:defRPr/>
            </a:pPr>
            <a:r>
              <a:rPr lang="en-US" smtClean="0">
                <a:ea typeface="ＭＳ Ｐゴシック" charset="0"/>
                <a:cs typeface="+mn-cs"/>
              </a:rPr>
              <a:t>Workers operating jackhammers must wear safety glasses, shoes, and hearing protection.</a:t>
            </a:r>
          </a:p>
          <a:p>
            <a:pPr marL="232943" indent="-232943" eaLnBrk="1" hangingPunct="1">
              <a:buFontTx/>
              <a:buAutoNum type="arabicPeriod"/>
              <a:defRPr/>
            </a:pPr>
            <a:endParaRPr lang="en-US" smtClean="0">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01797EBE-E841-4943-83BE-FF1CF6319C35}" type="slidenum">
              <a:rPr lang="en-US"/>
              <a:pPr eaLnBrk="1" hangingPunct="1"/>
              <a:t>28</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900" b="1" u="sng" smtClean="0">
                <a:latin typeface="Times New Roman" pitchFamily="18" charset="0"/>
              </a:rPr>
              <a:t>Trainer Notes:</a:t>
            </a:r>
          </a:p>
          <a:p>
            <a:pPr eaLnBrk="1" hangingPunct="1">
              <a:lnSpc>
                <a:spcPct val="80000"/>
              </a:lnSpc>
            </a:pPr>
            <a:endParaRPr lang="en-US" sz="900" b="1" u="sng" smtClean="0">
              <a:latin typeface="Times New Roman" pitchFamily="18" charset="0"/>
            </a:endParaRPr>
          </a:p>
          <a:p>
            <a:pPr eaLnBrk="1" hangingPunct="1">
              <a:lnSpc>
                <a:spcPct val="80000"/>
              </a:lnSpc>
            </a:pPr>
            <a:r>
              <a:rPr lang="en-US" sz="900" smtClean="0">
                <a:latin typeface="Times New Roman" pitchFamily="18" charset="0"/>
              </a:rPr>
              <a:t>This is a chance to personalize the statistics that follow. Note that the PowerPoint brings his face closer at the end with an additional click.  The figure of 50 workers is taken from the NIOSH data that is explained on the next trainer note. </a:t>
            </a:r>
          </a:p>
          <a:p>
            <a:pPr eaLnBrk="1" hangingPunct="1">
              <a:lnSpc>
                <a:spcPct val="80000"/>
              </a:lnSpc>
            </a:pPr>
            <a:endParaRPr lang="en-US" sz="900" smtClean="0">
              <a:latin typeface="Times New Roman" pitchFamily="18" charset="0"/>
            </a:endParaRPr>
          </a:p>
          <a:p>
            <a:pPr eaLnBrk="1" hangingPunct="1">
              <a:lnSpc>
                <a:spcPct val="80000"/>
              </a:lnSpc>
            </a:pPr>
            <a:r>
              <a:rPr lang="en-US" sz="900" b="1" smtClean="0">
                <a:latin typeface="Times New Roman" pitchFamily="18" charset="0"/>
              </a:rPr>
              <a:t>Background on Patrick</a:t>
            </a:r>
            <a:r>
              <a:rPr lang="ja-JP" altLang="en-US" sz="900" b="1" smtClean="0">
                <a:latin typeface="Times New Roman" pitchFamily="18" charset="0"/>
              </a:rPr>
              <a:t>’</a:t>
            </a:r>
            <a:r>
              <a:rPr lang="en-US" altLang="ja-JP" sz="900" b="1" smtClean="0">
                <a:latin typeface="Times New Roman" pitchFamily="18" charset="0"/>
              </a:rPr>
              <a:t>s death</a:t>
            </a:r>
          </a:p>
          <a:p>
            <a:pPr eaLnBrk="1" hangingPunct="1">
              <a:lnSpc>
                <a:spcPct val="80000"/>
              </a:lnSpc>
            </a:pPr>
            <a:endParaRPr lang="en-US" sz="900" b="1" smtClean="0">
              <a:latin typeface="Times New Roman" pitchFamily="18" charset="0"/>
            </a:endParaRPr>
          </a:p>
          <a:p>
            <a:pPr eaLnBrk="1" hangingPunct="1">
              <a:lnSpc>
                <a:spcPct val="80000"/>
              </a:lnSpc>
            </a:pPr>
            <a:r>
              <a:rPr lang="en-US" sz="900" smtClean="0">
                <a:latin typeface="Times New Roman" pitchFamily="18" charset="0"/>
              </a:rPr>
              <a:t>December 21, 2003 New York Times: As the autopsy confirmed, death did not come right away for Patrick M. Walters. On June 14, 2002, while working on a sewer pipe in Cincinnati in a trench 10 feet deep, he was buried alive under a rush of collapsing muck and mud. A husky plumber's apprentice, barely 22 years old, Mr. Walters clawed for the surface. Sludge filled his throat. Thousands of pounds of dirt pressed on his</a:t>
            </a:r>
          </a:p>
          <a:p>
            <a:pPr eaLnBrk="1" hangingPunct="1">
              <a:lnSpc>
                <a:spcPct val="80000"/>
              </a:lnSpc>
            </a:pPr>
            <a:r>
              <a:rPr lang="en-US" sz="900" smtClean="0">
                <a:latin typeface="Times New Roman" pitchFamily="18" charset="0"/>
              </a:rPr>
              <a:t>chest, squeezing and squeezing until he could not draw another breath. His mother, Michelle Marts, was the first in his family to hear. "You just stand there like you're suspended in blank space," she said of that moment. She remembers being enveloped by a paralyzing numbness. He was her only child. She could not hear or breathe or move. Was this, she found herself wondering, what Patrick felt?</a:t>
            </a:r>
          </a:p>
          <a:p>
            <a:pPr eaLnBrk="1" hangingPunct="1">
              <a:lnSpc>
                <a:spcPct val="80000"/>
              </a:lnSpc>
            </a:pPr>
            <a:endParaRPr lang="en-US" sz="900" smtClean="0">
              <a:latin typeface="Times New Roman" pitchFamily="18" charset="0"/>
            </a:endParaRPr>
          </a:p>
          <a:p>
            <a:pPr eaLnBrk="1" hangingPunct="1">
              <a:lnSpc>
                <a:spcPct val="80000"/>
              </a:lnSpc>
            </a:pPr>
            <a:r>
              <a:rPr lang="en-US" sz="900" smtClean="0">
                <a:latin typeface="Times New Roman" pitchFamily="18" charset="0"/>
              </a:rPr>
              <a:t>She called Patrick's father, her ex-husband, Jeff. "It literally knocked me off my feet," he said. "I lay there, right there on the floor, screaming and crying.</a:t>
            </a:r>
            <a:r>
              <a:rPr lang="ja-JP" altLang="en-US" sz="900" smtClean="0">
                <a:latin typeface="Times New Roman" pitchFamily="18" charset="0"/>
              </a:rPr>
              <a:t>“</a:t>
            </a:r>
            <a:r>
              <a:rPr lang="en-US" altLang="ja-JP" sz="900" smtClean="0">
                <a:latin typeface="Times New Roman" pitchFamily="18" charset="0"/>
              </a:rPr>
              <a:t> Mrs. Marts next called Patrick's wife, Crystal. "I remember running upstairs and just hugging my kid</a:t>
            </a:r>
          </a:p>
          <a:p>
            <a:pPr eaLnBrk="1" hangingPunct="1">
              <a:lnSpc>
                <a:spcPct val="80000"/>
              </a:lnSpc>
            </a:pPr>
            <a:r>
              <a:rPr lang="en-US" sz="900" smtClean="0">
                <a:latin typeface="Times New Roman" pitchFamily="18" charset="0"/>
              </a:rPr>
              <a:t>and thinking, `How am I going to tell her,' " Ms. Walters said. Her son had often spoken about his fear of being buried alive. He had described being sent into deep trenches without safety equipment, like the large metal boxes placed in excavations to create a sheltered workspace. "Was there a trench box?" she asked an investigator. He paused, she recalled. "He says, `Ma'am, no safety procedures were followed. None.'</a:t>
            </a:r>
          </a:p>
          <a:p>
            <a:pPr eaLnBrk="1" hangingPunct="1">
              <a:lnSpc>
                <a:spcPct val="80000"/>
              </a:lnSpc>
            </a:pPr>
            <a:r>
              <a:rPr lang="en-US" sz="900" smtClean="0">
                <a:latin typeface="Times New Roman" pitchFamily="18" charset="0"/>
              </a:rPr>
              <a:t>"He was just so disgusted.</a:t>
            </a:r>
            <a:r>
              <a:rPr lang="ja-JP" altLang="en-US" sz="900" smtClean="0">
                <a:latin typeface="Times New Roman" pitchFamily="18" charset="0"/>
              </a:rPr>
              <a:t>“</a:t>
            </a:r>
            <a:r>
              <a:rPr lang="en-US" altLang="ja-JP" sz="900" smtClean="0">
                <a:latin typeface="Times New Roman" pitchFamily="18" charset="0"/>
              </a:rPr>
              <a:t> Only two weeks before, the same investigator had caught men from the same company — Moeves Plumbing — working unprotected in a</a:t>
            </a:r>
          </a:p>
          <a:p>
            <a:pPr eaLnBrk="1" hangingPunct="1">
              <a:lnSpc>
                <a:spcPct val="80000"/>
              </a:lnSpc>
            </a:pPr>
            <a:r>
              <a:rPr lang="en-US" sz="900" smtClean="0">
                <a:latin typeface="Times New Roman" pitchFamily="18" charset="0"/>
              </a:rPr>
              <a:t>15-foot-deep trench, a blatant violation of federal safety laws.</a:t>
            </a:r>
          </a:p>
          <a:p>
            <a:pPr eaLnBrk="1" hangingPunct="1">
              <a:lnSpc>
                <a:spcPct val="80000"/>
              </a:lnSpc>
            </a:pPr>
            <a:endParaRPr lang="en-US" sz="900" b="1"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6B4AD3F6-1F2D-4C68-9F31-835E816E45BF}" type="slidenum">
              <a:rPr lang="en-US"/>
              <a:pPr eaLnBrk="1" hangingPunct="1"/>
              <a:t>29</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1000" b="1" u="sng" smtClean="0">
                <a:latin typeface="Times New Roman" pitchFamily="18" charset="0"/>
              </a:rPr>
              <a:t>Trainer Notes:</a:t>
            </a:r>
          </a:p>
          <a:p>
            <a:pPr eaLnBrk="1" hangingPunct="1">
              <a:lnSpc>
                <a:spcPct val="90000"/>
              </a:lnSpc>
            </a:pPr>
            <a:endParaRPr lang="en-US" sz="1000" b="1" u="sng" smtClean="0">
              <a:latin typeface="Times New Roman" pitchFamily="18" charset="0"/>
            </a:endParaRPr>
          </a:p>
          <a:p>
            <a:pPr eaLnBrk="1" hangingPunct="1">
              <a:lnSpc>
                <a:spcPct val="90000"/>
              </a:lnSpc>
            </a:pPr>
            <a:r>
              <a:rPr lang="en-US" sz="1000" smtClean="0">
                <a:latin typeface="Times New Roman" pitchFamily="18" charset="0"/>
              </a:rPr>
              <a:t>Use the image to support the point that rescues from trench collapses are rare because the trenches have to be properly shored to make a rescue, which takes hours while workers die in minutes. Usually, as with Patrick Walters, there is a body recovery.</a:t>
            </a:r>
          </a:p>
          <a:p>
            <a:pPr eaLnBrk="1" hangingPunct="1">
              <a:lnSpc>
                <a:spcPct val="90000"/>
              </a:lnSpc>
            </a:pPr>
            <a:endParaRPr lang="en-US" sz="1000" smtClean="0">
              <a:latin typeface="Times New Roman" pitchFamily="18" charset="0"/>
            </a:endParaRPr>
          </a:p>
          <a:p>
            <a:pPr eaLnBrk="1" hangingPunct="1">
              <a:lnSpc>
                <a:spcPct val="90000"/>
              </a:lnSpc>
            </a:pPr>
            <a:r>
              <a:rPr lang="en-US" sz="1000" smtClean="0">
                <a:latin typeface="Times New Roman" pitchFamily="18" charset="0"/>
              </a:rPr>
              <a:t>Review what we know about the data from these deaths:</a:t>
            </a:r>
          </a:p>
          <a:p>
            <a:pPr eaLnBrk="1" hangingPunct="1">
              <a:lnSpc>
                <a:spcPct val="90000"/>
              </a:lnSpc>
              <a:buFontTx/>
              <a:buChar char="•"/>
            </a:pPr>
            <a:r>
              <a:rPr lang="en-US" sz="1000" smtClean="0">
                <a:latin typeface="Times New Roman" pitchFamily="18" charset="0"/>
              </a:rPr>
              <a:t>Average age was 38</a:t>
            </a:r>
          </a:p>
          <a:p>
            <a:pPr eaLnBrk="1" hangingPunct="1">
              <a:lnSpc>
                <a:spcPct val="90000"/>
              </a:lnSpc>
              <a:buFontTx/>
              <a:buChar char="•"/>
            </a:pPr>
            <a:r>
              <a:rPr lang="en-US" sz="1000" smtClean="0">
                <a:latin typeface="Times New Roman" pitchFamily="18" charset="0"/>
              </a:rPr>
              <a:t>Nearly half of their companies had less than 10 employees</a:t>
            </a:r>
          </a:p>
          <a:p>
            <a:pPr eaLnBrk="1" hangingPunct="1">
              <a:lnSpc>
                <a:spcPct val="90000"/>
              </a:lnSpc>
              <a:buFontTx/>
              <a:buChar char="•"/>
            </a:pPr>
            <a:r>
              <a:rPr lang="en-US" sz="1000" smtClean="0">
                <a:latin typeface="Times New Roman" pitchFamily="18" charset="0"/>
              </a:rPr>
              <a:t>Nearly all were employed by private companies</a:t>
            </a:r>
          </a:p>
          <a:p>
            <a:pPr eaLnBrk="1" hangingPunct="1">
              <a:lnSpc>
                <a:spcPct val="90000"/>
              </a:lnSpc>
              <a:buFontTx/>
              <a:buChar char="•"/>
            </a:pPr>
            <a:r>
              <a:rPr lang="en-US" sz="1000" smtClean="0">
                <a:latin typeface="Times New Roman" pitchFamily="18" charset="0"/>
              </a:rPr>
              <a:t>Cave-ins accounted for 76% of the deaths</a:t>
            </a:r>
          </a:p>
          <a:p>
            <a:pPr eaLnBrk="1" hangingPunct="1">
              <a:lnSpc>
                <a:spcPct val="90000"/>
              </a:lnSpc>
            </a:pPr>
            <a:endParaRPr lang="en-US" sz="1000" smtClean="0">
              <a:latin typeface="Times New Roman" pitchFamily="18" charset="0"/>
            </a:endParaRPr>
          </a:p>
          <a:p>
            <a:pPr eaLnBrk="1" hangingPunct="1">
              <a:lnSpc>
                <a:spcPct val="90000"/>
              </a:lnSpc>
            </a:pPr>
            <a:r>
              <a:rPr lang="en-US" sz="1000" smtClean="0">
                <a:latin typeface="Times New Roman" pitchFamily="18" charset="0"/>
              </a:rPr>
              <a:t>During 1992--2001, NIOSH identified 542 fatalities associated with trenching and excavation. Annual totals ranged from a low of 44 in 1993 to a high of 65 in 1996 and averaging 54 fatalities per year. The average age of decedents was approximately 38 years (range: mid teens to late 70s). Of the fatalities, 256 (47%) occurred among employees of companies with </a:t>
            </a:r>
            <a:r>
              <a:rPr lang="en-US" sz="1000" u="sng" smtClean="0">
                <a:latin typeface="Times New Roman" pitchFamily="18" charset="0"/>
              </a:rPr>
              <a:t>&lt;</a:t>
            </a:r>
            <a:r>
              <a:rPr lang="en-US" sz="1000" smtClean="0">
                <a:latin typeface="Times New Roman" pitchFamily="18" charset="0"/>
              </a:rPr>
              <a:t>10 workers, and 381 (70%) occurred in companies with &lt;50 workers. The industries most frequently reporting fatalities were those involved in "excavation work," followed by "water, sewer, pipeline, and communications and power-line construction.</a:t>
            </a:r>
            <a:r>
              <a:rPr lang="ja-JP" altLang="en-US" sz="1000" smtClean="0">
                <a:latin typeface="Times New Roman" pitchFamily="18" charset="0"/>
              </a:rPr>
              <a:t>”</a:t>
            </a:r>
            <a:r>
              <a:rPr lang="en-US" altLang="ja-JP" sz="1000" smtClean="0">
                <a:latin typeface="Times New Roman" pitchFamily="18" charset="0"/>
              </a:rPr>
              <a:t> A total of 507 (94%) decedents were employed in private industry, 31 (5%) decedents were local government workers, and the remaining four (1%) were employed elsewhere. Although excavation and trenching fatalities occurred in various occupations, the largest proportion of deaths occurred among construction laborers. Cave-ins accounted for 76% of fatalities. Among decedents, the average length of employment with their employer was 6.7 years (range: &lt;1--40 years); 86 (16%) deceased workers had been with their employer for </a:t>
            </a:r>
            <a:r>
              <a:rPr lang="en-US" altLang="ja-JP" sz="1000" u="sng" smtClean="0">
                <a:latin typeface="Times New Roman" pitchFamily="18" charset="0"/>
              </a:rPr>
              <a:t>&lt;</a:t>
            </a:r>
            <a:r>
              <a:rPr lang="en-US" altLang="ja-JP" sz="1000" smtClean="0">
                <a:latin typeface="Times New Roman" pitchFamily="18" charset="0"/>
              </a:rPr>
              <a:t>1 year. </a:t>
            </a:r>
          </a:p>
          <a:p>
            <a:pPr eaLnBrk="1" hangingPunct="1">
              <a:lnSpc>
                <a:spcPct val="90000"/>
              </a:lnSpc>
            </a:pPr>
            <a:endParaRPr lang="en-US" sz="1000"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769E6A5B-C60A-49F6-9AAF-0B3C605C688A}" type="slidenum">
              <a:rPr lang="en-US"/>
              <a:pPr eaLnBrk="1" hangingPunct="1"/>
              <a:t>30</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1775" indent="-231775" eaLnBrk="1" hangingPunct="1">
              <a:lnSpc>
                <a:spcPct val="80000"/>
              </a:lnSpc>
            </a:pPr>
            <a:r>
              <a:rPr lang="en-US" sz="1000" b="1" u="sng" smtClean="0">
                <a:latin typeface="Times New Roman" pitchFamily="18" charset="0"/>
              </a:rPr>
              <a:t>Trainer Notes</a:t>
            </a:r>
          </a:p>
          <a:p>
            <a:pPr marL="231775" indent="-231775" eaLnBrk="1" hangingPunct="1">
              <a:lnSpc>
                <a:spcPct val="80000"/>
              </a:lnSpc>
            </a:pPr>
            <a:endParaRPr lang="en-US" sz="1000" b="1" u="sng" smtClean="0">
              <a:latin typeface="Times New Roman" pitchFamily="18" charset="0"/>
            </a:endParaRPr>
          </a:p>
          <a:p>
            <a:pPr marL="231775" indent="-231775" eaLnBrk="1" hangingPunct="1">
              <a:lnSpc>
                <a:spcPct val="80000"/>
              </a:lnSpc>
            </a:pPr>
            <a:r>
              <a:rPr lang="en-US" sz="1000" smtClean="0">
                <a:latin typeface="Times New Roman" pitchFamily="18" charset="0"/>
              </a:rPr>
              <a:t>Be sure to ask why this is a trench. We want to get the point across that it is definitely less than 15 feet wide. More important, we want to be clear that trenches like this are not just a serious violation of 29 CFR 1926.650 because they are deeper than 5 feet, but they are death traps. Some of the possible violations in this shot:</a:t>
            </a:r>
          </a:p>
          <a:p>
            <a:pPr marL="231775" indent="-231775" eaLnBrk="1" hangingPunct="1">
              <a:lnSpc>
                <a:spcPct val="80000"/>
              </a:lnSpc>
            </a:pPr>
            <a:endParaRPr lang="en-US" sz="1000" smtClean="0">
              <a:latin typeface="Times New Roman" pitchFamily="18" charset="0"/>
            </a:endParaRPr>
          </a:p>
          <a:p>
            <a:pPr marL="231775" indent="-231775" eaLnBrk="1" hangingPunct="1">
              <a:lnSpc>
                <a:spcPct val="80000"/>
              </a:lnSpc>
              <a:buFontTx/>
              <a:buAutoNum type="arabicPeriod"/>
            </a:pPr>
            <a:r>
              <a:rPr lang="en-US" sz="1000" smtClean="0">
                <a:latin typeface="Times New Roman" pitchFamily="18" charset="0"/>
              </a:rPr>
              <a:t>No protective systems, which are required if the trench is 5</a:t>
            </a:r>
            <a:r>
              <a:rPr lang="ja-JP" altLang="en-US" sz="1000" smtClean="0">
                <a:latin typeface="Times New Roman" pitchFamily="18" charset="0"/>
              </a:rPr>
              <a:t>’</a:t>
            </a:r>
            <a:r>
              <a:rPr lang="en-US" altLang="ja-JP" sz="1000" smtClean="0">
                <a:latin typeface="Times New Roman" pitchFamily="18" charset="0"/>
              </a:rPr>
              <a:t> deep;</a:t>
            </a:r>
          </a:p>
          <a:p>
            <a:pPr marL="231775" indent="-231775" eaLnBrk="1" hangingPunct="1">
              <a:lnSpc>
                <a:spcPct val="80000"/>
              </a:lnSpc>
              <a:buFontTx/>
              <a:buAutoNum type="arabicPeriod"/>
            </a:pPr>
            <a:r>
              <a:rPr lang="en-US" sz="1000" smtClean="0">
                <a:latin typeface="Times New Roman" pitchFamily="18" charset="0"/>
              </a:rPr>
              <a:t>Spoil piles too close on the left; and</a:t>
            </a:r>
          </a:p>
          <a:p>
            <a:pPr marL="231775" indent="-231775" eaLnBrk="1" hangingPunct="1">
              <a:lnSpc>
                <a:spcPct val="80000"/>
              </a:lnSpc>
              <a:buFontTx/>
              <a:buAutoNum type="arabicPeriod"/>
            </a:pPr>
            <a:r>
              <a:rPr lang="en-US" sz="1000" smtClean="0">
                <a:latin typeface="Times New Roman" pitchFamily="18" charset="0"/>
              </a:rPr>
              <a:t>No means of egress within 25 feet.</a:t>
            </a:r>
          </a:p>
          <a:p>
            <a:pPr marL="231775" indent="-231775" eaLnBrk="1" hangingPunct="1">
              <a:lnSpc>
                <a:spcPct val="80000"/>
              </a:lnSpc>
              <a:buFontTx/>
              <a:buAutoNum type="arabicPeriod"/>
            </a:pPr>
            <a:endParaRPr lang="en-US" sz="1000" smtClean="0">
              <a:latin typeface="Times New Roman" pitchFamily="18" charset="0"/>
            </a:endParaRPr>
          </a:p>
          <a:p>
            <a:pPr marL="231775" indent="-231775" eaLnBrk="1" hangingPunct="1">
              <a:lnSpc>
                <a:spcPct val="80000"/>
              </a:lnSpc>
            </a:pPr>
            <a:r>
              <a:rPr lang="en-US" sz="1000" smtClean="0">
                <a:latin typeface="Times New Roman" pitchFamily="18" charset="0"/>
              </a:rPr>
              <a:t>We should definitely tell the workers to get out of any situation that dangerous. They could die at any time.</a:t>
            </a:r>
          </a:p>
          <a:p>
            <a:pPr marL="231775" indent="-231775" eaLnBrk="1" hangingPunct="1">
              <a:lnSpc>
                <a:spcPct val="80000"/>
              </a:lnSpc>
            </a:pPr>
            <a:endParaRPr lang="en-US" sz="1000" smtClean="0">
              <a:latin typeface="Times New Roman" pitchFamily="18" charset="0"/>
            </a:endParaRPr>
          </a:p>
          <a:p>
            <a:pPr marL="231775" indent="-231775" eaLnBrk="1" hangingPunct="1">
              <a:lnSpc>
                <a:spcPct val="80000"/>
              </a:lnSpc>
            </a:pPr>
            <a:r>
              <a:rPr lang="en-US" sz="1000" smtClean="0">
                <a:latin typeface="Times New Roman" pitchFamily="18" charset="0"/>
              </a:rPr>
              <a:t>This case study does a great job illustrating how dangerous trenches can be:</a:t>
            </a:r>
          </a:p>
          <a:p>
            <a:pPr marL="231775" indent="-231775" eaLnBrk="1" hangingPunct="1">
              <a:lnSpc>
                <a:spcPct val="80000"/>
              </a:lnSpc>
            </a:pPr>
            <a:endParaRPr lang="en-US" sz="1000" smtClean="0">
              <a:latin typeface="Times New Roman" pitchFamily="18" charset="0"/>
            </a:endParaRPr>
          </a:p>
          <a:p>
            <a:pPr marL="231775" indent="-231775" eaLnBrk="1" hangingPunct="1">
              <a:lnSpc>
                <a:spcPct val="80000"/>
              </a:lnSpc>
            </a:pPr>
            <a:r>
              <a:rPr lang="en-US" sz="1000" smtClean="0">
                <a:latin typeface="Times New Roman" pitchFamily="18" charset="0"/>
              </a:rPr>
              <a:t>August 5, 2007</a:t>
            </a:r>
          </a:p>
          <a:p>
            <a:pPr marL="231775" indent="-231775" eaLnBrk="1" hangingPunct="1">
              <a:lnSpc>
                <a:spcPct val="80000"/>
              </a:lnSpc>
            </a:pPr>
            <a:r>
              <a:rPr lang="en-US" sz="1000" smtClean="0">
                <a:latin typeface="Times New Roman" pitchFamily="18" charset="0"/>
              </a:rPr>
              <a:t>The death of a plumbing contractor who was buried under an estimated 2,000 pounds of dirt after a trench collapsed was ruled an accident Sunday. Coroner's officials identified the man Sunday as Erick Acosta Hernandez, 26, of Aurora.  He was working on a sewer line Saturday at a construction site when he dropped his shovel into a trench several feet deep, firefighters said. The trench, which did not have required safety supports, collapsed when the man entered the trench to retrieve the shovel, fire officials said. The man's co-workers were using a backhoe to try to remove dirt from around him before firefighters arrived. Fire Department spokesman Lt. Phil Champagne estimated Hernandez was covered for about 20 minutes.  He was pronounced dead at a hospital Saturday afternoon, coroner's officials said.</a:t>
            </a:r>
          </a:p>
          <a:p>
            <a:pPr marL="231775" indent="-231775" eaLnBrk="1" hangingPunct="1">
              <a:lnSpc>
                <a:spcPct val="80000"/>
              </a:lnSpc>
              <a:buFontTx/>
              <a:buAutoNum type="arabicPeriod"/>
            </a:pPr>
            <a:endParaRPr lang="en-US" sz="100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ea typeface="ＭＳ Ｐゴシック" charset="0"/>
                <a:cs typeface="+mn-cs"/>
              </a:rPr>
              <a:t>Trainer Notes:</a:t>
            </a:r>
          </a:p>
          <a:p>
            <a:pPr>
              <a:defRPr/>
            </a:pPr>
            <a:endParaRPr lang="en-US" dirty="0" smtClean="0">
              <a:ea typeface="ＭＳ Ｐゴシック" charset="0"/>
              <a:cs typeface="+mn-cs"/>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9D6D3B6-4F1B-42CC-9C83-AEF32AEFBDB3}" type="slidenum">
              <a:rPr lang="en-US"/>
              <a:pPr/>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Times New Roman" pitchFamily="18" charset="0"/>
              </a:rPr>
              <a:t>Trainer Notes:</a:t>
            </a:r>
          </a:p>
          <a:p>
            <a:endParaRPr lang="en-US" smtClean="0">
              <a:latin typeface="Times New Roman" pitchFamily="18" charset="0"/>
            </a:endParaRPr>
          </a:p>
          <a:p>
            <a:r>
              <a:rPr lang="en-US" smtClean="0">
                <a:latin typeface="Times New Roman" pitchFamily="18" charset="0"/>
              </a:rPr>
              <a:t>American National Standards Institute has a standard called, </a:t>
            </a:r>
            <a:r>
              <a:rPr lang="en-US" altLang="en-US" smtClean="0">
                <a:latin typeface="Times New Roman" pitchFamily="18" charset="0"/>
              </a:rPr>
              <a:t>“</a:t>
            </a:r>
            <a:r>
              <a:rPr lang="en-US" smtClean="0">
                <a:latin typeface="Times New Roman" pitchFamily="18" charset="0"/>
              </a:rPr>
              <a:t>Occupational Health and Safety Management Systems</a:t>
            </a:r>
            <a:r>
              <a:rPr lang="en-US" altLang="en-US" smtClean="0">
                <a:latin typeface="Times New Roman" pitchFamily="18" charset="0"/>
              </a:rPr>
              <a:t>”</a:t>
            </a:r>
            <a:endParaRPr lang="en-US" smtClean="0">
              <a:latin typeface="Times New Roman" pitchFamily="18" charset="0"/>
            </a:endParaRPr>
          </a:p>
          <a:p>
            <a:endParaRPr lang="en-US" smtClean="0">
              <a:latin typeface="Times New Roman" pitchFamily="18" charset="0"/>
            </a:endParaRPr>
          </a:p>
          <a:p>
            <a:r>
              <a:rPr lang="en-US" smtClean="0">
                <a:solidFill>
                  <a:srgbClr val="800000"/>
                </a:solidFill>
                <a:latin typeface="Times New Roman" pitchFamily="18" charset="0"/>
              </a:rPr>
              <a:t>ANSI/AIHA Z10-2005 has Section 3.2 </a:t>
            </a:r>
            <a:r>
              <a:rPr lang="en-US" i="1" smtClean="0">
                <a:solidFill>
                  <a:srgbClr val="800000"/>
                </a:solidFill>
                <a:latin typeface="Times New Roman" pitchFamily="18" charset="0"/>
              </a:rPr>
              <a:t>Employee Participation </a:t>
            </a:r>
          </a:p>
          <a:p>
            <a:endParaRPr lang="en-US" smtClean="0">
              <a:latin typeface="Times New Roman" pitchFamily="18"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FC5CED40-8E52-4C5D-A397-8E31D5118C0B}" type="slidenum">
              <a:rPr lang="en-US"/>
              <a:pPr/>
              <a:t>35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cs typeface="+mn-cs"/>
              </a:rPr>
              <a:t>Trainer Notes:</a:t>
            </a:r>
          </a:p>
          <a:p>
            <a:pPr>
              <a:defRPr/>
            </a:pPr>
            <a:endParaRPr lang="en-US" dirty="0" smtClean="0">
              <a:ea typeface="ＭＳ Ｐゴシック" charset="0"/>
              <a:cs typeface="+mn-cs"/>
            </a:endParaRPr>
          </a:p>
          <a:p>
            <a:pPr>
              <a:defRPr/>
            </a:pPr>
            <a:r>
              <a:rPr lang="en-US" dirty="0" smtClean="0">
                <a:ea typeface="ＭＳ Ｐゴシック" charset="0"/>
                <a:cs typeface="+mn-cs"/>
              </a:rPr>
              <a:t>ANSI Z10 focuses on the </a:t>
            </a:r>
            <a:r>
              <a:rPr lang="en-US" i="1" dirty="0" smtClean="0">
                <a:ea typeface="ＭＳ Ｐゴシック" charset="0"/>
                <a:cs typeface="+mn-cs"/>
              </a:rPr>
              <a:t>strategic </a:t>
            </a:r>
            <a:r>
              <a:rPr lang="en-US" dirty="0" smtClean="0">
                <a:ea typeface="ＭＳ Ｐゴシック" charset="0"/>
                <a:cs typeface="+mn-cs"/>
              </a:rPr>
              <a:t>levels of policy and processes.</a:t>
            </a:r>
            <a:endParaRPr lang="en-US" dirty="0">
              <a:ea typeface="ＭＳ Ｐゴシック" charset="0"/>
              <a:cs typeface="+mn-cs"/>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73777FA4-2240-4248-B599-E6BF0524D51A}" type="slidenum">
              <a:rPr lang="en-US"/>
              <a:pPr/>
              <a:t>36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p:txBody>
          <a:bodyPr/>
          <a:lstStyle/>
          <a:p>
            <a:pPr eaLnBrk="1" hangingPunct="1">
              <a:spcBef>
                <a:spcPct val="0"/>
              </a:spcBef>
            </a:pPr>
            <a:r>
              <a:rPr lang="en-US" b="1" u="sng" smtClean="0">
                <a:latin typeface="Times New Roman" pitchFamily="18" charset="0"/>
              </a:rPr>
              <a:t>Trainer Notes:</a:t>
            </a:r>
          </a:p>
          <a:p>
            <a:pPr eaLnBrk="1" hangingPunct="1">
              <a:spcBef>
                <a:spcPct val="0"/>
              </a:spcBef>
            </a:pPr>
            <a:endParaRPr lang="en-US" smtClean="0">
              <a:latin typeface="Times New Roman" pitchFamily="18" charset="0"/>
            </a:endParaRPr>
          </a:p>
          <a:p>
            <a:pPr eaLnBrk="1" hangingPunct="1">
              <a:spcBef>
                <a:spcPct val="0"/>
              </a:spcBef>
            </a:pPr>
            <a:r>
              <a:rPr lang="en-US" smtClean="0">
                <a:latin typeface="Times New Roman" pitchFamily="18" charset="0"/>
              </a:rPr>
              <a:t>Adapted from http://www.cdc.gov/niosh/topics/ctrlbanding/images/hierarchy_of_controls.jpg</a:t>
            </a:r>
          </a:p>
          <a:p>
            <a:pPr eaLnBrk="1" hangingPunct="1">
              <a:spcBef>
                <a:spcPct val="0"/>
              </a:spcBef>
            </a:pPr>
            <a:endParaRPr lang="en-US" smtClean="0">
              <a:latin typeface="Times New Roman" pitchFamily="18" charset="0"/>
            </a:endParaRPr>
          </a:p>
          <a:p>
            <a:pPr eaLnBrk="1" hangingPunct="1">
              <a:spcBef>
                <a:spcPct val="0"/>
              </a:spcBef>
            </a:pPr>
            <a:r>
              <a:rPr lang="en-US" smtClean="0">
                <a:latin typeface="Times New Roman" pitchFamily="18" charset="0"/>
              </a:rPr>
              <a:t>This graphics shows the industrial hygiene hierarchy of controls.  Controls are listed in decreasing order of preference.  Modification, containment and ventilation are considered engineering controls.  Elimination and substitution are preferred over engineering controls.  Work practices, or administrative controls, and personal protective equipment are less desirable controls than engineering controls and will be discussed in the near future.</a:t>
            </a:r>
          </a:p>
        </p:txBody>
      </p:sp>
      <p:sp>
        <p:nvSpPr>
          <p:cNvPr id="38916" name="Slide Number Placeholder 3"/>
          <p:cNvSpPr>
            <a:spLocks noGrp="1"/>
          </p:cNvSpPr>
          <p:nvPr>
            <p:ph type="sldNum" sz="quarter" idx="5"/>
          </p:nvPr>
        </p:nvSpPr>
        <p:spPr>
          <a:ln>
            <a:miter lim="800000"/>
            <a:headEnd/>
            <a:tailEn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9A96CA07-4223-4289-B894-BF3D8C3F473B}" type="slidenum">
              <a:rPr lang="en-US"/>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F5E8CFFA-360E-47FC-BF74-B442879E7D5F}" type="slidenum">
              <a:rPr lang="en-US"/>
              <a:pPr/>
              <a:t>2</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ln/>
        </p:spPr>
        <p:txBody>
          <a:bodyPr/>
          <a:lstStyle/>
          <a:p>
            <a:pPr eaLnBrk="1" hangingPunct="1">
              <a:defRPr/>
            </a:pPr>
            <a:r>
              <a:rPr lang="en-US" dirty="0" smtClean="0">
                <a:ea typeface="ＭＳ Ｐゴシック" charset="0"/>
                <a:cs typeface="+mn-cs"/>
              </a:rPr>
              <a:t>Trainer Notes</a:t>
            </a:r>
          </a:p>
          <a:p>
            <a:pPr eaLnBrk="1" hangingPunct="1">
              <a:defRPr/>
            </a:pPr>
            <a:endParaRPr lang="en-US" dirty="0" smtClean="0">
              <a:ea typeface="ＭＳ Ｐゴシック" charset="0"/>
              <a:cs typeface="+mn-cs"/>
            </a:endParaRPr>
          </a:p>
          <a:p>
            <a:pPr eaLnBrk="1" hangingPunct="1">
              <a:defRPr/>
            </a:pPr>
            <a:r>
              <a:rPr lang="en-US" dirty="0" smtClean="0">
                <a:ea typeface="ＭＳ Ｐゴシック" charset="0"/>
                <a:cs typeface="+mn-cs"/>
              </a:rPr>
              <a:t>[Review these learning objectives.]</a:t>
            </a:r>
          </a:p>
          <a:p>
            <a:pPr eaLnBrk="1" hangingPunct="1">
              <a:defRPr/>
            </a:pPr>
            <a:endParaRPr lang="en-US" dirty="0" smtClean="0">
              <a:ea typeface="ＭＳ Ｐゴシック" charset="0"/>
              <a:cs typeface="+mn-cs"/>
            </a:endParaRPr>
          </a:p>
          <a:p>
            <a:pPr marL="757066" indent="-757066">
              <a:buFont typeface="+mj-lt"/>
              <a:buAutoNum type="arabicPeriod"/>
              <a:defRPr/>
            </a:pPr>
            <a:r>
              <a:rPr lang="en-US" dirty="0" smtClean="0">
                <a:ea typeface="ＭＳ Ｐゴシック" charset="0"/>
                <a:cs typeface="+mn-cs"/>
              </a:rPr>
              <a:t>Describe key elements under OSHA policy that affect supervisors, particularly onsite compliance inspections</a:t>
            </a:r>
          </a:p>
          <a:p>
            <a:pPr marL="757066" indent="-757066">
              <a:buFont typeface="+mj-lt"/>
              <a:buAutoNum type="arabicPeriod"/>
              <a:defRPr/>
            </a:pPr>
            <a:r>
              <a:rPr lang="en-US" dirty="0" smtClean="0">
                <a:ea typeface="ＭＳ Ｐゴシック" charset="0"/>
                <a:cs typeface="+mn-cs"/>
              </a:rPr>
              <a:t>List tips for dealing with the media on your sites</a:t>
            </a:r>
          </a:p>
          <a:p>
            <a:pPr marL="757066" indent="-757066">
              <a:buFont typeface="+mj-lt"/>
              <a:buAutoNum type="arabicPeriod"/>
              <a:defRPr/>
            </a:pPr>
            <a:r>
              <a:rPr lang="en-US" dirty="0" smtClean="0">
                <a:ea typeface="ＭＳ Ｐゴシック" charset="0"/>
                <a:cs typeface="+mn-cs"/>
              </a:rPr>
              <a:t>Describe how HAZWOPER supervisory roles are different on disaster sites compared to hazardous waste sites</a:t>
            </a:r>
          </a:p>
          <a:p>
            <a:pPr eaLnBrk="1" hangingPunct="1">
              <a:defRPr/>
            </a:pPr>
            <a:endParaRPr lang="en-US" dirty="0" smtClean="0">
              <a:ea typeface="ＭＳ Ｐゴシック"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Times New Roman" pitchFamily="18" charset="0"/>
              </a:rPr>
              <a:t>Trainer Notes:</a:t>
            </a:r>
          </a:p>
          <a:p>
            <a:endParaRPr lang="en-US" smtClean="0">
              <a:latin typeface="Arial" pitchFamily="34" charset="0"/>
            </a:endParaRPr>
          </a:p>
          <a:p>
            <a:r>
              <a:rPr lang="en-US" smtClean="0">
                <a:latin typeface="Arial" pitchFamily="34" charset="0"/>
              </a:rPr>
              <a:t>ANSI Z-10 provides a framework built on a classic quality control model from business. From Wikipedia: </a:t>
            </a:r>
            <a:r>
              <a:rPr lang="en-US" altLang="en-US" smtClean="0">
                <a:latin typeface="Arial" pitchFamily="34" charset="0"/>
              </a:rPr>
              <a:t>“</a:t>
            </a:r>
            <a:r>
              <a:rPr lang="en-US" smtClean="0">
                <a:latin typeface="Arial" pitchFamily="34" charset="0"/>
              </a:rPr>
              <a:t>PDCA was made popular by Dr. W. Edwards Deming, who is considered by many to be the father of modern quality control. Later in Deming's career, he modified PDCA to "Plan, Do, Study, Act" (PDSA) so as to better describe his recommendations. A fundamental principle of the scientific method and PDSA is iteration—once a hypothesis is confirmed (or negated), executing the cycle again will extend the knowledge further. Repeating the PDSA cycle can bring us closer to the goal, usually a perfect operation and output.</a:t>
            </a:r>
            <a:r>
              <a:rPr lang="en-US" baseline="30000" smtClean="0">
                <a:latin typeface="Arial" pitchFamily="34" charset="0"/>
              </a:rPr>
              <a:t>[</a:t>
            </a:r>
            <a:endParaRPr lang="en-US" smtClean="0">
              <a:latin typeface="Times New Roman" pitchFamily="18"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87097C7-3EE8-4153-80EA-C3E8D902BC48}" type="slidenum">
              <a:rPr lang="en-US"/>
              <a:pPr/>
              <a:t>38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cs typeface="+mn-cs"/>
              </a:rPr>
              <a:t>Trainer Notes:</a:t>
            </a:r>
          </a:p>
          <a:p>
            <a:pPr>
              <a:defRPr/>
            </a:pPr>
            <a:endParaRPr lang="en-US" dirty="0" smtClean="0">
              <a:ea typeface="ＭＳ Ｐゴシック" charset="0"/>
              <a:cs typeface="+mn-cs"/>
            </a:endParaRPr>
          </a:p>
          <a:p>
            <a:pPr>
              <a:defRPr/>
            </a:pPr>
            <a:r>
              <a:rPr lang="en-US" dirty="0" smtClean="0">
                <a:ea typeface="ＭＳ Ｐゴシック" charset="0"/>
                <a:cs typeface="+mn-cs"/>
              </a:rPr>
              <a:t>What key elements does OSHA and DOE evaluate onsite?</a:t>
            </a:r>
          </a:p>
          <a:p>
            <a:pPr>
              <a:defRPr/>
            </a:pPr>
            <a:endParaRPr lang="en-US" dirty="0" smtClean="0">
              <a:ea typeface="ＭＳ Ｐゴシック" charset="0"/>
              <a:cs typeface="+mn-cs"/>
            </a:endParaRPr>
          </a:p>
          <a:p>
            <a:pPr marL="514350" indent="-514350">
              <a:buFont typeface="+mj-lt"/>
              <a:buAutoNum type="arabicPeriod"/>
              <a:defRPr/>
            </a:pPr>
            <a:r>
              <a:rPr lang="en-US" dirty="0" smtClean="0">
                <a:ea typeface="ＭＳ Ｐゴシック" charset="0"/>
                <a:cs typeface="+mn-cs"/>
              </a:rPr>
              <a:t>Management leadership</a:t>
            </a:r>
          </a:p>
          <a:p>
            <a:pPr marL="514350" indent="-514350">
              <a:buFont typeface="+mj-lt"/>
              <a:buAutoNum type="arabicPeriod"/>
              <a:defRPr/>
            </a:pPr>
            <a:r>
              <a:rPr lang="en-US" dirty="0" smtClean="0">
                <a:ea typeface="ＭＳ Ｐゴシック" charset="0"/>
                <a:cs typeface="+mn-cs"/>
              </a:rPr>
              <a:t>Employee involvement</a:t>
            </a:r>
          </a:p>
          <a:p>
            <a:pPr marL="514350" indent="-514350">
              <a:buFont typeface="+mj-lt"/>
              <a:buAutoNum type="arabicPeriod"/>
              <a:defRPr/>
            </a:pPr>
            <a:r>
              <a:rPr lang="en-US" dirty="0" smtClean="0">
                <a:ea typeface="ＭＳ Ｐゴシック" charset="0"/>
                <a:cs typeface="+mn-cs"/>
              </a:rPr>
              <a:t>Hazard assessment</a:t>
            </a:r>
          </a:p>
          <a:p>
            <a:pPr marL="514350" indent="-514350">
              <a:buFont typeface="+mj-lt"/>
              <a:buAutoNum type="arabicPeriod"/>
              <a:defRPr/>
            </a:pPr>
            <a:r>
              <a:rPr lang="en-US" dirty="0" smtClean="0">
                <a:ea typeface="ＭＳ Ｐゴシック" charset="0"/>
                <a:cs typeface="+mn-cs"/>
              </a:rPr>
              <a:t>Hazard control</a:t>
            </a:r>
          </a:p>
          <a:p>
            <a:pPr marL="514350" indent="-514350">
              <a:buFont typeface="+mj-lt"/>
              <a:buAutoNum type="arabicPeriod"/>
              <a:defRPr/>
            </a:pPr>
            <a:r>
              <a:rPr lang="en-US" dirty="0" smtClean="0">
                <a:ea typeface="ＭＳ Ｐゴシック" charset="0"/>
                <a:cs typeface="+mn-cs"/>
              </a:rPr>
              <a:t>Worker training</a:t>
            </a:r>
          </a:p>
          <a:p>
            <a:pPr>
              <a:defRPr/>
            </a:pPr>
            <a:endParaRPr lang="en-US" dirty="0">
              <a:ea typeface="ＭＳ Ｐゴシック" charset="0"/>
              <a:cs typeface="+mn-cs"/>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274A5A44-E585-4119-AE86-B168090476C0}" type="slidenum">
              <a:rPr lang="en-US"/>
              <a:pPr/>
              <a:t>39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Times New Roman" pitchFamily="18" charset="0"/>
              </a:rPr>
              <a:t>Trainer Notes:</a:t>
            </a:r>
          </a:p>
          <a:p>
            <a:endParaRPr lang="en-US" smtClean="0">
              <a:latin typeface="Times New Roman" pitchFamily="18" charset="0"/>
            </a:endParaRPr>
          </a:p>
          <a:p>
            <a:r>
              <a:rPr lang="en-US" smtClean="0">
                <a:latin typeface="Times New Roman" pitchFamily="18" charset="0"/>
              </a:rPr>
              <a:t>[These are studied quoted by Megan Raines in an April 2011 article in Professional Safety called, </a:t>
            </a:r>
            <a:r>
              <a:rPr lang="en-US" altLang="en-US" smtClean="0">
                <a:latin typeface="Times New Roman" pitchFamily="18" charset="0"/>
              </a:rPr>
              <a:t>“</a:t>
            </a:r>
            <a:r>
              <a:rPr lang="en-US" smtClean="0">
                <a:latin typeface="Times New Roman" pitchFamily="18" charset="0"/>
              </a:rPr>
              <a:t>Engaging Employees: Another Step in Improving Safety.</a:t>
            </a:r>
            <a:r>
              <a:rPr lang="en-US" altLang="en-US" smtClean="0">
                <a:latin typeface="Times New Roman" pitchFamily="18" charset="0"/>
              </a:rPr>
              <a:t>”</a:t>
            </a:r>
            <a:r>
              <a:rPr lang="en-US" smtClean="0">
                <a:latin typeface="Times New Roman" pitchFamily="18" charset="0"/>
              </a:rPr>
              <a:t>]</a:t>
            </a:r>
          </a:p>
          <a:p>
            <a:endParaRPr lang="en-US" smtClean="0">
              <a:latin typeface="Times New Roman" pitchFamily="18" charset="0"/>
            </a:endParaRPr>
          </a:p>
          <a:p>
            <a:r>
              <a:rPr lang="en-US" smtClean="0">
                <a:latin typeface="Times New Roman" pitchFamily="18" charset="0"/>
              </a:rPr>
              <a:t>Many other studies support worker involvement</a:t>
            </a:r>
          </a:p>
          <a:p>
            <a:endParaRPr lang="en-US" smtClean="0">
              <a:latin typeface="Times New Roman" pitchFamily="18" charset="0"/>
            </a:endParaRPr>
          </a:p>
          <a:p>
            <a:r>
              <a:rPr lang="en-US" smtClean="0">
                <a:latin typeface="Times New Roman" pitchFamily="18" charset="0"/>
              </a:rPr>
              <a:t>Gallup (2006) surveyed 125 organizations and found top fourth of the companies scoring on worker involvement had 62% less accidents than the bottom fourth</a:t>
            </a:r>
          </a:p>
          <a:p>
            <a:endParaRPr lang="en-US" smtClean="0">
              <a:latin typeface="Times New Roman" pitchFamily="18" charset="0"/>
            </a:endParaRPr>
          </a:p>
          <a:p>
            <a:r>
              <a:rPr lang="en-US" smtClean="0">
                <a:latin typeface="Times New Roman" pitchFamily="18" charset="0"/>
              </a:rPr>
              <a:t>Molson Coors company saved $1.7 million in safety costs in 2002 by strengthening employee involvement. Engaged employees were 5X less likely to have a safety incident and 7X less likely to have a loss-time incident</a:t>
            </a:r>
          </a:p>
          <a:p>
            <a:endParaRPr lang="en-US" smtClean="0">
              <a:latin typeface="Times New Roman" pitchFamily="18"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F929B694-C6A6-418D-AE6B-9A94B04E85F3}" type="slidenum">
              <a:rPr lang="en-US"/>
              <a:pPr/>
              <a:t>40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latin typeface="Times New Roman" pitchFamily="18" charset="0"/>
              </a:rPr>
              <a:t>I</a:t>
            </a:r>
            <a:r>
              <a:rPr lang="en-US" altLang="en-US" smtClean="0">
                <a:latin typeface="Times New Roman" pitchFamily="18" charset="0"/>
              </a:rPr>
              <a:t>’</a:t>
            </a:r>
            <a:r>
              <a:rPr lang="en-US" smtClean="0">
                <a:latin typeface="Times New Roman" pitchFamily="18" charset="0"/>
              </a:rPr>
              <a:t>m the foreman – and I</a:t>
            </a:r>
            <a:r>
              <a:rPr lang="en-US" altLang="en-US" smtClean="0">
                <a:latin typeface="Times New Roman" pitchFamily="18" charset="0"/>
              </a:rPr>
              <a:t>’</a:t>
            </a:r>
            <a:r>
              <a:rPr lang="en-US" smtClean="0">
                <a:latin typeface="Times New Roman" pitchFamily="18" charset="0"/>
              </a:rPr>
              <a:t>m both labor and management.  I</a:t>
            </a:r>
            <a:r>
              <a:rPr lang="en-US" altLang="en-US" smtClean="0">
                <a:latin typeface="Times New Roman" pitchFamily="18" charset="0"/>
              </a:rPr>
              <a:t>’</a:t>
            </a:r>
            <a:r>
              <a:rPr lang="en-US" smtClean="0">
                <a:latin typeface="Times New Roman" pitchFamily="18" charset="0"/>
              </a:rPr>
              <a:t>m a worker, and I</a:t>
            </a:r>
            <a:r>
              <a:rPr lang="en-US" altLang="en-US" smtClean="0">
                <a:latin typeface="Times New Roman" pitchFamily="18" charset="0"/>
              </a:rPr>
              <a:t>’</a:t>
            </a:r>
            <a:r>
              <a:rPr lang="en-US" smtClean="0">
                <a:latin typeface="Times New Roman" pitchFamily="18" charset="0"/>
              </a:rPr>
              <a:t>m the boss.  I make over scale, and am responsible for getting the job done.  I fire workers.  I</a:t>
            </a:r>
            <a:r>
              <a:rPr lang="en-US" altLang="en-US" smtClean="0">
                <a:latin typeface="Times New Roman" pitchFamily="18" charset="0"/>
              </a:rPr>
              <a:t>’</a:t>
            </a:r>
            <a:r>
              <a:rPr lang="en-US" smtClean="0">
                <a:latin typeface="Times New Roman" pitchFamily="18" charset="0"/>
              </a:rPr>
              <a:t>m the face of the company.</a:t>
            </a:r>
          </a:p>
          <a:p>
            <a:endParaRPr lang="en-US" smtClean="0">
              <a:latin typeface="Times New Roman" pitchFamily="18" charset="0"/>
            </a:endParaRPr>
          </a:p>
          <a:p>
            <a:r>
              <a:rPr lang="en-US" smtClean="0">
                <a:latin typeface="Times New Roman" pitchFamily="18" charset="0"/>
              </a:rPr>
              <a:t>We are changing out an energy hog A/C unit with a new unit.  I took my crew of 4 to the job, laid out the roof penetrations and the duct runs, and got ready for the trailer with the new unit and the crane to arrive.</a:t>
            </a:r>
          </a:p>
          <a:p>
            <a:endParaRPr lang="en-US" smtClean="0">
              <a:latin typeface="Times New Roman" pitchFamily="18" charset="0"/>
            </a:endParaRPr>
          </a:p>
          <a:p>
            <a:r>
              <a:rPr lang="en-US" smtClean="0">
                <a:latin typeface="Times New Roman" pitchFamily="18" charset="0"/>
              </a:rPr>
              <a:t>I didn</a:t>
            </a:r>
            <a:r>
              <a:rPr lang="en-US" altLang="en-US" smtClean="0">
                <a:latin typeface="Times New Roman" pitchFamily="18" charset="0"/>
              </a:rPr>
              <a:t>’</a:t>
            </a:r>
            <a:r>
              <a:rPr lang="en-US" smtClean="0">
                <a:latin typeface="Times New Roman" pitchFamily="18" charset="0"/>
              </a:rPr>
              <a:t>t know anything about the OSHA regulation that cranes must be 10 feet from power lines.</a:t>
            </a: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62F736C1-2ED0-4474-ACC9-93ECD12D145D}" type="slidenum">
              <a:rPr lang="en-US"/>
              <a:pPr/>
              <a:t>41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latin typeface="Times New Roman" pitchFamily="18" charset="0"/>
              </a:rPr>
              <a:t>When the crane shows up, the operators points to the power lines, winks at me, and says, </a:t>
            </a:r>
            <a:r>
              <a:rPr lang="en-US" altLang="en-US" smtClean="0">
                <a:latin typeface="Times New Roman" pitchFamily="18" charset="0"/>
              </a:rPr>
              <a:t>“</a:t>
            </a:r>
            <a:r>
              <a:rPr lang="en-US" smtClean="0">
                <a:latin typeface="Times New Roman" pitchFamily="18" charset="0"/>
              </a:rPr>
              <a:t>don</a:t>
            </a:r>
            <a:r>
              <a:rPr lang="en-US" altLang="en-US" smtClean="0">
                <a:latin typeface="Times New Roman" pitchFamily="18" charset="0"/>
              </a:rPr>
              <a:t>’</a:t>
            </a:r>
            <a:r>
              <a:rPr lang="en-US" smtClean="0">
                <a:latin typeface="Times New Roman" pitchFamily="18" charset="0"/>
              </a:rPr>
              <a:t>t worry.  I can squeeze it in there.</a:t>
            </a:r>
            <a:r>
              <a:rPr lang="en-US" altLang="en-US" smtClean="0">
                <a:latin typeface="Times New Roman" pitchFamily="18" charset="0"/>
              </a:rPr>
              <a:t>”</a:t>
            </a:r>
            <a:r>
              <a:rPr lang="en-US" smtClean="0">
                <a:latin typeface="Times New Roman" pitchFamily="18" charset="0"/>
              </a:rPr>
              <a:t>  </a:t>
            </a:r>
          </a:p>
          <a:p>
            <a:endParaRPr lang="en-US" smtClean="0">
              <a:latin typeface="Times New Roman" pitchFamily="18" charset="0"/>
            </a:endParaRPr>
          </a:p>
          <a:p>
            <a:r>
              <a:rPr lang="en-US" smtClean="0">
                <a:latin typeface="Times New Roman" pitchFamily="18" charset="0"/>
              </a:rPr>
              <a:t>Because I</a:t>
            </a:r>
            <a:r>
              <a:rPr lang="en-US" altLang="en-US" smtClean="0">
                <a:latin typeface="Times New Roman" pitchFamily="18" charset="0"/>
              </a:rPr>
              <a:t>’</a:t>
            </a:r>
            <a:r>
              <a:rPr lang="en-US" smtClean="0">
                <a:latin typeface="Times New Roman" pitchFamily="18" charset="0"/>
              </a:rPr>
              <a:t>ve had no training, and don</a:t>
            </a:r>
            <a:r>
              <a:rPr lang="en-US" altLang="en-US" smtClean="0">
                <a:latin typeface="Times New Roman" pitchFamily="18" charset="0"/>
              </a:rPr>
              <a:t>’</a:t>
            </a:r>
            <a:r>
              <a:rPr lang="en-US" smtClean="0">
                <a:latin typeface="Times New Roman" pitchFamily="18" charset="0"/>
              </a:rPr>
              <a:t>t perceive the hazard, I agree with the lift.</a:t>
            </a:r>
          </a:p>
          <a:p>
            <a:endParaRPr lang="en-US" smtClean="0">
              <a:latin typeface="Times New Roman" pitchFamily="18" charset="0"/>
            </a:endParaRPr>
          </a:p>
          <a:p>
            <a:r>
              <a:rPr lang="en-US" smtClean="0">
                <a:latin typeface="Times New Roman" pitchFamily="18" charset="0"/>
              </a:rPr>
              <a:t>I</a:t>
            </a:r>
            <a:r>
              <a:rPr lang="en-US" altLang="en-US" smtClean="0">
                <a:latin typeface="Times New Roman" pitchFamily="18" charset="0"/>
              </a:rPr>
              <a:t>’</a:t>
            </a:r>
            <a:r>
              <a:rPr lang="en-US" smtClean="0">
                <a:latin typeface="Times New Roman" pitchFamily="18" charset="0"/>
              </a:rPr>
              <a:t>m the guy in the green shirt.</a:t>
            </a: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87BEA25-BC24-41B3-82C3-3664010C0A1D}" type="slidenum">
              <a:rPr lang="en-US"/>
              <a:pPr/>
              <a:t>42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latin typeface="Times New Roman" pitchFamily="18" charset="0"/>
              </a:rPr>
              <a:t>A trained foreman would have seen pictures like this.  Worse ones if he or she took the training from the guy who trained me.  He really enjoyed seeing us squirm in our chairs by showing VERY graphic pictures.</a:t>
            </a:r>
          </a:p>
          <a:p>
            <a:endParaRPr lang="en-US" smtClean="0">
              <a:latin typeface="Times New Roman" pitchFamily="18" charset="0"/>
            </a:endParaRPr>
          </a:p>
          <a:p>
            <a:r>
              <a:rPr lang="en-US" smtClean="0">
                <a:latin typeface="Times New Roman" pitchFamily="18" charset="0"/>
              </a:rPr>
              <a:t>Now I have to decide, do I call my superintendent and say, </a:t>
            </a:r>
            <a:r>
              <a:rPr lang="en-US" altLang="en-US" smtClean="0">
                <a:latin typeface="Times New Roman" pitchFamily="18" charset="0"/>
              </a:rPr>
              <a:t>“</a:t>
            </a:r>
            <a:r>
              <a:rPr lang="en-US" smtClean="0">
                <a:latin typeface="Times New Roman" pitchFamily="18" charset="0"/>
              </a:rPr>
              <a:t>we</a:t>
            </a:r>
            <a:r>
              <a:rPr lang="en-US" altLang="en-US" smtClean="0">
                <a:latin typeface="Times New Roman" pitchFamily="18" charset="0"/>
              </a:rPr>
              <a:t>’</a:t>
            </a:r>
            <a:r>
              <a:rPr lang="en-US" smtClean="0">
                <a:latin typeface="Times New Roman" pitchFamily="18" charset="0"/>
              </a:rPr>
              <a:t>re too close to power lines, and this crane you sent is too small to reach the roof penetration from any other side of the building.  You</a:t>
            </a:r>
            <a:r>
              <a:rPr lang="en-US" altLang="en-US" smtClean="0">
                <a:latin typeface="Times New Roman" pitchFamily="18" charset="0"/>
              </a:rPr>
              <a:t>’</a:t>
            </a:r>
            <a:r>
              <a:rPr lang="en-US" smtClean="0">
                <a:latin typeface="Times New Roman" pitchFamily="18" charset="0"/>
              </a:rPr>
              <a:t>ll have to order a bigger crane.  I know we have to pay for this crane today, but it</a:t>
            </a:r>
            <a:r>
              <a:rPr lang="en-US" altLang="en-US" smtClean="0">
                <a:latin typeface="Times New Roman" pitchFamily="18" charset="0"/>
              </a:rPr>
              <a:t>’</a:t>
            </a:r>
            <a:r>
              <a:rPr lang="en-US" smtClean="0">
                <a:latin typeface="Times New Roman" pitchFamily="18" charset="0"/>
              </a:rPr>
              <a:t>s too dangerous, sorry.</a:t>
            </a:r>
            <a:r>
              <a:rPr lang="en-US" altLang="en-US" smtClean="0">
                <a:latin typeface="Times New Roman" pitchFamily="18" charset="0"/>
              </a:rPr>
              <a:t>”</a:t>
            </a:r>
            <a:endParaRPr lang="en-US" smtClean="0">
              <a:latin typeface="Times New Roman" pitchFamily="18" charset="0"/>
            </a:endParaRPr>
          </a:p>
          <a:p>
            <a:endParaRPr lang="en-US" smtClean="0">
              <a:latin typeface="Times New Roman" pitchFamily="18" charset="0"/>
            </a:endParaRPr>
          </a:p>
          <a:p>
            <a:r>
              <a:rPr lang="en-US" smtClean="0">
                <a:latin typeface="Times New Roman" pitchFamily="18" charset="0"/>
              </a:rPr>
              <a:t>Thinking, there goes my company truck and my 15% over scale.</a:t>
            </a:r>
          </a:p>
          <a:p>
            <a:endParaRPr lang="en-US" smtClean="0">
              <a:latin typeface="Times New Roman" pitchFamily="18" charset="0"/>
            </a:endParaRPr>
          </a:p>
          <a:p>
            <a:r>
              <a:rPr lang="en-US" smtClean="0">
                <a:latin typeface="Times New Roman" pitchFamily="18" charset="0"/>
              </a:rPr>
              <a:t>Or do I say to the operator, </a:t>
            </a:r>
            <a:r>
              <a:rPr lang="en-US" altLang="en-US" smtClean="0">
                <a:latin typeface="Times New Roman" pitchFamily="18" charset="0"/>
              </a:rPr>
              <a:t>“</a:t>
            </a:r>
            <a:r>
              <a:rPr lang="en-US" smtClean="0">
                <a:latin typeface="Times New Roman" pitchFamily="18" charset="0"/>
              </a:rPr>
              <a:t>go ahead and squeeze it in there.  I trust you not to touch those power lines.</a:t>
            </a:r>
            <a:r>
              <a:rPr lang="en-US" altLang="en-US" smtClean="0">
                <a:latin typeface="Times New Roman" pitchFamily="18" charset="0"/>
              </a:rPr>
              <a:t>”</a:t>
            </a:r>
            <a:endParaRPr lang="en-US" smtClean="0">
              <a:latin typeface="Times New Roman" pitchFamily="18"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D9CC275C-25F8-42EE-BE9F-7CD6D315B041}" type="slidenum">
              <a:rPr lang="en-US"/>
              <a:pPr/>
              <a:t>43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latin typeface="Times New Roman" pitchFamily="18" charset="0"/>
              </a:rPr>
              <a:t>Study by Construction Safety Association of Canada, McVittie and Eng, February 2009.  The study examines data on injury rates and health and safety training for supervisors within the cohort of construction work undertaken on behalf of members of the Sarnia Lambton Industrial Education Cooperative, a group consisting of the major buyers of construction in Lambton County, Ontario, Canada.  </a:t>
            </a:r>
          </a:p>
          <a:p>
            <a:endParaRPr lang="en-US" smtClean="0">
              <a:latin typeface="Times New Roman" pitchFamily="18" charset="0"/>
            </a:endParaRPr>
          </a:p>
          <a:p>
            <a:r>
              <a:rPr lang="en-US" smtClean="0">
                <a:latin typeface="Times New Roman" pitchFamily="18" charset="0"/>
              </a:rPr>
              <a:t>The dual role of the foreman – worker and employer.  I worked like everyone else to build the job, but I also fired workers for non-performance.  I was the competent person who can stop work.  I was also the boss wanting to make a profit.</a:t>
            </a:r>
          </a:p>
          <a:p>
            <a:endParaRPr lang="en-US" smtClean="0">
              <a:latin typeface="Times New Roman" pitchFamily="18" charset="0"/>
            </a:endParaRPr>
          </a:p>
          <a:p>
            <a:r>
              <a:rPr lang="en-US" smtClean="0">
                <a:latin typeface="Times New Roman" pitchFamily="18" charset="0"/>
              </a:rPr>
              <a:t>Example: Small crane to lift AC unit near overhead power lines vs. large crane, more expensive, to reach from other side of building where there are no overhead power lines.  The big crane is very expensive, and it would slow the job way down to order it.  What should I do?  What would you do?</a:t>
            </a:r>
          </a:p>
          <a:p>
            <a:endParaRPr lang="en-US" smtClean="0">
              <a:latin typeface="Times New Roman" pitchFamily="18" charset="0"/>
            </a:endParaRPr>
          </a:p>
          <a:p>
            <a:r>
              <a:rPr lang="en-US" smtClean="0">
                <a:latin typeface="Times New Roman" pitchFamily="18" charset="0"/>
              </a:rPr>
              <a:t>Training supervisors / foremen reduces injuries.  Gut feeling vs. empirical data.  Seems obvious to me.</a:t>
            </a: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709450B-E742-41AA-949C-558DBF6CDDEA}" type="slidenum">
              <a:rPr lang="en-US"/>
              <a:pPr/>
              <a:t>44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69C42660-D434-4FEA-86F6-3B35C6C1FB63}" type="slidenum">
              <a:rPr lang="en-US"/>
              <a:pPr/>
              <a:t>45</a:t>
            </a:fld>
            <a:endParaRPr 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smtClean="0">
                <a:latin typeface="Times New Roman" pitchFamily="18" charset="0"/>
              </a:rPr>
              <a:t>Trainer Notes</a:t>
            </a:r>
          </a:p>
          <a:p>
            <a:endParaRPr lang="en-US" smtClean="0">
              <a:latin typeface="Times New Roman" pitchFamily="18" charset="0"/>
            </a:endParaRPr>
          </a:p>
          <a:p>
            <a:r>
              <a:rPr lang="en-US" smtClean="0">
                <a:latin typeface="Times New Roman" pitchFamily="18" charset="0"/>
              </a:rPr>
              <a:t>This crew on an Army Corps of Engineers project dropped this 20</a:t>
            </a:r>
            <a:r>
              <a:rPr lang="en-US" altLang="en-US" smtClean="0">
                <a:latin typeface="Times New Roman" pitchFamily="18" charset="0"/>
              </a:rPr>
              <a:t>’</a:t>
            </a:r>
            <a:r>
              <a:rPr lang="en-US" smtClean="0">
                <a:latin typeface="Times New Roman" pitchFamily="18" charset="0"/>
              </a:rPr>
              <a:t> long scrubbing tower they were putting in as an environmental control process. They were attempting to lift it over these two tanks of acid and sit it on the other side. They had two cranes: one to do the pick and one to stabilize the load. They started with cables but couldn</a:t>
            </a:r>
            <a:r>
              <a:rPr lang="en-US" altLang="en-US" smtClean="0">
                <a:latin typeface="Times New Roman" pitchFamily="18" charset="0"/>
              </a:rPr>
              <a:t>’</a:t>
            </a:r>
            <a:r>
              <a:rPr lang="en-US" smtClean="0">
                <a:latin typeface="Times New Roman" pitchFamily="18" charset="0"/>
              </a:rPr>
              <a:t>t keep it stable, then moved to straps. They kept lift it and it kept shifting. They would set it down, make some adjustments and lifted it again. They thought they had it and began lifting higher. The load shifted and one of the bolts at the flange cut through one of the straps. The load was now too heavy and the other strap failed and the unit came tumbling down about 10 feet from these acid tanks. The crew had no emergency plan, no assembly point, no spotter, no critical lift plan. The supervisor noted to the investigator that he </a:t>
            </a:r>
            <a:r>
              <a:rPr lang="en-US" altLang="en-US" smtClean="0">
                <a:latin typeface="Times New Roman" pitchFamily="18" charset="0"/>
              </a:rPr>
              <a:t>“</a:t>
            </a:r>
            <a:r>
              <a:rPr lang="en-US" smtClean="0">
                <a:latin typeface="Times New Roman" pitchFamily="18" charset="0"/>
              </a:rPr>
              <a:t>had told them knuckleheads to be safe but they never listen.</a:t>
            </a:r>
            <a:r>
              <a:rPr lang="en-US" altLang="en-US" smtClean="0">
                <a:latin typeface="Times New Roman" pitchFamily="18" charset="0"/>
              </a:rPr>
              <a:t>”</a:t>
            </a:r>
            <a:r>
              <a:rPr lang="en-US" smtClean="0">
                <a:latin typeface="Times New Roman" pitchFamily="18" charset="0"/>
              </a:rPr>
              <a:t>  He  wasn</a:t>
            </a:r>
            <a:r>
              <a:rPr lang="en-US" altLang="en-US" smtClean="0">
                <a:latin typeface="Times New Roman" pitchFamily="18" charset="0"/>
              </a:rPr>
              <a:t>’</a:t>
            </a:r>
            <a:r>
              <a:rPr lang="en-US" smtClean="0">
                <a:latin typeface="Times New Roman" pitchFamily="18" charset="0"/>
              </a:rPr>
              <a:t>t wearing his seat belt in the pickup as he drove the investigator to this site. </a:t>
            </a:r>
          </a:p>
          <a:p>
            <a:endParaRPr lang="en-US" smtClean="0">
              <a:latin typeface="Times New Roman" pitchFamily="18" charset="0"/>
            </a:endParaRPr>
          </a:p>
          <a:p>
            <a:r>
              <a:rPr lang="en-US" smtClean="0">
                <a:latin typeface="Times New Roman" pitchFamily="18" charset="0"/>
              </a:rPr>
              <a:t>[Lead discussion on what </a:t>
            </a:r>
            <a:r>
              <a:rPr lang="en-US" altLang="en-US" smtClean="0">
                <a:latin typeface="Times New Roman" pitchFamily="18" charset="0"/>
              </a:rPr>
              <a:t>“</a:t>
            </a:r>
            <a:r>
              <a:rPr lang="en-US" smtClean="0">
                <a:latin typeface="Times New Roman" pitchFamily="18" charset="0"/>
              </a:rPr>
              <a:t>root cause</a:t>
            </a:r>
            <a:r>
              <a:rPr lang="en-US" altLang="en-US" smtClean="0">
                <a:latin typeface="Times New Roman" pitchFamily="18" charset="0"/>
              </a:rPr>
              <a:t>”</a:t>
            </a:r>
            <a:r>
              <a:rPr lang="en-US" smtClean="0">
                <a:latin typeface="Times New Roman" pitchFamily="18" charset="0"/>
              </a:rPr>
              <a:t> determination means. Start with work practices, but ask </a:t>
            </a:r>
            <a:r>
              <a:rPr lang="en-US" altLang="en-US" smtClean="0">
                <a:latin typeface="Times New Roman" pitchFamily="18" charset="0"/>
              </a:rPr>
              <a:t>“</a:t>
            </a:r>
            <a:r>
              <a:rPr lang="en-US" smtClean="0">
                <a:latin typeface="Times New Roman" pitchFamily="18" charset="0"/>
              </a:rPr>
              <a:t>What could we have done from a design standpoint.</a:t>
            </a:r>
            <a:r>
              <a:rPr lang="en-US" altLang="en-US" smtClean="0">
                <a:latin typeface="Times New Roman" pitchFamily="18" charset="0"/>
              </a:rPr>
              <a:t>”</a:t>
            </a:r>
            <a:r>
              <a:rPr lang="en-US" smtClean="0">
                <a:latin typeface="Times New Roman" pitchFamily="18" charset="0"/>
              </a:rPr>
              <a:t>  A key piece of information is that the tank had no lifting lugs welded on to make a pic safer and easier.]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defTabSz="923925" eaLnBrk="1" hangingPunct="1"/>
            <a:fld id="{666FCB44-EE50-4FC4-BCAE-6E172E13031E}" type="slidenum">
              <a:rPr lang="en-US">
                <a:latin typeface="Arial" pitchFamily="34" charset="0"/>
              </a:rPr>
              <a:pPr defTabSz="923925" eaLnBrk="1" hangingPunct="1"/>
              <a:t>46</a:t>
            </a:fld>
            <a:endParaRPr lang="en-US">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eaLnBrk="1" hangingPunct="1"/>
            <a:r>
              <a:rPr lang="en-US" b="1" u="sng" smtClean="0">
                <a:latin typeface="Times New Roman" pitchFamily="18" charset="0"/>
              </a:rPr>
              <a:t>Trainer Notes:</a:t>
            </a:r>
          </a:p>
          <a:p>
            <a:pPr marL="228600" indent="-228600" eaLnBrk="1" hangingPunct="1"/>
            <a:endParaRPr lang="en-US" smtClean="0">
              <a:latin typeface="Times New Roman" pitchFamily="18" charset="0"/>
            </a:endParaRPr>
          </a:p>
          <a:p>
            <a:pPr marL="228600" indent="-228600" eaLnBrk="1" hangingPunct="1"/>
            <a:r>
              <a:rPr lang="en-US" smtClean="0">
                <a:latin typeface="Times New Roman" pitchFamily="18" charset="0"/>
              </a:rPr>
              <a:t>You may want to get into the OSHA definitions of </a:t>
            </a:r>
            <a:r>
              <a:rPr lang="ja-JP" altLang="en-US" smtClean="0">
                <a:latin typeface="Times New Roman" pitchFamily="18" charset="0"/>
              </a:rPr>
              <a:t>“</a:t>
            </a:r>
            <a:r>
              <a:rPr lang="en-US" altLang="ja-JP" smtClean="0">
                <a:latin typeface="Times New Roman" pitchFamily="18" charset="0"/>
              </a:rPr>
              <a:t>roof</a:t>
            </a:r>
            <a:r>
              <a:rPr lang="ja-JP" altLang="en-US" smtClean="0">
                <a:latin typeface="Times New Roman" pitchFamily="18" charset="0"/>
              </a:rPr>
              <a:t>”</a:t>
            </a:r>
            <a:r>
              <a:rPr lang="en-US" altLang="ja-JP" smtClean="0">
                <a:latin typeface="Times New Roman" pitchFamily="18" charset="0"/>
              </a:rPr>
              <a:t> and </a:t>
            </a:r>
            <a:r>
              <a:rPr lang="ja-JP" altLang="en-US" smtClean="0">
                <a:latin typeface="Times New Roman" pitchFamily="18" charset="0"/>
              </a:rPr>
              <a:t>“</a:t>
            </a:r>
            <a:r>
              <a:rPr lang="en-US" altLang="ja-JP" smtClean="0">
                <a:latin typeface="Times New Roman" pitchFamily="18" charset="0"/>
              </a:rPr>
              <a:t>roofing work</a:t>
            </a:r>
            <a:r>
              <a:rPr lang="ja-JP" altLang="en-US" smtClean="0">
                <a:latin typeface="Times New Roman" pitchFamily="18" charset="0"/>
              </a:rPr>
              <a:t>”</a:t>
            </a:r>
            <a:r>
              <a:rPr lang="en-US" altLang="ja-JP" smtClean="0">
                <a:latin typeface="Times New Roman" pitchFamily="18" charset="0"/>
              </a:rPr>
              <a:t>:</a:t>
            </a:r>
          </a:p>
          <a:p>
            <a:pPr marL="228600" indent="-228600" eaLnBrk="1" hangingPunct="1"/>
            <a:endParaRPr lang="en-US" smtClean="0">
              <a:latin typeface="Times New Roman" pitchFamily="18" charset="0"/>
            </a:endParaRPr>
          </a:p>
          <a:p>
            <a:pPr marL="228600" indent="-228600" eaLnBrk="1" hangingPunct="1"/>
            <a:r>
              <a:rPr lang="en-US" b="1" smtClean="0">
                <a:latin typeface="Times New Roman" pitchFamily="18" charset="0"/>
              </a:rPr>
              <a:t>Roof</a:t>
            </a:r>
            <a:r>
              <a:rPr lang="en-US" smtClean="0">
                <a:latin typeface="Times New Roman" pitchFamily="18" charset="0"/>
              </a:rPr>
              <a:t> means the exterior surface on the top of a building. This does not include floors or formwork which, because a building has not been completed, temporarily become the top surface of a building.</a:t>
            </a:r>
            <a:r>
              <a:rPr lang="en-US" b="1" smtClean="0">
                <a:latin typeface="Times New Roman" pitchFamily="18" charset="0"/>
              </a:rPr>
              <a:t> </a:t>
            </a:r>
          </a:p>
          <a:p>
            <a:pPr marL="228600" indent="-228600" eaLnBrk="1" hangingPunct="1"/>
            <a:r>
              <a:rPr lang="en-US" b="1" smtClean="0">
                <a:latin typeface="Times New Roman" pitchFamily="18" charset="0"/>
              </a:rPr>
              <a:t>Roofing work</a:t>
            </a:r>
            <a:r>
              <a:rPr lang="en-US" smtClean="0">
                <a:latin typeface="Times New Roman" pitchFamily="18" charset="0"/>
              </a:rPr>
              <a:t> means the hoisting, storage, application, and removal of roofing materials and equipment, including related insulation, sheet metal, and vapor barrier work, but not including the construction of the roof deck.</a:t>
            </a:r>
          </a:p>
          <a:p>
            <a:pPr marL="228600" indent="-228600" eaLnBrk="1" hangingPunct="1"/>
            <a:endParaRPr lang="en-US" smtClean="0">
              <a:latin typeface="Times New Roman" pitchFamily="18" charset="0"/>
            </a:endParaRPr>
          </a:p>
          <a:p>
            <a:pPr marL="228600" indent="-228600" eaLnBrk="1" hangingPunct="1"/>
            <a:r>
              <a:rPr lang="en-US" smtClean="0">
                <a:latin typeface="Times New Roman" pitchFamily="18" charset="0"/>
              </a:rPr>
              <a:t>Definitely point out these three major approaches to protecting workers on roofs. Ask the class which level of the hierarchy of controls each approach represents. They should point out that:</a:t>
            </a:r>
          </a:p>
          <a:p>
            <a:pPr marL="228600" indent="-228600" eaLnBrk="1" hangingPunct="1">
              <a:buFontTx/>
              <a:buAutoNum type="arabicPeriod"/>
            </a:pPr>
            <a:r>
              <a:rPr lang="en-US" smtClean="0">
                <a:latin typeface="Times New Roman" pitchFamily="18" charset="0"/>
              </a:rPr>
              <a:t>Fall arrest systems are personal protective equipment</a:t>
            </a:r>
          </a:p>
          <a:p>
            <a:pPr marL="228600" indent="-228600" eaLnBrk="1" hangingPunct="1">
              <a:buFontTx/>
              <a:buAutoNum type="arabicPeriod"/>
            </a:pPr>
            <a:r>
              <a:rPr lang="en-US" smtClean="0">
                <a:latin typeface="Times New Roman" pitchFamily="18" charset="0"/>
              </a:rPr>
              <a:t>Guardrails are engineering controls. Warning lines might also be considered engineering controls, but should probably be called administrative controls.</a:t>
            </a:r>
          </a:p>
          <a:p>
            <a:pPr marL="228600" indent="-228600" eaLnBrk="1" hangingPunct="1">
              <a:buFontTx/>
              <a:buAutoNum type="arabicPeriod"/>
            </a:pPr>
            <a:r>
              <a:rPr lang="en-US" smtClean="0">
                <a:latin typeface="Times New Roman" pitchFamily="18" charset="0"/>
              </a:rPr>
              <a:t>Safety monitors are definitely administrative controls.</a:t>
            </a:r>
          </a:p>
          <a:p>
            <a:pPr marL="228600" indent="-228600" eaLnBrk="1" hangingPunct="1"/>
            <a:endParaRPr lang="en-US" smtClean="0">
              <a:latin typeface="Times New Roman" pitchFamily="18" charset="0"/>
            </a:endParaRPr>
          </a:p>
          <a:p>
            <a:pPr marL="228600" indent="-228600" eaLnBrk="1" hangingPunct="1"/>
            <a:r>
              <a:rPr lang="en-US" smtClean="0">
                <a:latin typeface="Times New Roman" pitchFamily="18" charset="0"/>
              </a:rPr>
              <a:t>You might ask if, in this instance, administrative controls are more protective than PPE, which is the way we generally think of the hierarchy of controls. They aren</a:t>
            </a:r>
            <a:r>
              <a:rPr lang="ja-JP" altLang="en-US" smtClean="0">
                <a:latin typeface="Times New Roman" pitchFamily="18" charset="0"/>
              </a:rPr>
              <a:t>’</a:t>
            </a:r>
            <a:r>
              <a:rPr lang="en-US" altLang="ja-JP" smtClean="0">
                <a:latin typeface="Times New Roman" pitchFamily="18" charset="0"/>
              </a:rPr>
              <a:t>t. We should be clear that providing safety monitors is not nearly as protective as fall arrest systems, although the latter are cumbersome.</a:t>
            </a:r>
            <a:endParaRPr lang="en-US"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defTabSz="923925" eaLnBrk="1" hangingPunct="1"/>
            <a:fld id="{88CD6959-AC35-48FC-9091-7903DF6327EC}" type="slidenum">
              <a:rPr lang="en-US">
                <a:latin typeface="Arial" pitchFamily="34" charset="0"/>
              </a:rPr>
              <a:pPr defTabSz="923925" eaLnBrk="1" hangingPunct="1"/>
              <a:t>47</a:t>
            </a:fld>
            <a:endParaRPr lang="en-US">
              <a:latin typeface="Arial"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 Notes:</a:t>
            </a:r>
          </a:p>
          <a:p>
            <a:pPr eaLnBrk="1" hangingPunct="1"/>
            <a:endParaRPr lang="en-US" smtClean="0">
              <a:latin typeface="Times New Roman" pitchFamily="18" charset="0"/>
            </a:endParaRPr>
          </a:p>
          <a:p>
            <a:pPr eaLnBrk="1" hangingPunct="1"/>
            <a:r>
              <a:rPr lang="en-US" smtClean="0">
                <a:latin typeface="Times New Roman" pitchFamily="18" charset="0"/>
              </a:rPr>
              <a:t>Note that the OSHA standard requires that holes be covered </a:t>
            </a:r>
            <a:r>
              <a:rPr lang="ja-JP" altLang="en-US" smtClean="0">
                <a:latin typeface="Times New Roman" pitchFamily="18" charset="0"/>
              </a:rPr>
              <a:t>“</a:t>
            </a:r>
            <a:r>
              <a:rPr lang="en-US" altLang="ja-JP" smtClean="0">
                <a:latin typeface="Times New Roman" pitchFamily="18" charset="0"/>
              </a:rPr>
              <a:t>with materials of adequate strength.</a:t>
            </a:r>
            <a:r>
              <a:rPr lang="ja-JP" altLang="en-US" smtClean="0">
                <a:latin typeface="Times New Roman" pitchFamily="18" charset="0"/>
              </a:rPr>
              <a:t>”</a:t>
            </a:r>
            <a:r>
              <a:rPr lang="en-US" altLang="ja-JP" smtClean="0">
                <a:latin typeface="Times New Roman" pitchFamily="18" charset="0"/>
              </a:rPr>
              <a:t> Guardrails are required to withstand a 200 pound perpendicular stress. Covers must be able to support at least twice the weight of employees, equipment, and materials that may be imposed on the cover at any one time. To prevent accidental displacement resulting from wind, equipment, or workers</a:t>
            </a:r>
            <a:r>
              <a:rPr lang="ja-JP" altLang="en-US" smtClean="0">
                <a:latin typeface="Times New Roman" pitchFamily="18" charset="0"/>
              </a:rPr>
              <a:t>’</a:t>
            </a:r>
            <a:r>
              <a:rPr lang="en-US" altLang="ja-JP" smtClean="0">
                <a:latin typeface="Times New Roman" pitchFamily="18" charset="0"/>
              </a:rPr>
              <a:t> activities, all covers must be secured. All covers shall be color coded or bear the markings </a:t>
            </a:r>
            <a:r>
              <a:rPr lang="ja-JP" altLang="en-US" smtClean="0">
                <a:latin typeface="Times New Roman" pitchFamily="18" charset="0"/>
              </a:rPr>
              <a:t>“</a:t>
            </a:r>
            <a:r>
              <a:rPr lang="en-US" altLang="ja-JP" smtClean="0">
                <a:latin typeface="Times New Roman" pitchFamily="18" charset="0"/>
              </a:rPr>
              <a:t>HOLE</a:t>
            </a:r>
            <a:r>
              <a:rPr lang="ja-JP" altLang="en-US" smtClean="0">
                <a:latin typeface="Times New Roman" pitchFamily="18" charset="0"/>
              </a:rPr>
              <a:t>”</a:t>
            </a:r>
            <a:r>
              <a:rPr lang="en-US" altLang="ja-JP" smtClean="0">
                <a:latin typeface="Times New Roman" pitchFamily="18" charset="0"/>
              </a:rPr>
              <a:t> or </a:t>
            </a:r>
            <a:r>
              <a:rPr lang="ja-JP" altLang="en-US" smtClean="0">
                <a:latin typeface="Times New Roman" pitchFamily="18" charset="0"/>
              </a:rPr>
              <a:t>“</a:t>
            </a:r>
            <a:r>
              <a:rPr lang="en-US" altLang="ja-JP" smtClean="0">
                <a:latin typeface="Times New Roman" pitchFamily="18" charset="0"/>
              </a:rPr>
              <a:t>COVER.</a:t>
            </a:r>
            <a:r>
              <a:rPr lang="ja-JP" altLang="en-US" smtClean="0">
                <a:latin typeface="Times New Roman" pitchFamily="18" charset="0"/>
              </a:rPr>
              <a:t>”</a:t>
            </a:r>
            <a:r>
              <a:rPr lang="en-US" altLang="ja-JP" smtClean="0">
                <a:latin typeface="Times New Roman" pitchFamily="18" charset="0"/>
              </a:rPr>
              <a:t> </a:t>
            </a:r>
          </a:p>
          <a:p>
            <a:pPr eaLnBrk="1" hangingPunct="1"/>
            <a:endParaRPr lang="en-US" smtClean="0">
              <a:latin typeface="Times New Roman" pitchFamily="18" charset="0"/>
            </a:endParaRPr>
          </a:p>
          <a:p>
            <a:pPr eaLnBrk="1" hangingPunct="1"/>
            <a:r>
              <a:rPr lang="en-US" smtClean="0">
                <a:latin typeface="Times New Roman" pitchFamily="18" charset="0"/>
              </a:rPr>
              <a:t>Of particular interest to heavy equipment operators, OSHA does require that covers of trenches and holes on construction sites where trucks and equipment may run over them must support 20,000 pound:</a:t>
            </a:r>
          </a:p>
          <a:p>
            <a:pPr eaLnBrk="1" hangingPunct="1"/>
            <a:endParaRPr lang="en-US" smtClean="0">
              <a:latin typeface="Times New Roman" pitchFamily="18" charset="0"/>
            </a:endParaRPr>
          </a:p>
          <a:p>
            <a:pPr eaLnBrk="1" hangingPunct="1"/>
            <a:r>
              <a:rPr lang="en-US" b="1" smtClean="0">
                <a:latin typeface="Times New Roman" pitchFamily="18" charset="0"/>
              </a:rPr>
              <a:t>1910.23(e)(7)(i)</a:t>
            </a:r>
            <a:endParaRPr lang="en-US" smtClean="0">
              <a:latin typeface="Times New Roman" pitchFamily="18" charset="0"/>
            </a:endParaRPr>
          </a:p>
          <a:p>
            <a:pPr eaLnBrk="1" hangingPunct="1"/>
            <a:r>
              <a:rPr lang="en-US" smtClean="0">
                <a:latin typeface="Times New Roman" pitchFamily="18" charset="0"/>
              </a:rPr>
              <a:t>Trench or conduit covers and their supports, when located in plant roadways, shall be designed to carry a truck rear-axle load of at least 20,000 pounds.</a:t>
            </a:r>
            <a:endParaRPr lang="en-US" b="1" smtClean="0">
              <a:latin typeface="Times New Roman" pitchFamily="18" charset="0"/>
            </a:endParaRPr>
          </a:p>
          <a:p>
            <a:pPr eaLnBrk="1" hangingPunct="1"/>
            <a:endParaRPr lang="en-US" b="1" smtClean="0">
              <a:latin typeface="Times New Roman" pitchFamily="18" charset="0"/>
            </a:endParaRPr>
          </a:p>
          <a:p>
            <a:pPr eaLnBrk="1" hangingPunct="1"/>
            <a:r>
              <a:rPr lang="en-US" b="1" smtClean="0">
                <a:latin typeface="Times New Roman" pitchFamily="18" charset="0"/>
              </a:rPr>
              <a:t>1910.23(e)(7)(ii)</a:t>
            </a:r>
            <a:endParaRPr lang="en-US" smtClean="0">
              <a:latin typeface="Times New Roman" pitchFamily="18" charset="0"/>
            </a:endParaRPr>
          </a:p>
          <a:p>
            <a:pPr eaLnBrk="1" hangingPunct="1"/>
            <a:r>
              <a:rPr lang="en-US" smtClean="0">
                <a:latin typeface="Times New Roman" pitchFamily="18" charset="0"/>
              </a:rPr>
              <a:t>Manhole covers and their supports, when located in plant roadways, shall comply with local standard highway requirements if any; otherwise, they shall be designed to carry a truck rear-axle load of at least 20,000 pounds.</a:t>
            </a:r>
          </a:p>
          <a:p>
            <a:pPr eaLnBrk="1" hangingPunct="1"/>
            <a:endParaRPr lang="en-US" smtClean="0">
              <a:latin typeface="Times New Roman" pitchFamily="18" charset="0"/>
            </a:endParaRPr>
          </a:p>
          <a:p>
            <a:pPr eaLnBrk="1" hangingPunct="1"/>
            <a:r>
              <a:rPr lang="en-US" smtClean="0">
                <a:latin typeface="Times New Roman" pitchFamily="18" charset="0"/>
              </a:rPr>
              <a:t>Use these images to generate discussions on what is acceptable and what is not.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ea typeface="ＭＳ Ｐゴシック" charset="0"/>
                <a:cs typeface="+mn-cs"/>
              </a:rPr>
              <a:t>Trainer Notes:</a:t>
            </a:r>
          </a:p>
          <a:p>
            <a:pPr>
              <a:defRPr/>
            </a:pPr>
            <a:endParaRPr lang="en-US" dirty="0" smtClean="0">
              <a:ea typeface="ＭＳ Ｐゴシック" charset="0"/>
              <a:cs typeface="+mn-cs"/>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6E298CA2-5ECE-4216-B040-0F2C41CB7E04}"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defTabSz="923925" eaLnBrk="1" hangingPunct="1"/>
            <a:fld id="{359F9D8A-D4B5-489F-A079-BED99E06602D}" type="slidenum">
              <a:rPr lang="en-US">
                <a:latin typeface="Arial" pitchFamily="34" charset="0"/>
              </a:rPr>
              <a:pPr defTabSz="923925" eaLnBrk="1" hangingPunct="1"/>
              <a:t>48</a:t>
            </a:fld>
            <a:endParaRPr lang="en-US">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 Notes:</a:t>
            </a:r>
          </a:p>
          <a:p>
            <a:pPr eaLnBrk="1" hangingPunct="1"/>
            <a:endParaRPr lang="en-US" smtClean="0">
              <a:latin typeface="Times New Roman" pitchFamily="18" charset="0"/>
            </a:endParaRPr>
          </a:p>
          <a:p>
            <a:pPr eaLnBrk="1" hangingPunct="1"/>
            <a:r>
              <a:rPr lang="en-US" smtClean="0">
                <a:latin typeface="Times New Roman" pitchFamily="18" charset="0"/>
              </a:rPr>
              <a:t>Ask the main question and then answer it by pointing out the top photo where a worker fell to his death by sitting on the skylight. This has happened repeated, unfortunately. On a dirty roof, the plastic covers of a skylight draw workers who intend to sit and eat their lunch or take a break. They are not designed to hold the weight of a worker, however. Point out that OSHA requires they be either covered with a screen (lower left photo) or guardrails (lower, right).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EA5FFDA2-1D40-446F-A922-D0D765C57E91}" type="slidenum">
              <a:rPr lang="en-US"/>
              <a:pPr eaLnBrk="1" hangingPunct="1"/>
              <a:t>49</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 Notes:</a:t>
            </a:r>
          </a:p>
          <a:p>
            <a:pPr eaLnBrk="1" hangingPunct="1"/>
            <a:endParaRPr lang="en-US" smtClean="0">
              <a:latin typeface="Times New Roman" pitchFamily="18" charset="0"/>
            </a:endParaRPr>
          </a:p>
          <a:p>
            <a:pPr eaLnBrk="1" hangingPunct="1"/>
            <a:r>
              <a:rPr lang="en-US" smtClean="0">
                <a:latin typeface="Times New Roman" pitchFamily="18" charset="0"/>
              </a:rPr>
              <a:t>This is a good image of a specialized box that clearly indicates it isn</a:t>
            </a:r>
            <a:r>
              <a:rPr lang="ja-JP" altLang="en-US" smtClean="0">
                <a:latin typeface="Times New Roman" pitchFamily="18" charset="0"/>
              </a:rPr>
              <a:t>’</a:t>
            </a:r>
            <a:r>
              <a:rPr lang="en-US" altLang="ja-JP" smtClean="0">
                <a:latin typeface="Times New Roman" pitchFamily="18" charset="0"/>
              </a:rPr>
              <a:t>t about shoring up the sides of an excavation, but preventing any collapse from getting to the workers. This photo is from a company called Trench Shoring Services. They have numerous excellent photos on their site that they graciously make available to others. </a:t>
            </a:r>
          </a:p>
          <a:p>
            <a:pPr eaLnBrk="1" hangingPunct="1"/>
            <a:endParaRPr lang="en-US" smtClean="0">
              <a:latin typeface="Times New Roman" pitchFamily="18" charset="0"/>
            </a:endParaRPr>
          </a:p>
          <a:p>
            <a:pPr eaLnBrk="1" hangingPunct="1"/>
            <a:r>
              <a:rPr lang="en-US" smtClean="0">
                <a:latin typeface="Times New Roman" pitchFamily="18" charset="0"/>
              </a:rPr>
              <a:t>Their site: </a:t>
            </a:r>
            <a:r>
              <a:rPr lang="en-US" u="sng" smtClean="0">
                <a:latin typeface="Times New Roman" pitchFamily="18" charset="0"/>
              </a:rPr>
              <a:t>http://www.shoring.com</a:t>
            </a:r>
            <a:r>
              <a:rPr lang="en-US" smtClean="0">
                <a:latin typeface="Times New Roman" pitchFamily="18" charset="0"/>
              </a:rPr>
              <a:t>/</a:t>
            </a: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ea typeface="ＭＳ Ｐゴシック" charset="0"/>
                <a:cs typeface="+mn-cs"/>
              </a:rPr>
              <a:t>Trainer Notes:</a:t>
            </a:r>
          </a:p>
          <a:p>
            <a:pPr>
              <a:defRPr/>
            </a:pPr>
            <a:endParaRPr lang="en-US" dirty="0" smtClean="0">
              <a:ea typeface="ＭＳ Ｐゴシック" charset="0"/>
              <a:cs typeface="+mn-cs"/>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D438B807-ECE3-489D-8064-7FCF00A88D03}" type="slidenum">
              <a:rPr lang="en-US"/>
              <a:pPr/>
              <a:t>50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a:ea typeface="ＭＳ Ｐゴシック" charset="0"/>
              <a:cs typeface="+mn-cs"/>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63FD1F3F-EB8B-461C-A12D-38B03D73B91B}" type="slidenum">
              <a:rPr lang="en-US"/>
              <a:pPr/>
              <a:t>51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smtClean="0">
                <a:latin typeface="Arial" pitchFamily="34" charset="0"/>
                <a:cs typeface="Arial" pitchFamily="34" charset="0"/>
              </a:rPr>
              <a:t>Trainer</a:t>
            </a:r>
            <a:r>
              <a:rPr lang="en-US" altLang="en-US" b="1" smtClean="0">
                <a:latin typeface="Arial" pitchFamily="34" charset="0"/>
                <a:cs typeface="Arial" pitchFamily="34" charset="0"/>
              </a:rPr>
              <a:t>’</a:t>
            </a:r>
            <a:r>
              <a:rPr lang="en-US" b="1" smtClean="0">
                <a:latin typeface="Arial" pitchFamily="34" charset="0"/>
                <a:cs typeface="Arial" pitchFamily="34" charset="0"/>
              </a:rPr>
              <a:t>s Notes:</a:t>
            </a:r>
          </a:p>
          <a:p>
            <a:endParaRPr lang="en-US" smtClean="0">
              <a:latin typeface="Arial" pitchFamily="34" charset="0"/>
              <a:cs typeface="Arial" pitchFamily="34" charset="0"/>
            </a:endParaRPr>
          </a:p>
          <a:p>
            <a:r>
              <a:rPr lang="en-US" smtClean="0">
                <a:latin typeface="Arial" pitchFamily="34" charset="0"/>
                <a:cs typeface="Arial" pitchFamily="34" charset="0"/>
              </a:rPr>
              <a:t>Ask students for other examples of green construction projects.  Ask if anyone has been on one.</a:t>
            </a:r>
          </a:p>
          <a:p>
            <a:endParaRPr lang="en-US" smtClean="0">
              <a:latin typeface="Arial" pitchFamily="34" charset="0"/>
              <a:cs typeface="Arial" pitchFamily="34" charset="0"/>
            </a:endParaRPr>
          </a:p>
          <a:p>
            <a:r>
              <a:rPr lang="en-US" smtClean="0">
                <a:latin typeface="Arial" pitchFamily="34" charset="0"/>
                <a:cs typeface="Arial" pitchFamily="34" charset="0"/>
              </a:rPr>
              <a:t>Green Roof info adopted from </a:t>
            </a:r>
            <a:r>
              <a:rPr lang="en-US" i="1" smtClean="0">
                <a:latin typeface="Arial" pitchFamily="34" charset="0"/>
                <a:cs typeface="Arial" pitchFamily="34" charset="0"/>
              </a:rPr>
              <a:t>Design for Guidelines for Green Roof</a:t>
            </a:r>
            <a:r>
              <a:rPr lang="en-US" smtClean="0">
                <a:latin typeface="Arial" pitchFamily="34" charset="0"/>
                <a:cs typeface="Arial" pitchFamily="34" charset="0"/>
              </a:rPr>
              <a:t>, Steven Peck and Monica Kuhn, B.E.S., B. Arch,O.A.A.):</a:t>
            </a:r>
          </a:p>
          <a:p>
            <a:r>
              <a:rPr lang="en-US" smtClean="0">
                <a:solidFill>
                  <a:schemeClr val="tx2"/>
                </a:solidFill>
                <a:latin typeface="Arial" pitchFamily="34" charset="0"/>
                <a:cs typeface="Arial" pitchFamily="34" charset="0"/>
              </a:rPr>
              <a:t>Benefits include:</a:t>
            </a:r>
          </a:p>
          <a:p>
            <a:r>
              <a:rPr lang="en-US" smtClean="0">
                <a:solidFill>
                  <a:schemeClr val="tx2"/>
                </a:solidFill>
                <a:latin typeface="Arial" pitchFamily="34" charset="0"/>
                <a:cs typeface="Arial" pitchFamily="34" charset="0"/>
              </a:rPr>
              <a:t>1. Energy savings</a:t>
            </a:r>
          </a:p>
          <a:p>
            <a:r>
              <a:rPr lang="en-US" smtClean="0">
                <a:latin typeface="Arial" pitchFamily="34" charset="0"/>
                <a:cs typeface="Arial" pitchFamily="34" charset="0"/>
              </a:rPr>
              <a:t>In the summer, green roof planting shades the building from solar radiation and, through the</a:t>
            </a:r>
          </a:p>
          <a:p>
            <a:r>
              <a:rPr lang="en-US" smtClean="0">
                <a:latin typeface="Arial" pitchFamily="34" charset="0"/>
                <a:cs typeface="Arial" pitchFamily="34" charset="0"/>
              </a:rPr>
              <a:t>process of evapotranspiration, can reduce, if not eliminate any net heat gain. This in turn</a:t>
            </a:r>
          </a:p>
          <a:p>
            <a:r>
              <a:rPr lang="en-US" smtClean="0">
                <a:latin typeface="Arial" pitchFamily="34" charset="0"/>
                <a:cs typeface="Arial" pitchFamily="34" charset="0"/>
              </a:rPr>
              <a:t>helps to cool the surrounding area, as well as decreasing the amount of energy required to</a:t>
            </a:r>
          </a:p>
          <a:p>
            <a:r>
              <a:rPr lang="en-US" smtClean="0">
                <a:latin typeface="Arial" pitchFamily="34" charset="0"/>
                <a:cs typeface="Arial" pitchFamily="34" charset="0"/>
              </a:rPr>
              <a:t>cool the building.</a:t>
            </a:r>
          </a:p>
          <a:p>
            <a:endParaRPr lang="en-US" smtClean="0">
              <a:latin typeface="Arial" pitchFamily="34" charset="0"/>
              <a:cs typeface="Arial" pitchFamily="34" charset="0"/>
            </a:endParaRPr>
          </a:p>
          <a:p>
            <a:r>
              <a:rPr lang="en-US" smtClean="0">
                <a:latin typeface="Arial" pitchFamily="34" charset="0"/>
                <a:cs typeface="Arial" pitchFamily="34" charset="0"/>
              </a:rPr>
              <a:t>In the winter, the additional insulation provided by the growing medium helps to decrease</a:t>
            </a:r>
          </a:p>
          <a:p>
            <a:r>
              <a:rPr lang="en-US" smtClean="0">
                <a:latin typeface="Arial" pitchFamily="34" charset="0"/>
                <a:cs typeface="Arial" pitchFamily="34" charset="0"/>
              </a:rPr>
              <a:t>the amount of energy required to heat the building. The extent of the energy cost savings</a:t>
            </a:r>
          </a:p>
          <a:p>
            <a:r>
              <a:rPr lang="en-US" smtClean="0">
                <a:latin typeface="Arial" pitchFamily="34" charset="0"/>
                <a:cs typeface="Arial" pitchFamily="34" charset="0"/>
              </a:rPr>
              <a:t>impact is a function of:</a:t>
            </a:r>
          </a:p>
          <a:p>
            <a:r>
              <a:rPr lang="en-US" smtClean="0">
                <a:latin typeface="Arial" pitchFamily="34" charset="0"/>
                <a:cs typeface="Arial" pitchFamily="34" charset="0"/>
              </a:rPr>
              <a:t>• the size of the building</a:t>
            </a:r>
          </a:p>
          <a:p>
            <a:r>
              <a:rPr lang="en-US" smtClean="0">
                <a:latin typeface="Arial" pitchFamily="34" charset="0"/>
                <a:cs typeface="Arial" pitchFamily="34" charset="0"/>
              </a:rPr>
              <a:t>• its location</a:t>
            </a:r>
          </a:p>
          <a:p>
            <a:r>
              <a:rPr lang="en-US" smtClean="0">
                <a:latin typeface="Arial" pitchFamily="34" charset="0"/>
                <a:cs typeface="Arial" pitchFamily="34" charset="0"/>
              </a:rPr>
              <a:t>• the depth of the growing medium</a:t>
            </a:r>
          </a:p>
          <a:p>
            <a:r>
              <a:rPr lang="en-US" smtClean="0">
                <a:latin typeface="Arial" pitchFamily="34" charset="0"/>
                <a:cs typeface="Arial" pitchFamily="34" charset="0"/>
              </a:rPr>
              <a:t>• the type of plants and other variables</a:t>
            </a:r>
          </a:p>
          <a:p>
            <a:endParaRPr lang="en-US" smtClean="0">
              <a:latin typeface="Arial" pitchFamily="34" charset="0"/>
              <a:cs typeface="Arial" pitchFamily="34" charset="0"/>
            </a:endParaRPr>
          </a:p>
          <a:p>
            <a:r>
              <a:rPr lang="en-US" smtClean="0">
                <a:latin typeface="Arial" pitchFamily="34" charset="0"/>
                <a:cs typeface="Arial" pitchFamily="34" charset="0"/>
              </a:rPr>
              <a:t>In one or two storey complexes where the roof is a large portion of the building envelope, the cooling energy savings in the</a:t>
            </a:r>
          </a:p>
          <a:p>
            <a:r>
              <a:rPr lang="en-US" smtClean="0">
                <a:latin typeface="Arial" pitchFamily="34" charset="0"/>
                <a:cs typeface="Arial" pitchFamily="34" charset="0"/>
              </a:rPr>
              <a:t>summer have been modeled as high as 25% as reported by Pers. Com. Dr. Brad Bass, Environment Canada, Adaptation and Impacts Research Group,</a:t>
            </a:r>
          </a:p>
          <a:p>
            <a:r>
              <a:rPr lang="en-US" smtClean="0">
                <a:latin typeface="Arial" pitchFamily="34" charset="0"/>
                <a:cs typeface="Arial" pitchFamily="34" charset="0"/>
              </a:rPr>
              <a:t>February 2001.</a:t>
            </a:r>
          </a:p>
          <a:p>
            <a:endParaRPr lang="en-US" smtClean="0">
              <a:latin typeface="Arial" pitchFamily="34" charset="0"/>
              <a:cs typeface="Arial" pitchFamily="34" charset="0"/>
            </a:endParaRPr>
          </a:p>
          <a:p>
            <a:pPr eaLnBrk="1" hangingPunct="1">
              <a:spcBef>
                <a:spcPct val="0"/>
              </a:spcBef>
            </a:pPr>
            <a:r>
              <a:rPr lang="en-US" smtClean="0">
                <a:latin typeface="Arial" pitchFamily="34" charset="0"/>
                <a:cs typeface="Arial" pitchFamily="34" charset="0"/>
              </a:rPr>
              <a:t>2. Roof membrane protection and life extension</a:t>
            </a:r>
          </a:p>
          <a:p>
            <a:pPr eaLnBrk="1" hangingPunct="1">
              <a:spcBef>
                <a:spcPct val="0"/>
              </a:spcBef>
            </a:pPr>
            <a:r>
              <a:rPr lang="en-US" smtClean="0">
                <a:latin typeface="Arial" pitchFamily="34" charset="0"/>
                <a:cs typeface="Arial" pitchFamily="34" charset="0"/>
              </a:rPr>
              <a:t>3.Sound insulation</a:t>
            </a:r>
          </a:p>
          <a:p>
            <a:pPr eaLnBrk="1" hangingPunct="1">
              <a:spcBef>
                <a:spcPct val="0"/>
              </a:spcBef>
            </a:pPr>
            <a:r>
              <a:rPr lang="en-US" smtClean="0">
                <a:latin typeface="Arial" pitchFamily="34" charset="0"/>
                <a:cs typeface="Arial" pitchFamily="34" charset="0"/>
              </a:rPr>
              <a:t>4.Fire resistance</a:t>
            </a:r>
          </a:p>
          <a:p>
            <a:pPr eaLnBrk="1" hangingPunct="1">
              <a:spcBef>
                <a:spcPct val="0"/>
              </a:spcBef>
            </a:pPr>
            <a:r>
              <a:rPr lang="en-US" smtClean="0">
                <a:latin typeface="Arial" pitchFamily="34" charset="0"/>
                <a:cs typeface="Arial" pitchFamily="34" charset="0"/>
              </a:rPr>
              <a:t>5. Social and ascetic benefits</a:t>
            </a:r>
          </a:p>
          <a:p>
            <a:pPr eaLnBrk="1" hangingPunct="1">
              <a:spcBef>
                <a:spcPct val="0"/>
              </a:spcBef>
            </a:pPr>
            <a:r>
              <a:rPr lang="en-US" smtClean="0">
                <a:latin typeface="Arial" pitchFamily="34" charset="0"/>
                <a:cs typeface="Arial" pitchFamily="34" charset="0"/>
              </a:rPr>
              <a:t>6.Urban Heat Island Effect</a:t>
            </a:r>
          </a:p>
          <a:p>
            <a:r>
              <a:rPr lang="en-US" smtClean="0">
                <a:latin typeface="Arial" pitchFamily="34" charset="0"/>
                <a:cs typeface="Arial" pitchFamily="34" charset="0"/>
              </a:rPr>
              <a:t>The urban heat island is the overheating of urban and suburban areas, relative to the surrounding countryside, due to increased paved, built-over, and hard surface areas. Average summer temperatures in major cities across North America have been on the rise over the past decade. These artificially high summer temperatures have a range of direct and indirect negative impacts on our quality of life. The urban heat island effect increases the use of more electricity for air conditioners and it increases the rate at which chemical processes generate pollutants such as ground level ozone. It also exacerbates heat-related illnesses. Green roofs intercept the solar radiation that would strike dark roof surfaces and be converted into heat, thereby improving energy conservation.</a:t>
            </a:r>
          </a:p>
          <a:p>
            <a:r>
              <a:rPr lang="en-US" smtClean="0">
                <a:latin typeface="Arial" pitchFamily="34" charset="0"/>
                <a:cs typeface="Arial" pitchFamily="34" charset="0"/>
              </a:rPr>
              <a:t>Like urban forests and reflective roofing surfaces they absorb and/or deflect solar radiation so that it does not produce heat.</a:t>
            </a:r>
          </a:p>
          <a:p>
            <a:endParaRPr lang="en-US" smtClean="0">
              <a:latin typeface="Arial" pitchFamily="34" charset="0"/>
              <a:cs typeface="Arial" pitchFamily="34" charset="0"/>
            </a:endParaRPr>
          </a:p>
          <a:p>
            <a:r>
              <a:rPr lang="en-US" smtClean="0">
                <a:latin typeface="Arial" pitchFamily="34" charset="0"/>
                <a:cs typeface="Arial" pitchFamily="34" charset="0"/>
              </a:rPr>
              <a:t>An ASHRAE simulation conducted by the City of Chicago on their City Hall green roof showed that every one degree Fahrenheit decrease in ambient air temperature results in a 1.2% drop</a:t>
            </a:r>
          </a:p>
          <a:p>
            <a:r>
              <a:rPr lang="en-US" smtClean="0">
                <a:latin typeface="Arial" pitchFamily="34" charset="0"/>
                <a:cs typeface="Arial" pitchFamily="34" charset="0"/>
              </a:rPr>
              <a:t>in cooling energy use. The study suggests that if, over a period of ten years or more, all of the buildings in Chicago were retrofitted with green roofs, (30% of the total land area), this would yield savings of $100,000,000 annually from reduced cooling load requirements in all of the buildings in Chicago. The cooling would also slow the chemical processes that produce ground level ozone, nitrous oxides and smog, and help offset the production of sulfur dioxides from coal fired utilities.</a:t>
            </a:r>
          </a:p>
          <a:p>
            <a:r>
              <a:rPr lang="en-US" smtClean="0">
                <a:latin typeface="Arial" pitchFamily="34" charset="0"/>
                <a:cs typeface="Arial" pitchFamily="34" charset="0"/>
              </a:rPr>
              <a:t>7. Storm water retention</a:t>
            </a:r>
          </a:p>
          <a:p>
            <a:r>
              <a:rPr lang="en-US" smtClean="0">
                <a:latin typeface="Arial" pitchFamily="34" charset="0"/>
                <a:cs typeface="Arial" pitchFamily="34" charset="0"/>
              </a:rPr>
              <a:t>8.Air cleaning</a:t>
            </a:r>
          </a:p>
          <a:p>
            <a:r>
              <a:rPr lang="en-US" smtClean="0">
                <a:latin typeface="Arial" pitchFamily="34" charset="0"/>
                <a:cs typeface="Arial" pitchFamily="34" charset="0"/>
              </a:rPr>
              <a:t>9.Creation of habitats</a:t>
            </a:r>
          </a:p>
          <a:p>
            <a:endParaRPr lang="en-US" smtClean="0">
              <a:latin typeface="Arial" pitchFamily="34" charset="0"/>
              <a:cs typeface="Arial" pitchFamily="34" charset="0"/>
            </a:endParaRPr>
          </a:p>
          <a:p>
            <a:pPr eaLnBrk="1" hangingPunct="1">
              <a:spcBef>
                <a:spcPct val="0"/>
              </a:spcBef>
            </a:pPr>
            <a:endParaRPr lang="en-US" smtClean="0">
              <a:latin typeface="Arial" pitchFamily="34" charset="0"/>
              <a:cs typeface="Arial" pitchFamily="34" charset="0"/>
            </a:endParaRPr>
          </a:p>
          <a:p>
            <a:pPr eaLnBrk="1" hangingPunct="1">
              <a:spcBef>
                <a:spcPct val="0"/>
              </a:spcBef>
            </a:pPr>
            <a:endParaRPr lang="en-US" smtClean="0">
              <a:latin typeface="Arial" pitchFamily="34" charset="0"/>
              <a:cs typeface="Arial" pitchFamily="34"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797611ED-743A-4B26-89C7-A32F0AF8C96F}" type="slidenum">
              <a:rPr lang="en-US"/>
              <a:pPr/>
              <a:t>52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smtClean="0">
                <a:latin typeface="Arial" pitchFamily="34" charset="0"/>
                <a:cs typeface="Arial" pitchFamily="34" charset="0"/>
              </a:rPr>
              <a:t>Trainer</a:t>
            </a:r>
            <a:r>
              <a:rPr lang="en-US" altLang="en-US" b="1" smtClean="0">
                <a:latin typeface="Arial" pitchFamily="34" charset="0"/>
                <a:cs typeface="Arial" pitchFamily="34" charset="0"/>
              </a:rPr>
              <a:t>’</a:t>
            </a:r>
            <a:r>
              <a:rPr lang="en-US" b="1" smtClean="0">
                <a:latin typeface="Arial" pitchFamily="34" charset="0"/>
                <a:cs typeface="Arial" pitchFamily="34" charset="0"/>
              </a:rPr>
              <a:t>s Notes:</a:t>
            </a:r>
          </a:p>
          <a:p>
            <a:endParaRPr lang="en-US" smtClean="0">
              <a:latin typeface="Arial" pitchFamily="34" charset="0"/>
              <a:cs typeface="Arial" pitchFamily="34" charset="0"/>
            </a:endParaRPr>
          </a:p>
          <a:p>
            <a:r>
              <a:rPr lang="en-US" smtClean="0">
                <a:latin typeface="Arial" pitchFamily="34" charset="0"/>
                <a:cs typeface="Arial" pitchFamily="34" charset="0"/>
              </a:rPr>
              <a:t>[Refer students to their books and review green roofs with them.  Let the class know that some IUOE locals have landscape members who could build green roofs!]</a:t>
            </a: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DABC2297-A05C-449B-A363-67E080E24C9D}" type="slidenum">
              <a:rPr lang="en-US"/>
              <a:pPr/>
              <a:t>53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smtClean="0">
                <a:latin typeface="Arial" pitchFamily="34" charset="0"/>
                <a:cs typeface="Arial" pitchFamily="34" charset="0"/>
              </a:rPr>
              <a:t>Trainer</a:t>
            </a:r>
            <a:r>
              <a:rPr lang="en-US" altLang="en-US" b="1" smtClean="0">
                <a:latin typeface="Arial" pitchFamily="34" charset="0"/>
                <a:cs typeface="Arial" pitchFamily="34" charset="0"/>
              </a:rPr>
              <a:t>’</a:t>
            </a:r>
            <a:r>
              <a:rPr lang="en-US" b="1" smtClean="0">
                <a:latin typeface="Arial" pitchFamily="34" charset="0"/>
                <a:cs typeface="Arial" pitchFamily="34" charset="0"/>
              </a:rPr>
              <a:t>s Notes:</a:t>
            </a:r>
          </a:p>
          <a:p>
            <a:endParaRPr lang="en-US" smtClean="0">
              <a:latin typeface="Arial" pitchFamily="34" charset="0"/>
              <a:cs typeface="Arial" pitchFamily="34" charset="0"/>
            </a:endParaRPr>
          </a:p>
          <a:p>
            <a:r>
              <a:rPr lang="en-US" smtClean="0">
                <a:latin typeface="Arial" pitchFamily="34" charset="0"/>
                <a:cs typeface="Arial" pitchFamily="34" charset="0"/>
              </a:rPr>
              <a:t>[Ask the class if there are any hazards associated with this installation of a green roof.  Ask if they see any protective measures, e.g., fall protection.]</a:t>
            </a: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80FB315-0A43-4931-ABD4-21FBDFCA9AAE}" type="slidenum">
              <a:rPr lang="en-US"/>
              <a:pPr/>
              <a:t>54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latin typeface="Times New Roman" pitchFamily="18" charset="0"/>
              </a:rPr>
              <a:t>This job, the City Center project in Las Vegas, earned LEED</a:t>
            </a:r>
            <a:r>
              <a:rPr lang="en-US" altLang="en-US" smtClean="0">
                <a:latin typeface="Times New Roman" pitchFamily="18" charset="0"/>
              </a:rPr>
              <a:t>’</a:t>
            </a:r>
            <a:r>
              <a:rPr lang="en-US" smtClean="0">
                <a:latin typeface="Times New Roman" pitchFamily="18" charset="0"/>
              </a:rPr>
              <a:t>s Silver Certification as a Green Building.  In a visit by CPWR as part of the NIOSH / CPWR team to evaluate the </a:t>
            </a:r>
            <a:r>
              <a:rPr lang="en-US" altLang="en-US" smtClean="0">
                <a:latin typeface="Times New Roman" pitchFamily="18" charset="0"/>
              </a:rPr>
              <a:t>“</a:t>
            </a:r>
            <a:r>
              <a:rPr lang="en-US" smtClean="0">
                <a:latin typeface="Times New Roman" pitchFamily="18" charset="0"/>
              </a:rPr>
              <a:t>safety climate</a:t>
            </a:r>
            <a:r>
              <a:rPr lang="en-US" altLang="en-US" smtClean="0">
                <a:latin typeface="Times New Roman" pitchFamily="18" charset="0"/>
              </a:rPr>
              <a:t>”</a:t>
            </a:r>
            <a:r>
              <a:rPr lang="en-US" smtClean="0">
                <a:latin typeface="Times New Roman" pitchFamily="18" charset="0"/>
              </a:rPr>
              <a:t> there, the team saw:</a:t>
            </a:r>
          </a:p>
          <a:p>
            <a:endParaRPr lang="en-US" smtClean="0">
              <a:latin typeface="Times New Roman" pitchFamily="18" charset="0"/>
            </a:endParaRPr>
          </a:p>
          <a:p>
            <a:r>
              <a:rPr lang="en-US" smtClean="0">
                <a:latin typeface="Times New Roman" pitchFamily="18" charset="0"/>
              </a:rPr>
              <a:t>Serious heat stress – two ambulance calls the day I was there, curtain wall created heat and humidity cauldrons.</a:t>
            </a:r>
          </a:p>
          <a:p>
            <a:endParaRPr lang="en-US" smtClean="0">
              <a:latin typeface="Times New Roman" pitchFamily="18" charset="0"/>
            </a:endParaRPr>
          </a:p>
          <a:p>
            <a:r>
              <a:rPr lang="en-US" smtClean="0">
                <a:latin typeface="Times New Roman" pitchFamily="18" charset="0"/>
              </a:rPr>
              <a:t>LEED jobs can favor environmental considerations over occupational ones.</a:t>
            </a:r>
          </a:p>
          <a:p>
            <a:endParaRPr lang="en-US" smtClean="0">
              <a:latin typeface="Times New Roman" pitchFamily="18" charset="0"/>
            </a:endParaRPr>
          </a:p>
          <a:p>
            <a:endParaRPr lang="en-US" smtClean="0">
              <a:latin typeface="Times New Roman" pitchFamily="18" charset="0"/>
            </a:endParaRPr>
          </a:p>
          <a:p>
            <a:endParaRPr lang="en-US" smtClean="0">
              <a:latin typeface="Times New Roman" pitchFamily="18"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B89B06FE-A271-42B7-A300-D6D4D6FAE176}" type="slidenum">
              <a:rPr lang="en-US"/>
              <a:pPr/>
              <a:t>56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ea typeface="ＭＳ Ｐゴシック" charset="0"/>
                <a:cs typeface="+mn-cs"/>
              </a:rPr>
              <a:t>Did they die because it was a green job?</a:t>
            </a:r>
          </a:p>
          <a:p>
            <a:pPr>
              <a:defRPr/>
            </a:pPr>
            <a:endParaRPr lang="en-US" dirty="0" smtClean="0">
              <a:ea typeface="ＭＳ Ｐゴシック" charset="0"/>
              <a:cs typeface="+mn-cs"/>
            </a:endParaRPr>
          </a:p>
          <a:p>
            <a:pPr>
              <a:defRPr/>
            </a:pPr>
            <a:r>
              <a:rPr lang="en-US" dirty="0" smtClean="0">
                <a:ea typeface="ＭＳ Ｐゴシック" charset="0"/>
                <a:cs typeface="+mn-cs"/>
              </a:rPr>
              <a:t>Or because it was a rush job?</a:t>
            </a:r>
            <a:endParaRPr lang="en-US" dirty="0">
              <a:ea typeface="ＭＳ Ｐゴシック" charset="0"/>
              <a:cs typeface="+mn-cs"/>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90AA9368-4405-4CF6-ADFE-88EFA613E309}" type="slidenum">
              <a:rPr lang="en-US"/>
              <a:pPr/>
              <a:t>57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ea typeface="ＭＳ Ｐゴシック" charset="0"/>
                <a:cs typeface="+mn-cs"/>
              </a:rPr>
              <a:t>Trainer Notes:</a:t>
            </a:r>
          </a:p>
          <a:p>
            <a:pPr>
              <a:defRPr/>
            </a:pPr>
            <a:endParaRPr lang="en-US" dirty="0" smtClean="0">
              <a:ea typeface="ＭＳ Ｐゴシック" charset="0"/>
              <a:cs typeface="+mn-cs"/>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7A20324F-6A0F-4B5B-8EF4-B7C9EC750348}" type="slidenum">
              <a:rPr lang="en-US"/>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defTabSz="923925" eaLnBrk="1" hangingPunct="1"/>
            <a:fld id="{3DC0996A-3B5D-4DA5-AB16-98266D86DC07}" type="slidenum">
              <a:rPr lang="en-US">
                <a:latin typeface="Arial" pitchFamily="34" charset="0"/>
              </a:rPr>
              <a:pPr defTabSz="923925" eaLnBrk="1" hangingPunct="1"/>
              <a:t>11</a:t>
            </a:fld>
            <a:endParaRPr lang="en-US">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 Notes:</a:t>
            </a:r>
          </a:p>
          <a:p>
            <a:pPr eaLnBrk="1" hangingPunct="1"/>
            <a:endParaRPr lang="en-US" smtClean="0">
              <a:latin typeface="Times New Roman" pitchFamily="18" charset="0"/>
            </a:endParaRPr>
          </a:p>
          <a:p>
            <a:pPr eaLnBrk="1" hangingPunct="1"/>
            <a:r>
              <a:rPr lang="en-US" smtClean="0">
                <a:latin typeface="Times New Roman" pitchFamily="18" charset="0"/>
              </a:rPr>
              <a:t>You should ask this general question, but get the class to describe what is wrong with these specific images and what fall protection they should be taking. The photographer Robert Carr described the work scene below in his own words and noted that one of these three nearly fell while he photographed this work.</a:t>
            </a:r>
          </a:p>
          <a:p>
            <a:pPr eaLnBrk="1" hangingPunct="1"/>
            <a:endParaRPr lang="en-US" smtClean="0">
              <a:latin typeface="Times New Roman" pitchFamily="18" charset="0"/>
            </a:endParaRPr>
          </a:p>
          <a:p>
            <a:pPr eaLnBrk="1" hangingPunct="1"/>
            <a:r>
              <a:rPr lang="en-US" smtClean="0">
                <a:latin typeface="Times New Roman" pitchFamily="18" charset="0"/>
              </a:rPr>
              <a:t>These excellent photos by Robert Carr show three roofers at the edge of roof, without fall protection, lifting and tying off flared top of trash chute with which to funnel old roofing material into dump truck for disposal. The crew is using two pitch forks (hand tools for roof demolition) to pry the top flared part of the chute over and above the roof edge and gutter. The worker on the right shortly thereafter lost his balance but recovered and sat down on roof, rather than pitching over the roof edge and falling two floors. The workers returned the next day to demolish the roof, including near edge, and walk along the edge of the roof to drop debris into chute. They should all be wearing body harnesses, with lanyards tied back with safety line to a secure support near center of roof. California, 2006.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7CF7121E-E718-4147-989A-4BF9C384FBD8}" type="slidenum">
              <a:rPr lang="en-US"/>
              <a:pPr eaLnBrk="1" hangingPunct="1"/>
              <a:t>59</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1775" indent="-231775" eaLnBrk="1" hangingPunct="1"/>
            <a:r>
              <a:rPr lang="en-US" sz="1000" b="1" u="sng" smtClean="0">
                <a:latin typeface="Times New Roman" pitchFamily="18" charset="0"/>
              </a:rPr>
              <a:t>Trainers Notes:</a:t>
            </a:r>
          </a:p>
          <a:p>
            <a:pPr marL="231775" indent="-231775" eaLnBrk="1" hangingPunct="1"/>
            <a:endParaRPr lang="en-US" sz="1000" smtClean="0">
              <a:latin typeface="Times New Roman" pitchFamily="18" charset="0"/>
            </a:endParaRPr>
          </a:p>
          <a:p>
            <a:pPr marL="231775" indent="-231775" eaLnBrk="1" hangingPunct="1"/>
            <a:r>
              <a:rPr lang="en-US" sz="1000" smtClean="0">
                <a:latin typeface="Times New Roman" pitchFamily="18" charset="0"/>
              </a:rPr>
              <a:t>This image is from the World Trade Center. It is a good shot for leading a discussion on why disaster sites present greater risks than a normal construction job or even a demolition project. Some of the answers you should get out of discussion include:</a:t>
            </a:r>
          </a:p>
          <a:p>
            <a:pPr marL="231775" indent="-231775" eaLnBrk="1" hangingPunct="1"/>
            <a:endParaRPr lang="en-US" sz="1000" smtClean="0">
              <a:latin typeface="Times New Roman" pitchFamily="18" charset="0"/>
            </a:endParaRPr>
          </a:p>
          <a:p>
            <a:pPr marL="231775" indent="-231775" eaLnBrk="1" hangingPunct="1">
              <a:buFontTx/>
              <a:buAutoNum type="arabicPeriod"/>
            </a:pPr>
            <a:r>
              <a:rPr lang="en-US" sz="1000" smtClean="0">
                <a:latin typeface="Times New Roman" pitchFamily="18" charset="0"/>
              </a:rPr>
              <a:t>Heavy equipment often has to work much more closely than normal.</a:t>
            </a:r>
          </a:p>
          <a:p>
            <a:pPr marL="231775" indent="-231775" eaLnBrk="1" hangingPunct="1">
              <a:buFontTx/>
              <a:buAutoNum type="arabicPeriod"/>
            </a:pPr>
            <a:r>
              <a:rPr lang="en-US" sz="1000" smtClean="0">
                <a:latin typeface="Times New Roman" pitchFamily="18" charset="0"/>
              </a:rPr>
              <a:t>During the rescue phase there is a tremendous rush to save survivors even though the hazards may not be fully known.</a:t>
            </a:r>
          </a:p>
          <a:p>
            <a:pPr marL="231775" indent="-231775" eaLnBrk="1" hangingPunct="1">
              <a:buFontTx/>
              <a:buAutoNum type="arabicPeriod"/>
            </a:pPr>
            <a:r>
              <a:rPr lang="en-US" sz="1000" smtClean="0">
                <a:latin typeface="Times New Roman" pitchFamily="18" charset="0"/>
              </a:rPr>
              <a:t>Work surfaces, particularly for heavy equipment, may not be stable or level.</a:t>
            </a:r>
          </a:p>
          <a:p>
            <a:pPr marL="231775" indent="-231775" eaLnBrk="1" hangingPunct="1">
              <a:buFontTx/>
              <a:buAutoNum type="arabicPeriod"/>
            </a:pPr>
            <a:r>
              <a:rPr lang="en-US" sz="1000" smtClean="0">
                <a:latin typeface="Times New Roman" pitchFamily="18" charset="0"/>
              </a:rPr>
              <a:t>Hazardous materials may be present, possibly buried in debris.</a:t>
            </a:r>
          </a:p>
          <a:p>
            <a:pPr marL="231775" indent="-231775" eaLnBrk="1" hangingPunct="1">
              <a:buFontTx/>
              <a:buAutoNum type="arabicPeriod"/>
            </a:pPr>
            <a:r>
              <a:rPr lang="en-US" sz="1000" smtClean="0">
                <a:latin typeface="Times New Roman" pitchFamily="18" charset="0"/>
              </a:rPr>
              <a:t>The psychological shock of seeing dead or severely injured people adds to the stress.</a:t>
            </a:r>
          </a:p>
          <a:p>
            <a:pPr marL="231775" indent="-231775" eaLnBrk="1" hangingPunct="1">
              <a:buFontTx/>
              <a:buAutoNum type="arabicPeriod"/>
            </a:pPr>
            <a:r>
              <a:rPr lang="en-US" sz="1000" smtClean="0">
                <a:latin typeface="Times New Roman" pitchFamily="18" charset="0"/>
              </a:rPr>
              <a:t>Rescue workers often do not get enough sleep, which puts them at risk.</a:t>
            </a:r>
          </a:p>
          <a:p>
            <a:pPr marL="231775" indent="-231775" eaLnBrk="1" hangingPunct="1">
              <a:buFontTx/>
              <a:buAutoNum type="arabicPeriod"/>
            </a:pPr>
            <a:r>
              <a:rPr lang="en-US" sz="1000" smtClean="0">
                <a:latin typeface="Times New Roman" pitchFamily="18" charset="0"/>
              </a:rPr>
              <a:t>Construction workers often don</a:t>
            </a:r>
            <a:r>
              <a:rPr lang="ja-JP" altLang="en-US" sz="1000" smtClean="0">
                <a:latin typeface="Times New Roman" pitchFamily="18" charset="0"/>
              </a:rPr>
              <a:t>’</a:t>
            </a:r>
            <a:r>
              <a:rPr lang="en-US" altLang="ja-JP" sz="1000" smtClean="0">
                <a:latin typeface="Times New Roman" pitchFamily="18" charset="0"/>
              </a:rPr>
              <a:t>t know the Incident Command System, which may complicate how they work.</a:t>
            </a:r>
          </a:p>
          <a:p>
            <a:pPr marL="231775" indent="-231775" eaLnBrk="1" hangingPunct="1">
              <a:buFontTx/>
              <a:buAutoNum type="arabicPeriod"/>
            </a:pPr>
            <a:r>
              <a:rPr lang="en-US" sz="1000" smtClean="0">
                <a:latin typeface="Times New Roman" pitchFamily="18" charset="0"/>
              </a:rPr>
              <a:t>Emergency responders may attempt to direct heavy equipment, but they don</a:t>
            </a:r>
            <a:r>
              <a:rPr lang="ja-JP" altLang="en-US" sz="1000" smtClean="0">
                <a:latin typeface="Times New Roman" pitchFamily="18" charset="0"/>
              </a:rPr>
              <a:t>’</a:t>
            </a:r>
            <a:r>
              <a:rPr lang="en-US" altLang="ja-JP" sz="1000" smtClean="0">
                <a:latin typeface="Times New Roman" pitchFamily="18" charset="0"/>
              </a:rPr>
              <a:t>t know how to signal operators.</a:t>
            </a:r>
          </a:p>
          <a:p>
            <a:pPr marL="231775" indent="-231775" eaLnBrk="1" hangingPunct="1">
              <a:buFontTx/>
              <a:buAutoNum type="arabicPeriod"/>
            </a:pPr>
            <a:r>
              <a:rPr lang="en-US" sz="1000" smtClean="0">
                <a:latin typeface="Times New Roman" pitchFamily="18" charset="0"/>
              </a:rPr>
              <a:t>Fire fighters and police do not know how to approach heavy equipment and may be in the blind spots of the equipment.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7C6435E5-63D8-4ABE-B7FB-54685D834626}" type="slidenum">
              <a:rPr lang="en-US"/>
              <a:pPr eaLnBrk="1" hangingPunct="1"/>
              <a:t>60</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Trainers Notes:</a:t>
            </a:r>
          </a:p>
          <a:p>
            <a:pPr eaLnBrk="1" hangingPunct="1"/>
            <a:endParaRPr lang="en-US" smtClean="0">
              <a:latin typeface="Times New Roman" pitchFamily="18" charset="0"/>
            </a:endParaRPr>
          </a:p>
          <a:p>
            <a:pPr eaLnBrk="1" hangingPunct="1"/>
            <a:r>
              <a:rPr lang="en-US" smtClean="0">
                <a:latin typeface="Times New Roman" pitchFamily="18" charset="0"/>
              </a:rPr>
              <a:t>Along with the other items, unfortunately, on many disaster sites, greater chances are taken under the addage </a:t>
            </a:r>
            <a:r>
              <a:rPr lang="ja-JP" altLang="en-US" smtClean="0">
                <a:latin typeface="Times New Roman" pitchFamily="18" charset="0"/>
              </a:rPr>
              <a:t>“</a:t>
            </a:r>
            <a:r>
              <a:rPr lang="en-US" altLang="ja-JP" smtClean="0">
                <a:latin typeface="Times New Roman" pitchFamily="18" charset="0"/>
              </a:rPr>
              <a:t>risk a life to save a life</a:t>
            </a:r>
            <a:r>
              <a:rPr lang="ja-JP" altLang="en-US" smtClean="0">
                <a:latin typeface="Times New Roman" pitchFamily="18" charset="0"/>
              </a:rPr>
              <a:t>”</a:t>
            </a:r>
            <a:r>
              <a:rPr lang="en-US" altLang="ja-JP" smtClean="0">
                <a:latin typeface="Times New Roman" pitchFamily="18" charset="0"/>
              </a:rPr>
              <a:t> which is very misguided. In this shot at the World Trade Center the grappler is moving debris directly over the cab of the truck, which is a bad practice.</a:t>
            </a:r>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2F6E674F-7912-4AA4-9483-BECC2CD71C12}" type="slidenum">
              <a:rPr lang="en-US"/>
              <a:pPr eaLnBrk="1" hangingPunct="1"/>
              <a:t>61</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Trainers Notes:</a:t>
            </a:r>
          </a:p>
          <a:p>
            <a:pPr eaLnBrk="1" hangingPunct="1"/>
            <a:endParaRPr lang="en-US" smtClean="0">
              <a:latin typeface="Times New Roman" pitchFamily="18" charset="0"/>
            </a:endParaRPr>
          </a:p>
          <a:p>
            <a:pPr eaLnBrk="1" hangingPunct="1"/>
            <a:r>
              <a:rPr lang="en-US" smtClean="0">
                <a:latin typeface="Times New Roman" pitchFamily="18" charset="0"/>
              </a:rPr>
              <a:t>This graphic is from Gregory Fayard who works for the Bureau of Labor Statistics. It is taken from the Census of Fatal Occupational Injuries. It is important to point out that these deaths are just among responders to disasters, including heavy equipment operators, not the public. This graphic allows you to point out the main killers are wildfires, hurricanes and floods. </a:t>
            </a:r>
          </a:p>
          <a:p>
            <a:pPr eaLnBrk="1" hangingPunct="1"/>
            <a:endParaRPr lang="en-US"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BCD32332-BA56-4765-BEAE-8CFC0508ED2E}" type="slidenum">
              <a:rPr lang="en-US"/>
              <a:pPr eaLnBrk="1" hangingPunct="1"/>
              <a:t>62</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Trainers Notes:</a:t>
            </a:r>
          </a:p>
          <a:p>
            <a:pPr eaLnBrk="1" hangingPunct="1"/>
            <a:endParaRPr lang="en-US" smtClean="0">
              <a:latin typeface="Times New Roman" pitchFamily="18" charset="0"/>
            </a:endParaRPr>
          </a:p>
          <a:p>
            <a:pPr eaLnBrk="1" hangingPunct="1"/>
            <a:r>
              <a:rPr lang="en-US" smtClean="0">
                <a:latin typeface="Times New Roman" pitchFamily="18" charset="0"/>
              </a:rPr>
              <a:t>After noting that responding to hurricanes caused the greatest loss of life, point out that the lesson from this graph is the largest portion of those deaths occurred during cleanup, debris removal and tree trimming (44%). Construction workers need to understand that they are the ones doing much of this work.</a:t>
            </a:r>
          </a:p>
          <a:p>
            <a:pPr eaLnBrk="1" hangingPunct="1"/>
            <a:endParaRPr lang="en-US"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AE864F36-DA98-4A4B-AC5C-766285F25C49}" type="slidenum">
              <a:rPr lang="en-US"/>
              <a:pPr eaLnBrk="1" hangingPunct="1"/>
              <a:t>63</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Trainers Notes:</a:t>
            </a:r>
          </a:p>
          <a:p>
            <a:pPr eaLnBrk="1" hangingPunct="1"/>
            <a:endParaRPr lang="en-US" b="1" smtClean="0">
              <a:latin typeface="Times New Roman" pitchFamily="18" charset="0"/>
            </a:endParaRPr>
          </a:p>
          <a:p>
            <a:pPr eaLnBrk="1" hangingPunct="1"/>
            <a:r>
              <a:rPr lang="en-US" smtClean="0">
                <a:latin typeface="Times New Roman" pitchFamily="18" charset="0"/>
              </a:rPr>
              <a:t>Point out that OSHA</a:t>
            </a:r>
            <a:r>
              <a:rPr lang="ja-JP" altLang="en-US" smtClean="0">
                <a:latin typeface="Times New Roman" pitchFamily="18" charset="0"/>
              </a:rPr>
              <a:t>’</a:t>
            </a:r>
            <a:r>
              <a:rPr lang="en-US" altLang="ja-JP" smtClean="0">
                <a:latin typeface="Times New Roman" pitchFamily="18" charset="0"/>
              </a:rPr>
              <a:t>s website has considerable guidance for protecting workers on disasters sites.</a:t>
            </a:r>
          </a:p>
          <a:p>
            <a:pPr eaLnBrk="1" hangingPunct="1"/>
            <a:endParaRPr lang="en-US" b="1" smtClean="0">
              <a:latin typeface="Times New Roman" pitchFamily="18" charset="0"/>
            </a:endParaRPr>
          </a:p>
          <a:p>
            <a:pPr eaLnBrk="1" hangingPunct="1"/>
            <a:r>
              <a:rPr lang="en-US" b="1" smtClean="0">
                <a:latin typeface="Times New Roman" pitchFamily="18" charset="0"/>
              </a:rPr>
              <a:t>Cleanup:</a:t>
            </a:r>
            <a:r>
              <a:rPr lang="en-US" smtClean="0">
                <a:latin typeface="Times New Roman" pitchFamily="18" charset="0"/>
              </a:rPr>
              <a:t> Greensburg, Kansas, May, 2007 - Public Works employees take down what was left of a home, nineteen days after an F5 tornado destroyed most of the town. The debris will removed to the local dump by the end of the day. Photo by Greg Henshall / FEMA </a:t>
            </a:r>
          </a:p>
          <a:p>
            <a:pPr eaLnBrk="1" hangingPunct="1"/>
            <a:endParaRPr lang="en-US" smtClean="0">
              <a:latin typeface="Times New Roman" pitchFamily="18" charset="0"/>
            </a:endParaRPr>
          </a:p>
          <a:p>
            <a:pPr eaLnBrk="1" hangingPunct="1"/>
            <a:r>
              <a:rPr lang="en-US" b="1" smtClean="0">
                <a:latin typeface="Times New Roman" pitchFamily="18" charset="0"/>
              </a:rPr>
              <a:t>Disposal: </a:t>
            </a:r>
            <a:r>
              <a:rPr lang="en-US" smtClean="0">
                <a:latin typeface="Times New Roman" pitchFamily="18" charset="0"/>
              </a:rPr>
              <a:t>Greensburg, KS, May, 2007 - Mike Perkins, an employee of nearby Lawrence County, helps direct traffic at the Greensburg dump. Debris from the May 4 tornado is either burned or buried depending on the material.  .Dump trucks run non-stop, depositing debris in one of the burning pits at the landfill west of town. Almost the entire town will have to be razed after the F5 tornado struck on May 4.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fld id="{DD38DA74-067E-4CF7-BA88-F85049713F5D}" type="slidenum">
              <a:rPr lang="en-US"/>
              <a:pPr eaLnBrk="1" hangingPunct="1"/>
              <a:t>64</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Trainers Notes:</a:t>
            </a:r>
          </a:p>
          <a:p>
            <a:pPr eaLnBrk="1" hangingPunct="1"/>
            <a:endParaRPr lang="en-US" smtClean="0">
              <a:latin typeface="Times New Roman" pitchFamily="18" charset="0"/>
            </a:endParaRPr>
          </a:p>
          <a:p>
            <a:pPr eaLnBrk="1" hangingPunct="1"/>
            <a:r>
              <a:rPr lang="en-US" smtClean="0">
                <a:latin typeface="Times New Roman" pitchFamily="18" charset="0"/>
              </a:rPr>
              <a:t>Republic, MO, 2-27-07 -- A loader moves debris up a giant and growing pile of debris collected in Springfield and the rural area of Greene County around the city, where more than two million cubic yards of debris were generated by the ice storm Jan. 12-14, 2007.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ea typeface="ＭＳ Ｐゴシック" charset="0"/>
                <a:cs typeface="+mn-cs"/>
              </a:rPr>
              <a:t>Trainer Notes:</a:t>
            </a:r>
          </a:p>
          <a:p>
            <a:pPr>
              <a:defRPr/>
            </a:pPr>
            <a:endParaRPr lang="en-US" dirty="0" smtClean="0">
              <a:ea typeface="ＭＳ Ｐゴシック" charset="0"/>
              <a:cs typeface="+mn-cs"/>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CAAA47CE-BFB6-4C6F-8595-ADE5BA8BE1BC}" type="slidenum">
              <a:rPr lang="en-US"/>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defTabSz="923925" eaLnBrk="1" hangingPunct="1"/>
            <a:fld id="{0669C4F1-002E-4575-8F9A-2EAB97F2B776}" type="slidenum">
              <a:rPr lang="en-US">
                <a:latin typeface="Arial" pitchFamily="34" charset="0"/>
              </a:rPr>
              <a:pPr defTabSz="923925" eaLnBrk="1" hangingPunct="1"/>
              <a:t>17</a:t>
            </a:fld>
            <a:endParaRPr lang="en-US">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35038" y="4416425"/>
            <a:ext cx="5140325" cy="4183063"/>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 Notes:</a:t>
            </a:r>
          </a:p>
          <a:p>
            <a:pPr eaLnBrk="1" hangingPunct="1"/>
            <a:endParaRPr lang="en-US" smtClean="0">
              <a:latin typeface="Times New Roman" pitchFamily="18" charset="0"/>
            </a:endParaRPr>
          </a:p>
          <a:p>
            <a:pPr eaLnBrk="1" hangingPunct="1"/>
            <a:r>
              <a:rPr lang="en-US" smtClean="0">
                <a:latin typeface="Times New Roman" pitchFamily="18" charset="0"/>
              </a:rPr>
              <a:t>You may have already gone over these four, but give the class time to talk about why OSHA has singled these out among all construction hazards before going to the next slide. You may want to ask for any serious incidents that have occurred on job sites they have worked.</a:t>
            </a:r>
          </a:p>
          <a:p>
            <a:pPr eaLnBrk="1" hangingPunct="1"/>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defTabSz="923925" eaLnBrk="1" hangingPunct="1"/>
            <a:fld id="{7E04E323-A3B0-49B9-9171-1516CD274EB3}" type="slidenum">
              <a:rPr lang="en-US">
                <a:latin typeface="Arial" pitchFamily="34" charset="0"/>
              </a:rPr>
              <a:pPr defTabSz="923925" eaLnBrk="1" hangingPunct="1"/>
              <a:t>18</a:t>
            </a:fld>
            <a:endParaRPr lang="en-US">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35038" y="4416425"/>
            <a:ext cx="5140325" cy="4183063"/>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b="1" u="sng" smtClean="0">
                <a:ea typeface="ＭＳ Ｐゴシック" charset="0"/>
                <a:cs typeface="+mn-cs"/>
              </a:rPr>
              <a:t>Trainer Notes:</a:t>
            </a:r>
          </a:p>
          <a:p>
            <a:pPr eaLnBrk="1" hangingPunct="1">
              <a:defRPr/>
            </a:pPr>
            <a:endParaRPr lang="en-US" b="1" u="sng" smtClean="0">
              <a:ea typeface="ＭＳ Ｐゴシック" charset="0"/>
              <a:cs typeface="+mn-cs"/>
            </a:endParaRPr>
          </a:p>
          <a:p>
            <a:pPr eaLnBrk="1" hangingPunct="1">
              <a:defRPr/>
            </a:pPr>
            <a:r>
              <a:rPr lang="en-US" smtClean="0">
                <a:ea typeface="ＭＳ Ｐゴシック" charset="0"/>
                <a:cs typeface="+mn-cs"/>
              </a:rPr>
              <a:t>Point out that this is why OSHA has focused on these four hazards. Together they represent 79% of the fatalities in construction work. This is Bureau of Labor Statistics data from 2003/2004</a:t>
            </a:r>
            <a:r>
              <a:rPr lang="en-US" b="1" smtClean="0">
                <a:ea typeface="ＭＳ Ｐゴシック" charset="0"/>
                <a:cs typeface="+mn-cs"/>
              </a:rPr>
              <a:t>.</a:t>
            </a:r>
          </a:p>
          <a:p>
            <a:pPr eaLnBrk="1" hangingPunct="1">
              <a:defRPr/>
            </a:pPr>
            <a:endParaRPr lang="en-US" smtClean="0">
              <a:ea typeface="ＭＳ Ｐゴシック" charset="0"/>
              <a:cs typeface="+mn-cs"/>
            </a:endParaRPr>
          </a:p>
          <a:p>
            <a:pPr eaLnBrk="1" hangingPunct="1">
              <a:defRPr/>
            </a:pPr>
            <a:r>
              <a:rPr lang="en-US" smtClean="0">
                <a:ea typeface="ＭＳ Ｐゴシック" charset="0"/>
                <a:cs typeface="+mn-cs"/>
              </a:rPr>
              <a:t>There were 2,355 total fatalities, broken out as: </a:t>
            </a:r>
          </a:p>
          <a:p>
            <a:pPr lvl="1" eaLnBrk="1" hangingPunct="1">
              <a:buFontTx/>
              <a:buChar char="•"/>
              <a:defRPr/>
            </a:pPr>
            <a:r>
              <a:rPr lang="en-US" smtClean="0">
                <a:ea typeface="ＭＳ Ｐゴシック" charset="0"/>
              </a:rPr>
              <a:t>805 Falls</a:t>
            </a:r>
          </a:p>
          <a:p>
            <a:pPr lvl="1" eaLnBrk="1" hangingPunct="1">
              <a:buFontTx/>
              <a:buChar char="•"/>
              <a:defRPr/>
            </a:pPr>
            <a:r>
              <a:rPr lang="en-US" smtClean="0">
                <a:ea typeface="ＭＳ Ｐゴシック" charset="0"/>
              </a:rPr>
              <a:t>253 Electrical</a:t>
            </a:r>
          </a:p>
          <a:p>
            <a:pPr lvl="1" eaLnBrk="1" hangingPunct="1">
              <a:buFontTx/>
              <a:buChar char="•"/>
              <a:defRPr/>
            </a:pPr>
            <a:r>
              <a:rPr lang="en-US" smtClean="0">
                <a:ea typeface="ＭＳ Ｐゴシック" charset="0"/>
              </a:rPr>
              <a:t>570 Struck-by</a:t>
            </a:r>
          </a:p>
          <a:p>
            <a:pPr lvl="1" eaLnBrk="1" hangingPunct="1">
              <a:buFontTx/>
              <a:buChar char="•"/>
              <a:defRPr/>
            </a:pPr>
            <a:r>
              <a:rPr lang="en-US" smtClean="0">
                <a:ea typeface="ＭＳ Ｐゴシック" charset="0"/>
              </a:rPr>
              <a:t>228 Caught-in/between</a:t>
            </a:r>
          </a:p>
          <a:p>
            <a:pPr lvl="1" eaLnBrk="1" hangingPunct="1">
              <a:buFontTx/>
              <a:buChar char="•"/>
              <a:defRPr/>
            </a:pPr>
            <a:r>
              <a:rPr lang="en-US" smtClean="0">
                <a:ea typeface="ＭＳ Ｐゴシック" charset="0"/>
              </a:rPr>
              <a:t>499 All other (includes transportation related)</a:t>
            </a:r>
          </a:p>
          <a:p>
            <a:pPr lvl="1" eaLnBrk="1" hangingPunct="1">
              <a:buFontTx/>
              <a:buChar char="•"/>
              <a:defRPr/>
            </a:pPr>
            <a:endParaRPr lang="en-US" smtClean="0">
              <a:ea typeface="ＭＳ Ｐゴシック" charset="0"/>
            </a:endParaRPr>
          </a:p>
          <a:p>
            <a:pPr lvl="1" eaLnBrk="1" hangingPunct="1">
              <a:defRPr/>
            </a:pPr>
            <a:r>
              <a:rPr lang="en-US" smtClean="0">
                <a:ea typeface="ＭＳ Ｐゴシック" charset="0"/>
              </a:rPr>
              <a:t>This means there were 1,856 Focus Four fatalities in 2003/2004!</a:t>
            </a:r>
          </a:p>
          <a:p>
            <a:pPr eaLnBrk="1" hangingPunct="1">
              <a:defRPr/>
            </a:pPr>
            <a:endParaRPr lang="en-US" smtClean="0">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defTabSz="923925" eaLnBrk="1" hangingPunct="1"/>
            <a:fld id="{3E16E0C8-E35E-4D0C-8DC9-FCA96C12E693}" type="slidenum">
              <a:rPr lang="en-US">
                <a:latin typeface="Arial" pitchFamily="34" charset="0"/>
              </a:rPr>
              <a:pPr defTabSz="923925" eaLnBrk="1" hangingPunct="1"/>
              <a:t>20</a:t>
            </a:fld>
            <a:endParaRPr lang="en-US">
              <a:latin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b="1" u="sng" smtClean="0">
                <a:ea typeface="ＭＳ Ｐゴシック" charset="0"/>
                <a:cs typeface="+mn-cs"/>
              </a:rPr>
              <a:t>Trainer Notes:</a:t>
            </a:r>
          </a:p>
          <a:p>
            <a:pPr eaLnBrk="1" hangingPunct="1">
              <a:defRPr/>
            </a:pPr>
            <a:endParaRPr lang="en-US" smtClean="0">
              <a:ea typeface="ＭＳ Ｐゴシック" charset="0"/>
              <a:cs typeface="+mn-cs"/>
            </a:endParaRPr>
          </a:p>
          <a:p>
            <a:pPr eaLnBrk="1" hangingPunct="1">
              <a:defRPr/>
            </a:pPr>
            <a:r>
              <a:rPr lang="en-US" smtClean="0">
                <a:ea typeface="ＭＳ Ｐゴシック" charset="0"/>
                <a:cs typeface="+mn-cs"/>
              </a:rPr>
              <a:t>Everyone has seen this kind of misuse of stepladders. Ask the class if they have seen this, what is wrong with it, and what should these workers do to correct the situation.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defTabSz="923925" eaLnBrk="1" hangingPunct="1"/>
            <a:fld id="{30A8F353-74CF-4405-88B9-D2AFC5BDB0CC}" type="slidenum">
              <a:rPr lang="en-US">
                <a:latin typeface="Arial" pitchFamily="34" charset="0"/>
              </a:rPr>
              <a:pPr defTabSz="923925" eaLnBrk="1" hangingPunct="1"/>
              <a:t>21</a:t>
            </a:fld>
            <a:endParaRPr lang="en-US">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u="sng" smtClean="0">
                <a:latin typeface="Times New Roman" pitchFamily="18" charset="0"/>
              </a:rPr>
              <a:t>Trainer Notes:</a:t>
            </a:r>
          </a:p>
          <a:p>
            <a:pPr eaLnBrk="1" hangingPunct="1"/>
            <a:endParaRPr lang="en-US" b="1" u="sng" smtClean="0">
              <a:latin typeface="Times New Roman" pitchFamily="18" charset="0"/>
            </a:endParaRPr>
          </a:p>
          <a:p>
            <a:pPr eaLnBrk="1" hangingPunct="1"/>
            <a:r>
              <a:rPr lang="en-US" smtClean="0">
                <a:latin typeface="Times New Roman" pitchFamily="18" charset="0"/>
              </a:rPr>
              <a:t>When a person falls they will accelerate in speed until they reach what is known as terminal velocity in which the person is no longer accelerating.  This takes a long fall, such as from an airplane, but the velocity at this point can range from 120 to 200 mph!  Imagine the impact.</a:t>
            </a:r>
          </a:p>
          <a:p>
            <a:pPr eaLnBrk="1" hangingPunct="1"/>
            <a:endParaRPr lang="en-US" smtClean="0">
              <a:latin typeface="Times New Roman" pitchFamily="18" charset="0"/>
            </a:endParaRPr>
          </a:p>
          <a:p>
            <a:pPr eaLnBrk="1" hangingPunct="1"/>
            <a:r>
              <a:rPr lang="en-US" smtClean="0">
                <a:latin typeface="Times New Roman" pitchFamily="18" charset="0"/>
              </a:rPr>
              <a:t>Stress that there is a common fallacy that you can catch yourself somehow during most falls. In fact, it takes most people 1/3</a:t>
            </a:r>
            <a:r>
              <a:rPr lang="en-US" baseline="30000" smtClean="0">
                <a:latin typeface="Times New Roman" pitchFamily="18" charset="0"/>
              </a:rPr>
              <a:t>rd</a:t>
            </a:r>
            <a:r>
              <a:rPr lang="en-US" smtClean="0">
                <a:latin typeface="Times New Roman" pitchFamily="18" charset="0"/>
              </a:rPr>
              <a:t>  of a second to even grasp they are falling and another 1/3</a:t>
            </a:r>
            <a:r>
              <a:rPr lang="en-US" baseline="30000" smtClean="0">
                <a:latin typeface="Times New Roman" pitchFamily="18" charset="0"/>
              </a:rPr>
              <a:t>rd</a:t>
            </a:r>
            <a:r>
              <a:rPr lang="en-US" smtClean="0">
                <a:latin typeface="Times New Roman" pitchFamily="18" charset="0"/>
              </a:rPr>
              <a:t> of a second to react, by which time they have fallen 7 feet.  By the last 1/3</a:t>
            </a:r>
            <a:r>
              <a:rPr lang="en-US" baseline="30000" smtClean="0">
                <a:latin typeface="Times New Roman" pitchFamily="18" charset="0"/>
              </a:rPr>
              <a:t>rd</a:t>
            </a:r>
            <a:r>
              <a:rPr lang="en-US" smtClean="0">
                <a:latin typeface="Times New Roman" pitchFamily="18" charset="0"/>
              </a:rPr>
              <a:t> of that first second of fall, the worker has dropped 16 feet. If the ground doesn</a:t>
            </a:r>
            <a:r>
              <a:rPr lang="ja-JP" altLang="en-US" smtClean="0">
                <a:latin typeface="Times New Roman" pitchFamily="18" charset="0"/>
              </a:rPr>
              <a:t>’</a:t>
            </a:r>
            <a:r>
              <a:rPr lang="en-US" altLang="ja-JP" smtClean="0">
                <a:latin typeface="Times New Roman" pitchFamily="18" charset="0"/>
              </a:rPr>
              <a:t>t interrupt, the worker will reach 64 feet by the next second.</a:t>
            </a:r>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019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CF886890-E5A7-4BB7-BE7B-A4FD8ABA422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019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6636B6-1475-467D-BDCA-97D5DACFE9B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019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8D8A8BAB-CEBA-4AD2-B56F-4E8B52A7E11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86205888-961C-4C7E-9801-3BDF913BBBC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r>
              <a:rPr lang="en-US"/>
              <a:t>IUOE National Training Fund</a:t>
            </a:r>
          </a:p>
        </p:txBody>
      </p:sp>
      <p:sp>
        <p:nvSpPr>
          <p:cNvPr id="6"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BA73521-D45E-45B3-8E1A-1E51CC359A4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r>
              <a:rPr lang="en-US"/>
              <a:t>IUOE National Training Fund</a:t>
            </a:r>
          </a:p>
        </p:txBody>
      </p:sp>
      <p:sp>
        <p:nvSpPr>
          <p:cNvPr id="6" name="Rectangle 6"/>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A3D19D94-1DB0-4F36-87FE-A4DE8E8132C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019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9F6F7F3-3570-4542-9235-5616BED7BFA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019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5B62C99-DA80-4458-B85D-A55AA417338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019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3609B8D7-CCAC-464C-AE14-1AE4CB74398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019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3DAE2C6-BED2-4E7E-ABD9-CF87C2C887B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019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2AB966E-96B4-4947-8195-369F8BBB05E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019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435F9CF-0D64-4CAB-8E19-989A6C7EDA2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019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8065C84F-EEC3-4438-89C2-4351B745A1B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019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9E2AAE0-9D3A-49D8-8031-9D8E21230E2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lvl1pPr>
              <a:defRPr sz="1400">
                <a:latin typeface="Times New Roman"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lvl1pPr algn="ctr">
              <a:defRPr sz="1400">
                <a:latin typeface="Times New Roman" charset="0"/>
                <a:ea typeface="ＭＳ Ｐゴシック" charset="0"/>
                <a:cs typeface="+mn-cs"/>
              </a:defRPr>
            </a:lvl1pPr>
          </a:lstStyle>
          <a:p>
            <a:pPr>
              <a:defRPr/>
            </a:pPr>
            <a:endParaRPr lang="en-US"/>
          </a:p>
        </p:txBody>
      </p:sp>
      <p:pic>
        <p:nvPicPr>
          <p:cNvPr id="1030" name="Picture 7" descr="Hor"/>
          <p:cNvPicPr>
            <a:picLocks noChangeAspect="1" noChangeArrowheads="1"/>
          </p:cNvPicPr>
          <p:nvPr userDrawn="1"/>
        </p:nvPicPr>
        <p:blipFill>
          <a:blip r:embed="rId16"/>
          <a:srcRect/>
          <a:stretch>
            <a:fillRect/>
          </a:stretch>
        </p:blipFill>
        <p:spPr bwMode="auto">
          <a:xfrm>
            <a:off x="6477000" y="6477000"/>
            <a:ext cx="2514600" cy="304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xStyles>
    <p:titleStyle>
      <a:lvl1pPr algn="l" rtl="0" eaLnBrk="0" fontAlgn="base" hangingPunct="0">
        <a:spcBef>
          <a:spcPct val="0"/>
        </a:spcBef>
        <a:spcAft>
          <a:spcPct val="0"/>
        </a:spcAft>
        <a:defRPr sz="4400" b="1">
          <a:solidFill>
            <a:srgbClr val="000090"/>
          </a:solidFill>
          <a:latin typeface="Tahoma"/>
          <a:ea typeface="MS PGothic" pitchFamily="34" charset="-128"/>
          <a:cs typeface="Tahoma"/>
        </a:defRPr>
      </a:lvl1pPr>
      <a:lvl2pPr algn="l" rtl="0" eaLnBrk="0" fontAlgn="base" hangingPunct="0">
        <a:spcBef>
          <a:spcPct val="0"/>
        </a:spcBef>
        <a:spcAft>
          <a:spcPct val="0"/>
        </a:spcAft>
        <a:defRPr sz="4400" b="1">
          <a:solidFill>
            <a:srgbClr val="000090"/>
          </a:solidFill>
          <a:latin typeface="Tahoma" charset="0"/>
          <a:ea typeface="MS PGothic" pitchFamily="34" charset="-128"/>
        </a:defRPr>
      </a:lvl2pPr>
      <a:lvl3pPr algn="l" rtl="0" eaLnBrk="0" fontAlgn="base" hangingPunct="0">
        <a:spcBef>
          <a:spcPct val="0"/>
        </a:spcBef>
        <a:spcAft>
          <a:spcPct val="0"/>
        </a:spcAft>
        <a:defRPr sz="4400" b="1">
          <a:solidFill>
            <a:srgbClr val="000090"/>
          </a:solidFill>
          <a:latin typeface="Tahoma" charset="0"/>
          <a:ea typeface="MS PGothic" pitchFamily="34" charset="-128"/>
        </a:defRPr>
      </a:lvl3pPr>
      <a:lvl4pPr algn="l" rtl="0" eaLnBrk="0" fontAlgn="base" hangingPunct="0">
        <a:spcBef>
          <a:spcPct val="0"/>
        </a:spcBef>
        <a:spcAft>
          <a:spcPct val="0"/>
        </a:spcAft>
        <a:defRPr sz="4400" b="1">
          <a:solidFill>
            <a:srgbClr val="000090"/>
          </a:solidFill>
          <a:latin typeface="Tahoma" charset="0"/>
          <a:ea typeface="MS PGothic" pitchFamily="34" charset="-128"/>
        </a:defRPr>
      </a:lvl4pPr>
      <a:lvl5pPr algn="l" rtl="0" eaLnBrk="0" fontAlgn="base" hangingPunct="0">
        <a:spcBef>
          <a:spcPct val="0"/>
        </a:spcBef>
        <a:spcAft>
          <a:spcPct val="0"/>
        </a:spcAft>
        <a:defRPr sz="4400" b="1">
          <a:solidFill>
            <a:srgbClr val="000090"/>
          </a:solidFill>
          <a:latin typeface="Tahoma" charset="0"/>
          <a:ea typeface="MS PGothic" pitchFamily="34"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800000"/>
        </a:buClr>
        <a:buChar char="•"/>
        <a:defRPr sz="3200" b="1">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rgbClr val="800000"/>
        </a:buClr>
        <a:buChar char="–"/>
        <a:defRPr sz="2800" b="1">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rgbClr val="800000"/>
        </a:buClr>
        <a:buChar char="•"/>
        <a:defRPr sz="2400" b="1">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rgbClr val="800000"/>
        </a:buClr>
        <a:buChar char="–"/>
        <a:defRPr sz="2000" b="1">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rgbClr val="800000"/>
        </a:buClr>
        <a:buChar char="»"/>
        <a:defRPr sz="2000" b="1">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7.v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8.v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9.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10.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11.v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oleObject" Target="../embeddings/oleObject13.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13.v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xml"/><Relationship Id="rId1" Type="http://schemas.openxmlformats.org/officeDocument/2006/relationships/vmlDrawing" Target="../drawings/vmlDrawing14.v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vmlDrawing" Target="../drawings/vmlDrawing15.v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16.v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7.v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xml"/><Relationship Id="rId1" Type="http://schemas.openxmlformats.org/officeDocument/2006/relationships/vmlDrawing" Target="../drawings/vmlDrawing18.v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2.xml"/><Relationship Id="rId1" Type="http://schemas.openxmlformats.org/officeDocument/2006/relationships/vmlDrawing" Target="../drawings/vmlDrawing19.v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50.wmf"/><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54.jpeg"/><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vmlDrawing" Target="../drawings/vmlDrawing20.vml"/><Relationship Id="rId4" Type="http://schemas.openxmlformats.org/officeDocument/2006/relationships/oleObject" Target="../embeddings/oleObject21.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vmlDrawing" Target="../drawings/vmlDrawing21.vml"/><Relationship Id="rId4" Type="http://schemas.openxmlformats.org/officeDocument/2006/relationships/oleObject" Target="../embeddings/oleObject22.bin"/></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800100" y="381000"/>
            <a:ext cx="7543800" cy="1371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3600" b="0" dirty="0" smtClean="0">
                <a:ln w="18415" cmpd="sng">
                  <a:solidFill>
                    <a:srgbClr val="FFFFFF"/>
                  </a:solidFill>
                  <a:prstDash val="solid"/>
                </a:ln>
                <a:solidFill>
                  <a:srgbClr val="FFFFFF"/>
                </a:solidFill>
                <a:effectLst>
                  <a:glow rad="228600">
                    <a:srgbClr val="335E90">
                      <a:alpha val="40000"/>
                    </a:srgbClr>
                  </a:glow>
                  <a:outerShdw blurRad="63500" dir="3600000" algn="tl" rotWithShape="0">
                    <a:srgbClr val="000000">
                      <a:alpha val="70000"/>
                    </a:srgbClr>
                  </a:outerShdw>
                </a:effectLst>
                <a:ea typeface="+mn-ea"/>
              </a:rPr>
              <a:t>Health and Safety Aspects of the Construction Industry</a:t>
            </a:r>
          </a:p>
        </p:txBody>
      </p:sp>
      <p:sp>
        <p:nvSpPr>
          <p:cNvPr id="17410" name="TextBox 2"/>
          <p:cNvSpPr txBox="1">
            <a:spLocks noChangeArrowheads="1"/>
          </p:cNvSpPr>
          <p:nvPr/>
        </p:nvSpPr>
        <p:spPr bwMode="auto">
          <a:xfrm>
            <a:off x="762000" y="4953000"/>
            <a:ext cx="7620000" cy="1938338"/>
          </a:xfrm>
          <a:prstGeom prst="rect">
            <a:avLst/>
          </a:prstGeom>
          <a:noFill/>
          <a:ln w="9525">
            <a:noFill/>
            <a:miter lim="800000"/>
            <a:headEnd/>
            <a:tailEnd/>
          </a:ln>
        </p:spPr>
        <p:txBody>
          <a:bodyPr>
            <a:spAutoFit/>
          </a:bodyPr>
          <a:lstStyle/>
          <a:p>
            <a:pPr algn="ctr"/>
            <a:r>
              <a:rPr lang="en-US" sz="2400" b="1" dirty="0">
                <a:solidFill>
                  <a:srgbClr val="800000"/>
                </a:solidFill>
                <a:latin typeface="Arial" pitchFamily="34" charset="0"/>
              </a:rPr>
              <a:t>Occupational Health: The Anna </a:t>
            </a:r>
            <a:r>
              <a:rPr lang="en-US" sz="2400" b="1" dirty="0" err="1">
                <a:solidFill>
                  <a:srgbClr val="800000"/>
                </a:solidFill>
                <a:latin typeface="Arial" pitchFamily="34" charset="0"/>
              </a:rPr>
              <a:t>Baetjer</a:t>
            </a:r>
            <a:r>
              <a:rPr lang="en-US" sz="2400" b="1" dirty="0">
                <a:solidFill>
                  <a:srgbClr val="800000"/>
                </a:solidFill>
                <a:latin typeface="Arial" pitchFamily="34" charset="0"/>
              </a:rPr>
              <a:t> Course</a:t>
            </a:r>
          </a:p>
          <a:p>
            <a:pPr algn="ctr"/>
            <a:r>
              <a:rPr lang="en-US" sz="2400" b="1" dirty="0">
                <a:solidFill>
                  <a:srgbClr val="800000"/>
                </a:solidFill>
                <a:latin typeface="Arial" pitchFamily="34" charset="0"/>
              </a:rPr>
              <a:t>Bruce Lippy, Ph.D., CIH, CSP</a:t>
            </a:r>
          </a:p>
          <a:p>
            <a:pPr algn="ctr"/>
            <a:r>
              <a:rPr lang="en-US" sz="2400" b="1" dirty="0">
                <a:solidFill>
                  <a:srgbClr val="800000"/>
                </a:solidFill>
                <a:latin typeface="Arial" pitchFamily="34" charset="0"/>
              </a:rPr>
              <a:t>Director of Safety Research, CPWR</a:t>
            </a:r>
          </a:p>
          <a:p>
            <a:pPr algn="ctr"/>
            <a:r>
              <a:rPr lang="en-US" sz="2400" b="1" dirty="0">
                <a:solidFill>
                  <a:srgbClr val="800000"/>
                </a:solidFill>
                <a:latin typeface="Arial" pitchFamily="34" charset="0"/>
              </a:rPr>
              <a:t>5/5/12</a:t>
            </a:r>
          </a:p>
          <a:p>
            <a:pPr algn="ctr"/>
            <a:endParaRPr lang="en-US" sz="2400" b="1" dirty="0">
              <a:solidFill>
                <a:srgbClr val="800000"/>
              </a:solidFill>
              <a:latin typeface="Arial" pitchFamily="34" charset="0"/>
            </a:endParaRPr>
          </a:p>
        </p:txBody>
      </p:sp>
      <p:pic>
        <p:nvPicPr>
          <p:cNvPr id="17411" name="Picture 3"/>
          <p:cNvPicPr>
            <a:picLocks noChangeAspect="1"/>
          </p:cNvPicPr>
          <p:nvPr/>
        </p:nvPicPr>
        <p:blipFill>
          <a:blip r:embed="rId3"/>
          <a:srcRect/>
          <a:stretch>
            <a:fillRect/>
          </a:stretch>
        </p:blipFill>
        <p:spPr bwMode="auto">
          <a:xfrm>
            <a:off x="2286000" y="1828800"/>
            <a:ext cx="4592638" cy="299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304800" y="381000"/>
            <a:ext cx="8458200" cy="609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400" dirty="0" smtClean="0">
                <a:ea typeface="+mj-ea"/>
              </a:rPr>
              <a:t>Percentage of injuries and illnesses resulting in days away from work, by ethnicity and establishment size, 2005</a:t>
            </a:r>
          </a:p>
        </p:txBody>
      </p:sp>
      <p:graphicFrame>
        <p:nvGraphicFramePr>
          <p:cNvPr id="29698" name="Object 3"/>
          <p:cNvGraphicFramePr>
            <a:graphicFrameLocks noChangeAspect="1"/>
          </p:cNvGraphicFramePr>
          <p:nvPr>
            <p:ph type="chart" idx="1"/>
          </p:nvPr>
        </p:nvGraphicFramePr>
        <p:xfrm>
          <a:off x="280988" y="1081088"/>
          <a:ext cx="8567737" cy="5394325"/>
        </p:xfrm>
        <a:graphic>
          <a:graphicData uri="http://schemas.openxmlformats.org/presentationml/2006/ole">
            <p:oleObj spid="_x0000_s29698" name="Chart" r:id="rId3" imgW="8557560" imgH="5384880" progId="MSGraph.Chart.8">
              <p:embed followColorScheme="full"/>
            </p:oleObj>
          </a:graphicData>
        </a:graphic>
      </p:graphicFrame>
      <p:sp>
        <p:nvSpPr>
          <p:cNvPr id="406532" name="Text Box 4"/>
          <p:cNvSpPr txBox="1">
            <a:spLocks noChangeArrowheads="1"/>
          </p:cNvSpPr>
          <p:nvPr/>
        </p:nvSpPr>
        <p:spPr bwMode="auto">
          <a:xfrm>
            <a:off x="609600" y="2057400"/>
            <a:ext cx="28194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en-US">
              <a:latin typeface="Times New Roman" charset="0"/>
              <a:ea typeface="ＭＳ Ｐゴシック"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457200" y="76200"/>
            <a:ext cx="8229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3600" dirty="0" smtClean="0">
                <a:latin typeface="Tahoma" charset="0"/>
                <a:ea typeface="+mj-ea"/>
              </a:rPr>
              <a:t>Latino crew at the leading edge</a:t>
            </a:r>
          </a:p>
        </p:txBody>
      </p:sp>
      <p:pic>
        <p:nvPicPr>
          <p:cNvPr id="30722" name="Picture 4" descr="myconstructionphotos_Roof Fall Protection 1"/>
          <p:cNvPicPr>
            <a:picLocks noChangeAspect="1" noChangeArrowheads="1"/>
          </p:cNvPicPr>
          <p:nvPr/>
        </p:nvPicPr>
        <p:blipFill>
          <a:blip r:embed="rId3"/>
          <a:srcRect/>
          <a:stretch>
            <a:fillRect/>
          </a:stretch>
        </p:blipFill>
        <p:spPr bwMode="auto">
          <a:xfrm>
            <a:off x="650875" y="1066800"/>
            <a:ext cx="4225925" cy="4953000"/>
          </a:xfrm>
          <a:prstGeom prst="rect">
            <a:avLst/>
          </a:prstGeom>
          <a:noFill/>
          <a:ln w="9525">
            <a:noFill/>
            <a:miter lim="800000"/>
            <a:headEnd/>
            <a:tailEnd/>
          </a:ln>
        </p:spPr>
      </p:pic>
      <p:pic>
        <p:nvPicPr>
          <p:cNvPr id="30723" name="Picture 9" descr="myconstructionphotos_Roof Fall Protection 2"/>
          <p:cNvPicPr>
            <a:picLocks noChangeAspect="1" noChangeArrowheads="1"/>
          </p:cNvPicPr>
          <p:nvPr/>
        </p:nvPicPr>
        <p:blipFill>
          <a:blip r:embed="rId4"/>
          <a:srcRect t="12396"/>
          <a:stretch>
            <a:fillRect/>
          </a:stretch>
        </p:blipFill>
        <p:spPr bwMode="auto">
          <a:xfrm>
            <a:off x="5056188" y="1066800"/>
            <a:ext cx="3630612" cy="4953000"/>
          </a:xfrm>
          <a:prstGeom prst="rect">
            <a:avLst/>
          </a:prstGeom>
          <a:noFill/>
          <a:ln w="9525">
            <a:noFill/>
            <a:miter lim="800000"/>
            <a:headEnd/>
            <a:tailEnd/>
          </a:ln>
        </p:spPr>
      </p:pic>
      <p:sp>
        <p:nvSpPr>
          <p:cNvPr id="30724" name="Text Box 10"/>
          <p:cNvSpPr txBox="1">
            <a:spLocks noChangeArrowheads="1"/>
          </p:cNvSpPr>
          <p:nvPr/>
        </p:nvSpPr>
        <p:spPr bwMode="auto">
          <a:xfrm>
            <a:off x="2514600" y="6324600"/>
            <a:ext cx="4114800" cy="366713"/>
          </a:xfrm>
          <a:prstGeom prst="rect">
            <a:avLst/>
          </a:prstGeom>
          <a:noFill/>
          <a:ln w="9525">
            <a:noFill/>
            <a:miter lim="800000"/>
            <a:headEnd/>
            <a:tailEnd/>
          </a:ln>
        </p:spPr>
        <p:txBody>
          <a:bodyPr>
            <a:spAutoFit/>
          </a:bodyPr>
          <a:lstStyle/>
          <a:p>
            <a:pPr eaLnBrk="1" hangingPunct="1">
              <a:spcBef>
                <a:spcPct val="50000"/>
              </a:spcBef>
            </a:pPr>
            <a:r>
              <a:rPr lang="en-US" b="1">
                <a:latin typeface="Arial" pitchFamily="34" charset="0"/>
              </a:rPr>
              <a:t>Photos courtesy of Robert Carr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381000" y="533400"/>
            <a:ext cx="8305800" cy="609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800" dirty="0" smtClean="0">
                <a:ea typeface="+mj-ea"/>
              </a:rPr>
              <a:t>Distribution of deaths from injuries in construction, by age group, 1992 versus 2005</a:t>
            </a:r>
          </a:p>
        </p:txBody>
      </p:sp>
      <p:graphicFrame>
        <p:nvGraphicFramePr>
          <p:cNvPr id="32770" name="Object 3"/>
          <p:cNvGraphicFramePr>
            <a:graphicFrameLocks noChangeAspect="1"/>
          </p:cNvGraphicFramePr>
          <p:nvPr>
            <p:ph type="chart" idx="1"/>
          </p:nvPr>
        </p:nvGraphicFramePr>
        <p:xfrm>
          <a:off x="685800" y="1220788"/>
          <a:ext cx="8262938" cy="5013325"/>
        </p:xfrm>
        <a:graphic>
          <a:graphicData uri="http://schemas.openxmlformats.org/presentationml/2006/ole">
            <p:oleObj spid="_x0000_s32770" name="Chart" r:id="rId3" imgW="8255880" imgH="5001120" progId="MSGraph.Chart.8">
              <p:embed followColorScheme="full"/>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685800" y="381000"/>
            <a:ext cx="7848600" cy="685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400" dirty="0" smtClean="0">
                <a:ea typeface="+mj-ea"/>
              </a:rPr>
              <a:t>Distribution of nonfatal injuries and illnesses resulting in days away from work in construction, by age group, 1992 versus 2005</a:t>
            </a:r>
          </a:p>
        </p:txBody>
      </p:sp>
      <p:graphicFrame>
        <p:nvGraphicFramePr>
          <p:cNvPr id="33794" name="Object 3"/>
          <p:cNvGraphicFramePr>
            <a:graphicFrameLocks noChangeAspect="1"/>
          </p:cNvGraphicFramePr>
          <p:nvPr>
            <p:ph type="chart" idx="1"/>
          </p:nvPr>
        </p:nvGraphicFramePr>
        <p:xfrm>
          <a:off x="685800" y="1371600"/>
          <a:ext cx="8262938" cy="5016500"/>
        </p:xfrm>
        <a:graphic>
          <a:graphicData uri="http://schemas.openxmlformats.org/presentationml/2006/ole">
            <p:oleObj spid="_x0000_s33794" name="Chart" r:id="rId3" imgW="8267700" imgH="5019751" progId="MSGraph.Chart.8">
              <p:embed followColorScheme="full"/>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533400"/>
            <a:ext cx="8229600" cy="685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400" dirty="0" smtClean="0">
                <a:solidFill>
                  <a:srgbClr val="800000"/>
                </a:solidFill>
                <a:ea typeface="+mj-ea"/>
              </a:rPr>
              <a:t>Rate</a:t>
            </a:r>
            <a:r>
              <a:rPr lang="en-US" sz="2400" dirty="0" smtClean="0">
                <a:ea typeface="+mj-ea"/>
              </a:rPr>
              <a:t> of work-related deaths from injuries, selected construction occupations, 2003-2005 average</a:t>
            </a:r>
          </a:p>
        </p:txBody>
      </p:sp>
      <p:graphicFrame>
        <p:nvGraphicFramePr>
          <p:cNvPr id="34818" name="Object 3"/>
          <p:cNvGraphicFramePr>
            <a:graphicFrameLocks noChangeAspect="1"/>
          </p:cNvGraphicFramePr>
          <p:nvPr>
            <p:ph type="chart" idx="1"/>
          </p:nvPr>
        </p:nvGraphicFramePr>
        <p:xfrm>
          <a:off x="609600" y="1371600"/>
          <a:ext cx="7772400" cy="4953000"/>
        </p:xfrm>
        <a:graphic>
          <a:graphicData uri="http://schemas.openxmlformats.org/presentationml/2006/ole">
            <p:oleObj spid="_x0000_s34818" name="Chart" r:id="rId3" imgW="7761960" imgH="4937040" progId="MSGraph.Chart.8">
              <p:embed followColorScheme="full"/>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685800"/>
            <a:ext cx="8153400" cy="685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400" dirty="0" smtClean="0">
                <a:solidFill>
                  <a:srgbClr val="800000"/>
                </a:solidFill>
                <a:ea typeface="+mj-ea"/>
              </a:rPr>
              <a:t>Number </a:t>
            </a:r>
            <a:r>
              <a:rPr lang="en-US" sz="2400" dirty="0" smtClean="0">
                <a:ea typeface="+mj-ea"/>
              </a:rPr>
              <a:t>of work-related deaths from injuries, selected construction occupations, 2003-2005</a:t>
            </a:r>
          </a:p>
        </p:txBody>
      </p:sp>
      <p:graphicFrame>
        <p:nvGraphicFramePr>
          <p:cNvPr id="35842" name="Object 3"/>
          <p:cNvGraphicFramePr>
            <a:graphicFrameLocks noChangeAspect="1"/>
          </p:cNvGraphicFramePr>
          <p:nvPr>
            <p:ph type="chart" idx="1"/>
          </p:nvPr>
        </p:nvGraphicFramePr>
        <p:xfrm>
          <a:off x="687388" y="1373188"/>
          <a:ext cx="7767637" cy="5000625"/>
        </p:xfrm>
        <a:graphic>
          <a:graphicData uri="http://schemas.openxmlformats.org/presentationml/2006/ole">
            <p:oleObj spid="_x0000_s35842" name="Chart" r:id="rId3" imgW="7761960" imgH="4991760" progId="MSGraph.Chart.8">
              <p:embed followColorScheme="full"/>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425575"/>
            <a:ext cx="8382000" cy="14700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lgn="ctr">
              <a:defRPr/>
            </a:pPr>
            <a:r>
              <a:rPr lang="en-US" dirty="0" smtClean="0">
                <a:ea typeface="+mj-ea"/>
              </a:rPr>
              <a:t>Major Hazards on Construction Jobs</a:t>
            </a:r>
          </a:p>
        </p:txBody>
      </p:sp>
      <p:graphicFrame>
        <p:nvGraphicFramePr>
          <p:cNvPr id="6" name="Diagram 5"/>
          <p:cNvGraphicFramePr/>
          <p:nvPr/>
        </p:nvGraphicFramePr>
        <p:xfrm>
          <a:off x="381000" y="381000"/>
          <a:ext cx="39624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867" name="Picture 4" descr="myconstructionphotos_scafold 2"/>
          <p:cNvPicPr>
            <a:picLocks noChangeAspect="1" noChangeArrowheads="1"/>
          </p:cNvPicPr>
          <p:nvPr/>
        </p:nvPicPr>
        <p:blipFill>
          <a:blip r:embed="rId8"/>
          <a:srcRect/>
          <a:stretch>
            <a:fillRect/>
          </a:stretch>
        </p:blipFill>
        <p:spPr bwMode="auto">
          <a:xfrm>
            <a:off x="2890838" y="3124200"/>
            <a:ext cx="3362325" cy="335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1"/>
          </p:nvPr>
        </p:nvSpPr>
        <p:spPr>
          <a:xfrm>
            <a:off x="685800" y="6248400"/>
            <a:ext cx="1905000" cy="457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defRPr/>
            </a:pPr>
            <a:r>
              <a:rPr lang="en-US" smtClean="0">
                <a:latin typeface="Arial Narrow" charset="0"/>
              </a:rPr>
              <a:t>IUOE National Training Fund</a:t>
            </a:r>
          </a:p>
        </p:txBody>
      </p:sp>
      <p:sp>
        <p:nvSpPr>
          <p:cNvPr id="11267" name="Rectangle 2"/>
          <p:cNvSpPr>
            <a:spLocks noGrp="1" noChangeArrowheads="1"/>
          </p:cNvSpPr>
          <p:nvPr>
            <p:ph type="title"/>
          </p:nvPr>
        </p:nvSpPr>
        <p:spPr>
          <a:xfrm>
            <a:off x="457200" y="685800"/>
            <a:ext cx="8229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4000" dirty="0" smtClean="0">
                <a:latin typeface="Tahoma" charset="0"/>
                <a:ea typeface="+mj-ea"/>
                <a:cs typeface="Times New Roman" charset="0"/>
              </a:rPr>
              <a:t>Have you heard of the Focus Four hazards? Why does OSHA single them out? </a:t>
            </a:r>
          </a:p>
        </p:txBody>
      </p:sp>
      <p:sp>
        <p:nvSpPr>
          <p:cNvPr id="11268" name="Rectangle 3"/>
          <p:cNvSpPr>
            <a:spLocks noGrp="1" noChangeArrowheads="1"/>
          </p:cNvSpPr>
          <p:nvPr>
            <p:ph type="body" idx="1"/>
          </p:nvPr>
        </p:nvSpPr>
        <p:spPr>
          <a:xfrm>
            <a:off x="457200" y="2286000"/>
            <a:ext cx="8229600" cy="3100388"/>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742950" indent="-742950" eaLnBrk="1" hangingPunct="1">
              <a:buFont typeface="+mj-lt"/>
              <a:buAutoNum type="arabicPeriod"/>
              <a:defRPr/>
            </a:pPr>
            <a:r>
              <a:rPr lang="en-US" sz="4400" dirty="0" smtClean="0">
                <a:latin typeface="Arial" charset="0"/>
                <a:ea typeface="+mn-ea"/>
              </a:rPr>
              <a:t>Falls</a:t>
            </a:r>
          </a:p>
          <a:p>
            <a:pPr marL="742950" indent="-742950" eaLnBrk="1" hangingPunct="1">
              <a:buFont typeface="+mj-lt"/>
              <a:buAutoNum type="arabicPeriod"/>
              <a:defRPr/>
            </a:pPr>
            <a:r>
              <a:rPr lang="en-US" sz="4400" dirty="0" smtClean="0">
                <a:latin typeface="Arial" charset="0"/>
                <a:ea typeface="+mn-ea"/>
              </a:rPr>
              <a:t>Struck By</a:t>
            </a:r>
          </a:p>
          <a:p>
            <a:pPr marL="742950" indent="-742950" eaLnBrk="1" hangingPunct="1">
              <a:buFont typeface="+mj-lt"/>
              <a:buAutoNum type="arabicPeriod"/>
              <a:defRPr/>
            </a:pPr>
            <a:r>
              <a:rPr lang="en-US" sz="4400" dirty="0" smtClean="0">
                <a:latin typeface="Arial" charset="0"/>
                <a:ea typeface="+mn-ea"/>
              </a:rPr>
              <a:t>Caught in Between </a:t>
            </a:r>
          </a:p>
          <a:p>
            <a:pPr marL="742950" indent="-742950" eaLnBrk="1" hangingPunct="1">
              <a:buFont typeface="+mj-lt"/>
              <a:buAutoNum type="arabicPeriod"/>
              <a:defRPr/>
            </a:pPr>
            <a:r>
              <a:rPr lang="en-US" sz="4400" dirty="0" smtClean="0">
                <a:latin typeface="Arial" charset="0"/>
                <a:ea typeface="+mn-ea"/>
              </a:rPr>
              <a:t>Electrical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xfrm>
            <a:off x="685800" y="6248400"/>
            <a:ext cx="1905000" cy="457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defRPr/>
            </a:pPr>
            <a:r>
              <a:rPr lang="en-US" smtClean="0">
                <a:latin typeface="Arial Narrow" charset="0"/>
              </a:rPr>
              <a:t>IUOE National Training Fund</a:t>
            </a:r>
          </a:p>
        </p:txBody>
      </p:sp>
      <p:sp>
        <p:nvSpPr>
          <p:cNvPr id="1028" name="Rectangle 2"/>
          <p:cNvSpPr>
            <a:spLocks noGrp="1" noChangeArrowheads="1"/>
          </p:cNvSpPr>
          <p:nvPr>
            <p:ph type="title"/>
          </p:nvPr>
        </p:nvSpPr>
        <p:spPr>
          <a:xfrm>
            <a:off x="228600" y="381000"/>
            <a:ext cx="86868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3200" dirty="0" smtClean="0">
                <a:latin typeface="Tahoma" charset="0"/>
                <a:ea typeface="+mj-ea"/>
              </a:rPr>
              <a:t>Out of 2,355 total construction fatalities, 79% were Focus Four hazards!</a:t>
            </a:r>
          </a:p>
        </p:txBody>
      </p:sp>
      <p:graphicFrame>
        <p:nvGraphicFramePr>
          <p:cNvPr id="40963" name="Object 3"/>
          <p:cNvGraphicFramePr>
            <a:graphicFrameLocks noChangeAspect="1"/>
          </p:cNvGraphicFramePr>
          <p:nvPr>
            <p:ph idx="1"/>
          </p:nvPr>
        </p:nvGraphicFramePr>
        <p:xfrm>
          <a:off x="1143000" y="1254125"/>
          <a:ext cx="6962775" cy="4381500"/>
        </p:xfrm>
        <a:graphic>
          <a:graphicData uri="http://schemas.openxmlformats.org/presentationml/2006/ole">
            <p:oleObj spid="_x0000_s40963" name="Chart" r:id="rId4" imgW="6326640" imgH="3976920" progId="MSGraph.Chart.8">
              <p:embed followColorScheme="full"/>
            </p:oleObj>
          </a:graphicData>
        </a:graphic>
      </p:graphicFrame>
      <p:sp>
        <p:nvSpPr>
          <p:cNvPr id="40964" name="Text Box 4"/>
          <p:cNvSpPr txBox="1">
            <a:spLocks noChangeArrowheads="1"/>
          </p:cNvSpPr>
          <p:nvPr/>
        </p:nvSpPr>
        <p:spPr bwMode="auto">
          <a:xfrm>
            <a:off x="609600" y="5805488"/>
            <a:ext cx="7924800" cy="519112"/>
          </a:xfrm>
          <a:prstGeom prst="rect">
            <a:avLst/>
          </a:prstGeom>
          <a:noFill/>
          <a:ln w="9525">
            <a:noFill/>
            <a:miter lim="800000"/>
            <a:headEnd/>
            <a:tailEnd/>
          </a:ln>
        </p:spPr>
        <p:txBody>
          <a:bodyPr>
            <a:spAutoFit/>
          </a:bodyPr>
          <a:lstStyle/>
          <a:p>
            <a:pPr algn="ctr" eaLnBrk="1" hangingPunct="1">
              <a:spcBef>
                <a:spcPct val="50000"/>
              </a:spcBef>
            </a:pPr>
            <a:r>
              <a:rPr lang="en-US" sz="2800" b="1">
                <a:latin typeface="Arial" pitchFamily="34" charset="0"/>
              </a:rPr>
              <a:t>1,856 Focus Four fatalities in 2003/2004 (BLS)</a:t>
            </a:r>
          </a:p>
        </p:txBody>
      </p:sp>
      <p:sp>
        <p:nvSpPr>
          <p:cNvPr id="1031" name="Oval 7"/>
          <p:cNvSpPr>
            <a:spLocks noChangeArrowheads="1"/>
          </p:cNvSpPr>
          <p:nvPr/>
        </p:nvSpPr>
        <p:spPr bwMode="auto">
          <a:xfrm>
            <a:off x="6553200" y="4800600"/>
            <a:ext cx="1066800" cy="838200"/>
          </a:xfrm>
          <a:prstGeom prst="ellipse">
            <a:avLst/>
          </a:prstGeom>
          <a:noFill/>
          <a:ln w="9525">
            <a:solidFill>
              <a:srgbClr val="9933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 name="Donut 1"/>
          <p:cNvSpPr>
            <a:spLocks/>
          </p:cNvSpPr>
          <p:nvPr/>
        </p:nvSpPr>
        <p:spPr bwMode="auto">
          <a:xfrm>
            <a:off x="6477000" y="1600200"/>
            <a:ext cx="1447800" cy="1295400"/>
          </a:xfrm>
          <a:custGeom>
            <a:avLst/>
            <a:gdLst>
              <a:gd name="T0" fmla="*/ 0 w 1447800"/>
              <a:gd name="T1" fmla="*/ 647700 h 1295400"/>
              <a:gd name="T2" fmla="*/ 723900 w 1447800"/>
              <a:gd name="T3" fmla="*/ 0 h 1295400"/>
              <a:gd name="T4" fmla="*/ 1447800 w 1447800"/>
              <a:gd name="T5" fmla="*/ 647700 h 1295400"/>
              <a:gd name="T6" fmla="*/ 723900 w 1447800"/>
              <a:gd name="T7" fmla="*/ 1295400 h 1295400"/>
              <a:gd name="T8" fmla="*/ 0 w 1447800"/>
              <a:gd name="T9" fmla="*/ 647700 h 1295400"/>
              <a:gd name="T10" fmla="*/ 66286 w 1447800"/>
              <a:gd name="T11" fmla="*/ 647700 h 1295400"/>
              <a:gd name="T12" fmla="*/ 723900 w 1447800"/>
              <a:gd name="T13" fmla="*/ 1229114 h 1295400"/>
              <a:gd name="T14" fmla="*/ 1381514 w 1447800"/>
              <a:gd name="T15" fmla="*/ 647700 h 1295400"/>
              <a:gd name="T16" fmla="*/ 723900 w 1447800"/>
              <a:gd name="T17" fmla="*/ 66286 h 1295400"/>
              <a:gd name="T18" fmla="*/ 66286 w 1447800"/>
              <a:gd name="T19" fmla="*/ 647700 h 1295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7800" h="1295400">
                <a:moveTo>
                  <a:pt x="0" y="647700"/>
                </a:moveTo>
                <a:cubicBezTo>
                  <a:pt x="0" y="289985"/>
                  <a:pt x="324101" y="0"/>
                  <a:pt x="723900" y="0"/>
                </a:cubicBezTo>
                <a:cubicBezTo>
                  <a:pt x="1123699" y="0"/>
                  <a:pt x="1447800" y="289985"/>
                  <a:pt x="1447800" y="647700"/>
                </a:cubicBezTo>
                <a:cubicBezTo>
                  <a:pt x="1447800" y="1005415"/>
                  <a:pt x="1123699" y="1295400"/>
                  <a:pt x="723900" y="1295400"/>
                </a:cubicBezTo>
                <a:cubicBezTo>
                  <a:pt x="324101" y="1295400"/>
                  <a:pt x="0" y="1005415"/>
                  <a:pt x="0" y="647700"/>
                </a:cubicBezTo>
                <a:close/>
                <a:moveTo>
                  <a:pt x="66286" y="647700"/>
                </a:moveTo>
                <a:cubicBezTo>
                  <a:pt x="66286" y="968806"/>
                  <a:pt x="360710" y="1229114"/>
                  <a:pt x="723900" y="1229114"/>
                </a:cubicBezTo>
                <a:cubicBezTo>
                  <a:pt x="1087090" y="1229114"/>
                  <a:pt x="1381514" y="968806"/>
                  <a:pt x="1381514" y="647700"/>
                </a:cubicBezTo>
                <a:cubicBezTo>
                  <a:pt x="1381514" y="326594"/>
                  <a:pt x="1087090" y="66286"/>
                  <a:pt x="723900" y="66286"/>
                </a:cubicBezTo>
                <a:cubicBezTo>
                  <a:pt x="360710" y="66286"/>
                  <a:pt x="66286" y="326594"/>
                  <a:pt x="66286" y="647700"/>
                </a:cubicBezTo>
                <a:close/>
              </a:path>
            </a:pathLst>
          </a:custGeom>
          <a:solidFill>
            <a:schemeClr val="accent1"/>
          </a:solidFill>
          <a:ln w="9525" cap="flat" cmpd="sng">
            <a:solidFill>
              <a:schemeClr val="tx1"/>
            </a:solidFill>
            <a:prstDash val="solid"/>
            <a:round/>
            <a:headEnd type="none" w="med" len="med"/>
            <a:tailEnd type="none" w="med" len="med"/>
          </a:ln>
          <a:effectLst/>
        </p:spPr>
        <p:txBody>
          <a:bodyPr/>
          <a:lstStyle/>
          <a:p>
            <a:endParaRPr lang="en-US"/>
          </a:p>
        </p:txBody>
      </p:sp>
      <p:sp>
        <p:nvSpPr>
          <p:cNvPr id="9" name="Donut 8"/>
          <p:cNvSpPr>
            <a:spLocks/>
          </p:cNvSpPr>
          <p:nvPr/>
        </p:nvSpPr>
        <p:spPr bwMode="auto">
          <a:xfrm>
            <a:off x="3429000" y="1524000"/>
            <a:ext cx="1447800" cy="1295400"/>
          </a:xfrm>
          <a:custGeom>
            <a:avLst/>
            <a:gdLst>
              <a:gd name="T0" fmla="*/ 0 w 1447800"/>
              <a:gd name="T1" fmla="*/ 647700 h 1295400"/>
              <a:gd name="T2" fmla="*/ 723900 w 1447800"/>
              <a:gd name="T3" fmla="*/ 0 h 1295400"/>
              <a:gd name="T4" fmla="*/ 1447800 w 1447800"/>
              <a:gd name="T5" fmla="*/ 647700 h 1295400"/>
              <a:gd name="T6" fmla="*/ 723900 w 1447800"/>
              <a:gd name="T7" fmla="*/ 1295400 h 1295400"/>
              <a:gd name="T8" fmla="*/ 0 w 1447800"/>
              <a:gd name="T9" fmla="*/ 647700 h 1295400"/>
              <a:gd name="T10" fmla="*/ 66286 w 1447800"/>
              <a:gd name="T11" fmla="*/ 647700 h 1295400"/>
              <a:gd name="T12" fmla="*/ 723900 w 1447800"/>
              <a:gd name="T13" fmla="*/ 1229114 h 1295400"/>
              <a:gd name="T14" fmla="*/ 1381514 w 1447800"/>
              <a:gd name="T15" fmla="*/ 647700 h 1295400"/>
              <a:gd name="T16" fmla="*/ 723900 w 1447800"/>
              <a:gd name="T17" fmla="*/ 66286 h 1295400"/>
              <a:gd name="T18" fmla="*/ 66286 w 1447800"/>
              <a:gd name="T19" fmla="*/ 647700 h 1295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7800" h="1295400">
                <a:moveTo>
                  <a:pt x="0" y="647700"/>
                </a:moveTo>
                <a:cubicBezTo>
                  <a:pt x="0" y="289985"/>
                  <a:pt x="324101" y="0"/>
                  <a:pt x="723900" y="0"/>
                </a:cubicBezTo>
                <a:cubicBezTo>
                  <a:pt x="1123699" y="0"/>
                  <a:pt x="1447800" y="289985"/>
                  <a:pt x="1447800" y="647700"/>
                </a:cubicBezTo>
                <a:cubicBezTo>
                  <a:pt x="1447800" y="1005415"/>
                  <a:pt x="1123699" y="1295400"/>
                  <a:pt x="723900" y="1295400"/>
                </a:cubicBezTo>
                <a:cubicBezTo>
                  <a:pt x="324101" y="1295400"/>
                  <a:pt x="0" y="1005415"/>
                  <a:pt x="0" y="647700"/>
                </a:cubicBezTo>
                <a:close/>
                <a:moveTo>
                  <a:pt x="66286" y="647700"/>
                </a:moveTo>
                <a:cubicBezTo>
                  <a:pt x="66286" y="968806"/>
                  <a:pt x="360710" y="1229114"/>
                  <a:pt x="723900" y="1229114"/>
                </a:cubicBezTo>
                <a:cubicBezTo>
                  <a:pt x="1087090" y="1229114"/>
                  <a:pt x="1381514" y="968806"/>
                  <a:pt x="1381514" y="647700"/>
                </a:cubicBezTo>
                <a:cubicBezTo>
                  <a:pt x="1381514" y="326594"/>
                  <a:pt x="1087090" y="66286"/>
                  <a:pt x="723900" y="66286"/>
                </a:cubicBezTo>
                <a:cubicBezTo>
                  <a:pt x="360710" y="66286"/>
                  <a:pt x="66286" y="326594"/>
                  <a:pt x="66286" y="647700"/>
                </a:cubicBezTo>
                <a:close/>
              </a:path>
            </a:pathLst>
          </a:custGeom>
          <a:solidFill>
            <a:schemeClr val="accent1"/>
          </a:solidFill>
          <a:ln w="9525" cap="flat" cmpd="sng">
            <a:solidFill>
              <a:schemeClr val="tx1"/>
            </a:solidFill>
            <a:prstDash val="solid"/>
            <a:round/>
            <a:headEnd type="none" w="med" len="med"/>
            <a:tailEnd type="none" w="med" len="med"/>
          </a:ln>
          <a:effectLst/>
        </p:spPr>
        <p:txBody>
          <a:bodyPr/>
          <a:lstStyle/>
          <a:p>
            <a:endParaRPr lang="en-US"/>
          </a:p>
        </p:txBody>
      </p:sp>
      <p:sp>
        <p:nvSpPr>
          <p:cNvPr id="10" name="Donut 9"/>
          <p:cNvSpPr>
            <a:spLocks/>
          </p:cNvSpPr>
          <p:nvPr/>
        </p:nvSpPr>
        <p:spPr bwMode="auto">
          <a:xfrm>
            <a:off x="990600" y="4343400"/>
            <a:ext cx="1447800" cy="1295400"/>
          </a:xfrm>
          <a:custGeom>
            <a:avLst/>
            <a:gdLst>
              <a:gd name="T0" fmla="*/ 0 w 1447800"/>
              <a:gd name="T1" fmla="*/ 647700 h 1295400"/>
              <a:gd name="T2" fmla="*/ 723900 w 1447800"/>
              <a:gd name="T3" fmla="*/ 0 h 1295400"/>
              <a:gd name="T4" fmla="*/ 1447800 w 1447800"/>
              <a:gd name="T5" fmla="*/ 647700 h 1295400"/>
              <a:gd name="T6" fmla="*/ 723900 w 1447800"/>
              <a:gd name="T7" fmla="*/ 1295400 h 1295400"/>
              <a:gd name="T8" fmla="*/ 0 w 1447800"/>
              <a:gd name="T9" fmla="*/ 647700 h 1295400"/>
              <a:gd name="T10" fmla="*/ 66286 w 1447800"/>
              <a:gd name="T11" fmla="*/ 647700 h 1295400"/>
              <a:gd name="T12" fmla="*/ 723900 w 1447800"/>
              <a:gd name="T13" fmla="*/ 1229114 h 1295400"/>
              <a:gd name="T14" fmla="*/ 1381514 w 1447800"/>
              <a:gd name="T15" fmla="*/ 647700 h 1295400"/>
              <a:gd name="T16" fmla="*/ 723900 w 1447800"/>
              <a:gd name="T17" fmla="*/ 66286 h 1295400"/>
              <a:gd name="T18" fmla="*/ 66286 w 1447800"/>
              <a:gd name="T19" fmla="*/ 647700 h 1295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7800" h="1295400">
                <a:moveTo>
                  <a:pt x="0" y="647700"/>
                </a:moveTo>
                <a:cubicBezTo>
                  <a:pt x="0" y="289985"/>
                  <a:pt x="324101" y="0"/>
                  <a:pt x="723900" y="0"/>
                </a:cubicBezTo>
                <a:cubicBezTo>
                  <a:pt x="1123699" y="0"/>
                  <a:pt x="1447800" y="289985"/>
                  <a:pt x="1447800" y="647700"/>
                </a:cubicBezTo>
                <a:cubicBezTo>
                  <a:pt x="1447800" y="1005415"/>
                  <a:pt x="1123699" y="1295400"/>
                  <a:pt x="723900" y="1295400"/>
                </a:cubicBezTo>
                <a:cubicBezTo>
                  <a:pt x="324101" y="1295400"/>
                  <a:pt x="0" y="1005415"/>
                  <a:pt x="0" y="647700"/>
                </a:cubicBezTo>
                <a:close/>
                <a:moveTo>
                  <a:pt x="66286" y="647700"/>
                </a:moveTo>
                <a:cubicBezTo>
                  <a:pt x="66286" y="968806"/>
                  <a:pt x="360710" y="1229114"/>
                  <a:pt x="723900" y="1229114"/>
                </a:cubicBezTo>
                <a:cubicBezTo>
                  <a:pt x="1087090" y="1229114"/>
                  <a:pt x="1381514" y="968806"/>
                  <a:pt x="1381514" y="647700"/>
                </a:cubicBezTo>
                <a:cubicBezTo>
                  <a:pt x="1381514" y="326594"/>
                  <a:pt x="1087090" y="66286"/>
                  <a:pt x="723900" y="66286"/>
                </a:cubicBezTo>
                <a:cubicBezTo>
                  <a:pt x="360710" y="66286"/>
                  <a:pt x="66286" y="326594"/>
                  <a:pt x="66286" y="647700"/>
                </a:cubicBezTo>
                <a:close/>
              </a:path>
            </a:pathLst>
          </a:custGeom>
          <a:solidFill>
            <a:schemeClr val="accent1"/>
          </a:solidFill>
          <a:ln w="9525" cap="flat" cmpd="sng">
            <a:solidFill>
              <a:schemeClr val="tx1"/>
            </a:solidFill>
            <a:prstDash val="solid"/>
            <a:round/>
            <a:headEnd type="none" w="med" len="med"/>
            <a:tailEnd type="none" w="med" len="med"/>
          </a:ln>
          <a:effectLst/>
        </p:spPr>
        <p:txBody>
          <a:bodyPr/>
          <a:lstStyle/>
          <a:p>
            <a:endParaRPr lang="en-US"/>
          </a:p>
        </p:txBody>
      </p:sp>
      <p:sp>
        <p:nvSpPr>
          <p:cNvPr id="11" name="Donut 10"/>
          <p:cNvSpPr>
            <a:spLocks/>
          </p:cNvSpPr>
          <p:nvPr/>
        </p:nvSpPr>
        <p:spPr bwMode="auto">
          <a:xfrm>
            <a:off x="6553200" y="4800600"/>
            <a:ext cx="1066800" cy="914400"/>
          </a:xfrm>
          <a:custGeom>
            <a:avLst/>
            <a:gdLst>
              <a:gd name="T0" fmla="*/ 0 w 1066800"/>
              <a:gd name="T1" fmla="*/ 457200 h 914400"/>
              <a:gd name="T2" fmla="*/ 533400 w 1066800"/>
              <a:gd name="T3" fmla="*/ 0 h 914400"/>
              <a:gd name="T4" fmla="*/ 1066800 w 1066800"/>
              <a:gd name="T5" fmla="*/ 457200 h 914400"/>
              <a:gd name="T6" fmla="*/ 533400 w 1066800"/>
              <a:gd name="T7" fmla="*/ 914400 h 914400"/>
              <a:gd name="T8" fmla="*/ 0 w 1066800"/>
              <a:gd name="T9" fmla="*/ 457200 h 914400"/>
              <a:gd name="T10" fmla="*/ 46790 w 1066800"/>
              <a:gd name="T11" fmla="*/ 457200 h 914400"/>
              <a:gd name="T12" fmla="*/ 533400 w 1066800"/>
              <a:gd name="T13" fmla="*/ 867610 h 914400"/>
              <a:gd name="T14" fmla="*/ 1020010 w 1066800"/>
              <a:gd name="T15" fmla="*/ 457200 h 914400"/>
              <a:gd name="T16" fmla="*/ 533400 w 1066800"/>
              <a:gd name="T17" fmla="*/ 46790 h 914400"/>
              <a:gd name="T18" fmla="*/ 46790 w 1066800"/>
              <a:gd name="T19" fmla="*/ 457200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6800" h="914400">
                <a:moveTo>
                  <a:pt x="0" y="457200"/>
                </a:moveTo>
                <a:cubicBezTo>
                  <a:pt x="0" y="204695"/>
                  <a:pt x="238811" y="0"/>
                  <a:pt x="533400" y="0"/>
                </a:cubicBezTo>
                <a:cubicBezTo>
                  <a:pt x="827989" y="0"/>
                  <a:pt x="1066800" y="204695"/>
                  <a:pt x="1066800" y="457200"/>
                </a:cubicBezTo>
                <a:cubicBezTo>
                  <a:pt x="1066800" y="709705"/>
                  <a:pt x="827989" y="914400"/>
                  <a:pt x="533400" y="914400"/>
                </a:cubicBezTo>
                <a:cubicBezTo>
                  <a:pt x="238811" y="914400"/>
                  <a:pt x="0" y="709705"/>
                  <a:pt x="0" y="457200"/>
                </a:cubicBezTo>
                <a:close/>
                <a:moveTo>
                  <a:pt x="46790" y="457200"/>
                </a:moveTo>
                <a:cubicBezTo>
                  <a:pt x="46790" y="683863"/>
                  <a:pt x="264653" y="867610"/>
                  <a:pt x="533400" y="867610"/>
                </a:cubicBezTo>
                <a:cubicBezTo>
                  <a:pt x="802147" y="867610"/>
                  <a:pt x="1020010" y="683863"/>
                  <a:pt x="1020010" y="457200"/>
                </a:cubicBezTo>
                <a:cubicBezTo>
                  <a:pt x="1020010" y="230537"/>
                  <a:pt x="802147" y="46790"/>
                  <a:pt x="533400" y="46790"/>
                </a:cubicBezTo>
                <a:cubicBezTo>
                  <a:pt x="264653" y="46790"/>
                  <a:pt x="46790" y="230537"/>
                  <a:pt x="46790" y="457200"/>
                </a:cubicBezTo>
                <a:close/>
              </a:path>
            </a:pathLst>
          </a:custGeom>
          <a:solidFill>
            <a:schemeClr val="accent1"/>
          </a:solidFill>
          <a:ln w="9525" cap="flat" cmpd="sng">
            <a:solidFill>
              <a:schemeClr val="tx1"/>
            </a:solidFill>
            <a:prstDash val="solid"/>
            <a:round/>
            <a:headEnd type="none" w="med" len="med"/>
            <a:tailEnd type="none" w="med" len="med"/>
          </a:ln>
          <a:effectLst/>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571500" y="457200"/>
            <a:ext cx="8001000" cy="381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800" dirty="0" smtClean="0">
                <a:ea typeface="+mj-ea"/>
              </a:rPr>
              <a:t>Leading causes of work-related deaths, construction, 1992-2005</a:t>
            </a:r>
          </a:p>
        </p:txBody>
      </p:sp>
      <p:graphicFrame>
        <p:nvGraphicFramePr>
          <p:cNvPr id="43010" name="Object 3"/>
          <p:cNvGraphicFramePr>
            <a:graphicFrameLocks noChangeAspect="1"/>
          </p:cNvGraphicFramePr>
          <p:nvPr>
            <p:ph type="chart" idx="1"/>
          </p:nvPr>
        </p:nvGraphicFramePr>
        <p:xfrm>
          <a:off x="484188" y="1055688"/>
          <a:ext cx="8126412" cy="5573712"/>
        </p:xfrm>
        <a:graphic>
          <a:graphicData uri="http://schemas.openxmlformats.org/presentationml/2006/ole">
            <p:oleObj spid="_x0000_s43010" name="Chart" r:id="rId3" imgW="8118720" imgH="5558760" progId="MSGraph.Chart.8">
              <p:embed followColorScheme="full"/>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04800"/>
            <a:ext cx="8229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dirty="0" smtClean="0">
                <a:ea typeface="+mj-ea"/>
              </a:rPr>
              <a:t>Topics we will cover:</a:t>
            </a:r>
            <a:endParaRPr lang="en-US" sz="4000" dirty="0" smtClean="0">
              <a:ea typeface="+mj-ea"/>
            </a:endParaRPr>
          </a:p>
        </p:txBody>
      </p:sp>
      <p:sp>
        <p:nvSpPr>
          <p:cNvPr id="3075" name="Rectangle 3"/>
          <p:cNvSpPr>
            <a:spLocks noGrp="1" noChangeArrowheads="1"/>
          </p:cNvSpPr>
          <p:nvPr>
            <p:ph type="body" idx="1"/>
          </p:nvPr>
        </p:nvSpPr>
        <p:spPr>
          <a:xfrm>
            <a:off x="304800" y="1828800"/>
            <a:ext cx="8534400" cy="3657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742950" indent="-742950">
              <a:buFont typeface="+mj-lt"/>
              <a:buAutoNum type="arabicPeriod"/>
              <a:defRPr/>
            </a:pPr>
            <a:r>
              <a:rPr lang="en-US" dirty="0" smtClean="0">
                <a:ea typeface="+mn-ea"/>
              </a:rPr>
              <a:t>Fatality and injury data for the construction industry</a:t>
            </a:r>
          </a:p>
          <a:p>
            <a:pPr marL="742950" indent="-742950">
              <a:buFont typeface="+mj-lt"/>
              <a:buAutoNum type="arabicPeriod"/>
              <a:defRPr/>
            </a:pPr>
            <a:r>
              <a:rPr lang="en-US" dirty="0" smtClean="0">
                <a:ea typeface="+mn-ea"/>
              </a:rPr>
              <a:t>Major hazards on construction sites</a:t>
            </a:r>
          </a:p>
          <a:p>
            <a:pPr marL="742950" indent="-742950">
              <a:buFont typeface="+mj-lt"/>
              <a:buAutoNum type="arabicPeriod"/>
              <a:defRPr/>
            </a:pPr>
            <a:r>
              <a:rPr lang="en-US" dirty="0" smtClean="0">
                <a:ea typeface="+mn-ea"/>
              </a:rPr>
              <a:t>Managing and controlling construction exposures</a:t>
            </a:r>
          </a:p>
          <a:p>
            <a:pPr marL="742950" indent="-742950">
              <a:buFont typeface="+mj-lt"/>
              <a:buAutoNum type="arabicPeriod"/>
              <a:defRPr/>
            </a:pPr>
            <a:r>
              <a:rPr lang="en-US" dirty="0" smtClean="0">
                <a:ea typeface="+mn-ea"/>
              </a:rPr>
              <a:t>Safety of green construction</a:t>
            </a:r>
          </a:p>
          <a:p>
            <a:pPr marL="742950" indent="-742950">
              <a:buFont typeface="+mj-lt"/>
              <a:buAutoNum type="arabicPeriod"/>
              <a:defRPr/>
            </a:pPr>
            <a:r>
              <a:rPr lang="en-US" dirty="0" smtClean="0">
                <a:ea typeface="+mn-ea"/>
              </a:rPr>
              <a:t>Construction workers during disaster responses</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descr="imgs"/>
          <p:cNvPicPr>
            <a:picLocks noChangeAspect="1" noChangeArrowheads="1"/>
          </p:cNvPicPr>
          <p:nvPr/>
        </p:nvPicPr>
        <p:blipFill>
          <a:blip r:embed="rId3"/>
          <a:srcRect/>
          <a:stretch>
            <a:fillRect/>
          </a:stretch>
        </p:blipFill>
        <p:spPr bwMode="auto">
          <a:xfrm>
            <a:off x="762000" y="457200"/>
            <a:ext cx="2979738" cy="5076825"/>
          </a:xfrm>
          <a:prstGeom prst="rect">
            <a:avLst/>
          </a:prstGeom>
          <a:noFill/>
          <a:ln w="9525">
            <a:noFill/>
            <a:miter lim="800000"/>
            <a:headEnd/>
            <a:tailEnd/>
          </a:ln>
        </p:spPr>
      </p:pic>
      <p:pic>
        <p:nvPicPr>
          <p:cNvPr id="44034" name="Picture 5" descr="cdc"/>
          <p:cNvPicPr>
            <a:picLocks noChangeAspect="1" noChangeArrowheads="1"/>
          </p:cNvPicPr>
          <p:nvPr/>
        </p:nvPicPr>
        <p:blipFill>
          <a:blip r:embed="rId4"/>
          <a:srcRect/>
          <a:stretch>
            <a:fillRect/>
          </a:stretch>
        </p:blipFill>
        <p:spPr bwMode="auto">
          <a:xfrm>
            <a:off x="4191000" y="482600"/>
            <a:ext cx="4470400" cy="3784600"/>
          </a:xfrm>
          <a:prstGeom prst="rect">
            <a:avLst/>
          </a:prstGeom>
          <a:noFill/>
          <a:ln w="9525">
            <a:noFill/>
            <a:miter lim="800000"/>
            <a:headEnd/>
            <a:tailEnd/>
          </a:ln>
        </p:spPr>
      </p:pic>
      <p:sp>
        <p:nvSpPr>
          <p:cNvPr id="50181" name="Text Box 6"/>
          <p:cNvSpPr txBox="1">
            <a:spLocks noChangeArrowheads="1"/>
          </p:cNvSpPr>
          <p:nvPr/>
        </p:nvSpPr>
        <p:spPr bwMode="auto">
          <a:xfrm>
            <a:off x="4267200" y="4419600"/>
            <a:ext cx="4267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7200" b="1" spc="50" dirty="0" smtClean="0">
                <a:ln w="11430"/>
                <a:solidFill>
                  <a:srgbClr val="990033"/>
                </a:solidFill>
                <a:effectLst>
                  <a:outerShdw blurRad="76200" dist="50800" dir="5400000" algn="tl" rotWithShape="0">
                    <a:srgbClr val="000000">
                      <a:alpha val="65000"/>
                    </a:srgbClr>
                  </a:outerShdw>
                </a:effectLst>
              </a:rPr>
              <a:t>Falls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mtClean="0">
                <a:latin typeface="Arial Narrow" charset="0"/>
              </a:rPr>
              <a:t>IUOE National Training Fund</a:t>
            </a:r>
          </a:p>
        </p:txBody>
      </p:sp>
      <p:sp>
        <p:nvSpPr>
          <p:cNvPr id="15363" name="Rectangle 4"/>
          <p:cNvSpPr>
            <a:spLocks noGrp="1" noChangeArrowheads="1"/>
          </p:cNvSpPr>
          <p:nvPr>
            <p:ph type="title"/>
          </p:nvPr>
        </p:nvSpPr>
        <p:spPr>
          <a:xfrm>
            <a:off x="4038600" y="228600"/>
            <a:ext cx="4800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lgn="r" eaLnBrk="1" hangingPunct="1">
              <a:defRPr/>
            </a:pPr>
            <a:r>
              <a:rPr lang="en-US" sz="4000" dirty="0" smtClean="0">
                <a:solidFill>
                  <a:srgbClr val="800000"/>
                </a:solidFill>
                <a:latin typeface="Tahoma" charset="0"/>
                <a:ea typeface="+mj-ea"/>
              </a:rPr>
              <a:t>What happens                    when you fall?</a:t>
            </a:r>
          </a:p>
        </p:txBody>
      </p:sp>
      <p:sp>
        <p:nvSpPr>
          <p:cNvPr id="15364" name="Rectangle 118"/>
          <p:cNvSpPr>
            <a:spLocks noGrp="1" noChangeArrowheads="1"/>
          </p:cNvSpPr>
          <p:nvPr>
            <p:ph type="body" sz="half" idx="2"/>
          </p:nvPr>
        </p:nvSpPr>
        <p:spPr>
          <a:xfrm>
            <a:off x="4800600" y="1600200"/>
            <a:ext cx="4038600" cy="4525963"/>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lnSpc>
                <a:spcPct val="90000"/>
              </a:lnSpc>
              <a:defRPr/>
            </a:pPr>
            <a:r>
              <a:rPr lang="en-US" sz="2800" smtClean="0">
                <a:latin typeface="Arial" charset="0"/>
                <a:ea typeface="+mn-ea"/>
              </a:rPr>
              <a:t>It takes most people about 1/3 of a second to become aware</a:t>
            </a:r>
          </a:p>
          <a:p>
            <a:pPr eaLnBrk="1" hangingPunct="1">
              <a:lnSpc>
                <a:spcPct val="90000"/>
              </a:lnSpc>
              <a:defRPr/>
            </a:pPr>
            <a:r>
              <a:rPr lang="en-US" sz="2800" smtClean="0">
                <a:latin typeface="Arial" charset="0"/>
                <a:ea typeface="+mn-ea"/>
              </a:rPr>
              <a:t>It takes another 1/3  of a second for the body to react</a:t>
            </a:r>
          </a:p>
          <a:p>
            <a:pPr eaLnBrk="1" hangingPunct="1">
              <a:lnSpc>
                <a:spcPct val="90000"/>
              </a:lnSpc>
              <a:defRPr/>
            </a:pPr>
            <a:r>
              <a:rPr lang="en-US" sz="2800" smtClean="0">
                <a:latin typeface="Arial" charset="0"/>
                <a:ea typeface="+mn-ea"/>
              </a:rPr>
              <a:t>A body can fall up to 7 feet in 2/3 of a second</a:t>
            </a:r>
          </a:p>
          <a:p>
            <a:pPr eaLnBrk="1" hangingPunct="1">
              <a:lnSpc>
                <a:spcPct val="90000"/>
              </a:lnSpc>
              <a:defRPr/>
            </a:pPr>
            <a:endParaRPr lang="en-US" sz="2800" smtClean="0">
              <a:latin typeface="Arial" charset="0"/>
              <a:ea typeface="+mn-ea"/>
            </a:endParaRPr>
          </a:p>
        </p:txBody>
      </p:sp>
      <p:pic>
        <p:nvPicPr>
          <p:cNvPr id="46084" name="Picture 105" descr="fall anatomy"/>
          <p:cNvPicPr>
            <a:picLocks noChangeAspect="1" noChangeArrowheads="1"/>
          </p:cNvPicPr>
          <p:nvPr/>
        </p:nvPicPr>
        <p:blipFill>
          <a:blip r:embed="rId3"/>
          <a:srcRect/>
          <a:stretch>
            <a:fillRect/>
          </a:stretch>
        </p:blipFill>
        <p:spPr bwMode="auto">
          <a:xfrm>
            <a:off x="0" y="0"/>
            <a:ext cx="2827338" cy="6172200"/>
          </a:xfrm>
          <a:prstGeom prst="rect">
            <a:avLst/>
          </a:prstGeom>
          <a:solidFill>
            <a:srgbClr val="00FFCC"/>
          </a:solidFill>
          <a:ln w="9525">
            <a:noFill/>
            <a:miter lim="800000"/>
            <a:headEnd/>
            <a:tailEnd/>
          </a:ln>
        </p:spPr>
      </p:pic>
      <p:sp>
        <p:nvSpPr>
          <p:cNvPr id="46085" name="Text Box 106"/>
          <p:cNvSpPr txBox="1">
            <a:spLocks noChangeArrowheads="1"/>
          </p:cNvSpPr>
          <p:nvPr/>
        </p:nvSpPr>
        <p:spPr bwMode="auto">
          <a:xfrm>
            <a:off x="3048000" y="533400"/>
            <a:ext cx="1828800" cy="338138"/>
          </a:xfrm>
          <a:prstGeom prst="rect">
            <a:avLst/>
          </a:prstGeom>
          <a:solidFill>
            <a:schemeClr val="bg1"/>
          </a:solidFill>
          <a:ln w="9525">
            <a:noFill/>
            <a:miter lim="800000"/>
            <a:headEnd/>
            <a:tailEnd/>
          </a:ln>
        </p:spPr>
        <p:txBody>
          <a:bodyPr>
            <a:spAutoFit/>
          </a:bodyPr>
          <a:lstStyle/>
          <a:p>
            <a:pPr eaLnBrk="1" hangingPunct="1">
              <a:spcBef>
                <a:spcPct val="50000"/>
              </a:spcBef>
            </a:pPr>
            <a:r>
              <a:rPr lang="en-US" b="1">
                <a:latin typeface="Arial" pitchFamily="34" charset="0"/>
              </a:rPr>
              <a:t>0.33 sec./2 feet</a:t>
            </a:r>
          </a:p>
        </p:txBody>
      </p:sp>
      <p:sp>
        <p:nvSpPr>
          <p:cNvPr id="46086" name="Line 107"/>
          <p:cNvSpPr>
            <a:spLocks noChangeShapeType="1"/>
          </p:cNvSpPr>
          <p:nvPr/>
        </p:nvSpPr>
        <p:spPr bwMode="auto">
          <a:xfrm>
            <a:off x="1524000" y="762000"/>
            <a:ext cx="1524000" cy="0"/>
          </a:xfrm>
          <a:prstGeom prst="line">
            <a:avLst/>
          </a:prstGeom>
          <a:noFill/>
          <a:ln w="9525">
            <a:solidFill>
              <a:schemeClr val="tx1"/>
            </a:solidFill>
            <a:round/>
            <a:headEnd/>
            <a:tailEnd/>
          </a:ln>
        </p:spPr>
        <p:txBody>
          <a:bodyPr/>
          <a:lstStyle/>
          <a:p>
            <a:endParaRPr lang="en-US"/>
          </a:p>
        </p:txBody>
      </p:sp>
      <p:sp>
        <p:nvSpPr>
          <p:cNvPr id="46087" name="Line 108"/>
          <p:cNvSpPr>
            <a:spLocks noChangeShapeType="1"/>
          </p:cNvSpPr>
          <p:nvPr/>
        </p:nvSpPr>
        <p:spPr bwMode="auto">
          <a:xfrm flipV="1">
            <a:off x="1905000" y="762000"/>
            <a:ext cx="0" cy="685800"/>
          </a:xfrm>
          <a:prstGeom prst="line">
            <a:avLst/>
          </a:prstGeom>
          <a:noFill/>
          <a:ln w="38100">
            <a:solidFill>
              <a:schemeClr val="tx1"/>
            </a:solidFill>
            <a:round/>
            <a:headEnd type="triangle" w="med" len="med"/>
            <a:tailEnd type="triangle" w="med" len="med"/>
          </a:ln>
        </p:spPr>
        <p:txBody>
          <a:bodyPr/>
          <a:lstStyle/>
          <a:p>
            <a:endParaRPr lang="en-US"/>
          </a:p>
        </p:txBody>
      </p:sp>
      <p:sp>
        <p:nvSpPr>
          <p:cNvPr id="46088" name="Line 109"/>
          <p:cNvSpPr>
            <a:spLocks noChangeShapeType="1"/>
          </p:cNvSpPr>
          <p:nvPr/>
        </p:nvSpPr>
        <p:spPr bwMode="auto">
          <a:xfrm>
            <a:off x="1676400" y="1447800"/>
            <a:ext cx="533400" cy="0"/>
          </a:xfrm>
          <a:prstGeom prst="line">
            <a:avLst/>
          </a:prstGeom>
          <a:noFill/>
          <a:ln w="9525">
            <a:solidFill>
              <a:schemeClr val="tx1"/>
            </a:solidFill>
            <a:round/>
            <a:headEnd/>
            <a:tailEnd/>
          </a:ln>
        </p:spPr>
        <p:txBody>
          <a:bodyPr/>
          <a:lstStyle/>
          <a:p>
            <a:endParaRPr lang="en-US"/>
          </a:p>
        </p:txBody>
      </p:sp>
      <p:sp>
        <p:nvSpPr>
          <p:cNvPr id="46089" name="Line 110"/>
          <p:cNvSpPr>
            <a:spLocks noChangeShapeType="1"/>
          </p:cNvSpPr>
          <p:nvPr/>
        </p:nvSpPr>
        <p:spPr bwMode="auto">
          <a:xfrm flipV="1">
            <a:off x="2438400" y="762000"/>
            <a:ext cx="0" cy="1600200"/>
          </a:xfrm>
          <a:prstGeom prst="line">
            <a:avLst/>
          </a:prstGeom>
          <a:noFill/>
          <a:ln w="38100">
            <a:solidFill>
              <a:schemeClr val="tx1"/>
            </a:solidFill>
            <a:round/>
            <a:headEnd type="triangle" w="med" len="med"/>
            <a:tailEnd type="triangle" w="med" len="med"/>
          </a:ln>
        </p:spPr>
        <p:txBody>
          <a:bodyPr/>
          <a:lstStyle/>
          <a:p>
            <a:endParaRPr lang="en-US"/>
          </a:p>
        </p:txBody>
      </p:sp>
      <p:sp>
        <p:nvSpPr>
          <p:cNvPr id="46090" name="Line 111"/>
          <p:cNvSpPr>
            <a:spLocks noChangeShapeType="1"/>
          </p:cNvSpPr>
          <p:nvPr/>
        </p:nvSpPr>
        <p:spPr bwMode="auto">
          <a:xfrm>
            <a:off x="2286000" y="2362200"/>
            <a:ext cx="304800" cy="0"/>
          </a:xfrm>
          <a:prstGeom prst="line">
            <a:avLst/>
          </a:prstGeom>
          <a:noFill/>
          <a:ln w="9525">
            <a:solidFill>
              <a:schemeClr val="tx1"/>
            </a:solidFill>
            <a:round/>
            <a:headEnd/>
            <a:tailEnd/>
          </a:ln>
        </p:spPr>
        <p:txBody>
          <a:bodyPr/>
          <a:lstStyle/>
          <a:p>
            <a:endParaRPr lang="en-US"/>
          </a:p>
        </p:txBody>
      </p:sp>
      <p:sp>
        <p:nvSpPr>
          <p:cNvPr id="46091" name="Line 112"/>
          <p:cNvSpPr>
            <a:spLocks noChangeShapeType="1"/>
          </p:cNvSpPr>
          <p:nvPr/>
        </p:nvSpPr>
        <p:spPr bwMode="auto">
          <a:xfrm flipV="1">
            <a:off x="2819400" y="762000"/>
            <a:ext cx="0" cy="5334000"/>
          </a:xfrm>
          <a:prstGeom prst="line">
            <a:avLst/>
          </a:prstGeom>
          <a:noFill/>
          <a:ln w="38100">
            <a:solidFill>
              <a:schemeClr val="tx1"/>
            </a:solidFill>
            <a:round/>
            <a:headEnd type="triangle" w="med" len="med"/>
            <a:tailEnd type="triangle" w="med" len="med"/>
          </a:ln>
        </p:spPr>
        <p:txBody>
          <a:bodyPr/>
          <a:lstStyle/>
          <a:p>
            <a:endParaRPr lang="en-US"/>
          </a:p>
        </p:txBody>
      </p:sp>
      <p:sp>
        <p:nvSpPr>
          <p:cNvPr id="46092" name="Line 113"/>
          <p:cNvSpPr>
            <a:spLocks noChangeShapeType="1"/>
          </p:cNvSpPr>
          <p:nvPr/>
        </p:nvSpPr>
        <p:spPr bwMode="auto">
          <a:xfrm>
            <a:off x="2667000" y="6096000"/>
            <a:ext cx="304800" cy="0"/>
          </a:xfrm>
          <a:prstGeom prst="line">
            <a:avLst/>
          </a:prstGeom>
          <a:noFill/>
          <a:ln w="9525">
            <a:solidFill>
              <a:schemeClr val="tx1"/>
            </a:solidFill>
            <a:round/>
            <a:headEnd/>
            <a:tailEnd/>
          </a:ln>
        </p:spPr>
        <p:txBody>
          <a:bodyPr/>
          <a:lstStyle/>
          <a:p>
            <a:endParaRPr lang="en-US"/>
          </a:p>
        </p:txBody>
      </p:sp>
      <p:sp>
        <p:nvSpPr>
          <p:cNvPr id="46093" name="Text Box 114"/>
          <p:cNvSpPr txBox="1">
            <a:spLocks noChangeArrowheads="1"/>
          </p:cNvSpPr>
          <p:nvPr/>
        </p:nvSpPr>
        <p:spPr bwMode="auto">
          <a:xfrm>
            <a:off x="2971800" y="1295400"/>
            <a:ext cx="1981200" cy="336550"/>
          </a:xfrm>
          <a:prstGeom prst="rect">
            <a:avLst/>
          </a:prstGeom>
          <a:solidFill>
            <a:schemeClr val="bg1"/>
          </a:solidFill>
          <a:ln w="9525">
            <a:noFill/>
            <a:miter lim="800000"/>
            <a:headEnd/>
            <a:tailEnd/>
          </a:ln>
        </p:spPr>
        <p:txBody>
          <a:bodyPr>
            <a:spAutoFit/>
          </a:bodyPr>
          <a:lstStyle/>
          <a:p>
            <a:pPr eaLnBrk="1" hangingPunct="1">
              <a:spcBef>
                <a:spcPct val="50000"/>
              </a:spcBef>
            </a:pPr>
            <a:r>
              <a:rPr lang="en-US" b="1">
                <a:latin typeface="Arial" pitchFamily="34" charset="0"/>
              </a:rPr>
              <a:t>0.67 sec./7 feet</a:t>
            </a:r>
          </a:p>
        </p:txBody>
      </p:sp>
      <p:sp>
        <p:nvSpPr>
          <p:cNvPr id="46094" name="Text Box 115"/>
          <p:cNvSpPr txBox="1">
            <a:spLocks noChangeArrowheads="1"/>
          </p:cNvSpPr>
          <p:nvPr/>
        </p:nvSpPr>
        <p:spPr bwMode="auto">
          <a:xfrm>
            <a:off x="2895600" y="2133600"/>
            <a:ext cx="1450975" cy="336550"/>
          </a:xfrm>
          <a:prstGeom prst="rect">
            <a:avLst/>
          </a:prstGeom>
          <a:solidFill>
            <a:schemeClr val="bg1"/>
          </a:solidFill>
          <a:ln w="9525">
            <a:noFill/>
            <a:miter lim="800000"/>
            <a:headEnd/>
            <a:tailEnd/>
          </a:ln>
        </p:spPr>
        <p:txBody>
          <a:bodyPr wrap="none">
            <a:spAutoFit/>
          </a:bodyPr>
          <a:lstStyle/>
          <a:p>
            <a:pPr eaLnBrk="1" hangingPunct="1"/>
            <a:r>
              <a:rPr lang="en-US" b="1">
                <a:latin typeface="Arial" pitchFamily="34" charset="0"/>
              </a:rPr>
              <a:t>1 sec./16 feet</a:t>
            </a:r>
          </a:p>
        </p:txBody>
      </p:sp>
      <p:sp>
        <p:nvSpPr>
          <p:cNvPr id="46095" name="Text Box 116"/>
          <p:cNvSpPr txBox="1">
            <a:spLocks noChangeArrowheads="1"/>
          </p:cNvSpPr>
          <p:nvPr/>
        </p:nvSpPr>
        <p:spPr bwMode="auto">
          <a:xfrm>
            <a:off x="3124200" y="5867400"/>
            <a:ext cx="1828800" cy="336550"/>
          </a:xfrm>
          <a:prstGeom prst="rect">
            <a:avLst/>
          </a:prstGeom>
          <a:solidFill>
            <a:schemeClr val="bg1"/>
          </a:solidFill>
          <a:ln w="9525">
            <a:noFill/>
            <a:miter lim="800000"/>
            <a:headEnd/>
            <a:tailEnd/>
          </a:ln>
        </p:spPr>
        <p:txBody>
          <a:bodyPr>
            <a:spAutoFit/>
          </a:bodyPr>
          <a:lstStyle/>
          <a:p>
            <a:pPr eaLnBrk="1" hangingPunct="1">
              <a:spcBef>
                <a:spcPct val="50000"/>
              </a:spcBef>
            </a:pPr>
            <a:r>
              <a:rPr lang="en-US" b="1">
                <a:latin typeface="Arial" pitchFamily="34" charset="0"/>
              </a:rPr>
              <a:t>2 sec./64 feet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381000" y="838200"/>
            <a:ext cx="8458200" cy="609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000" dirty="0" smtClean="0">
                <a:ea typeface="+mj-ea"/>
              </a:rPr>
              <a:t>Distribution of causes of deaths from falls in construction, 1992-2005 average</a:t>
            </a:r>
          </a:p>
        </p:txBody>
      </p:sp>
      <p:graphicFrame>
        <p:nvGraphicFramePr>
          <p:cNvPr id="48130" name="Object 3"/>
          <p:cNvGraphicFramePr>
            <a:graphicFrameLocks noChangeAspect="1"/>
          </p:cNvGraphicFramePr>
          <p:nvPr>
            <p:ph type="chart" idx="1"/>
          </p:nvPr>
        </p:nvGraphicFramePr>
        <p:xfrm>
          <a:off x="304800" y="1143000"/>
          <a:ext cx="7910513" cy="5408613"/>
        </p:xfrm>
        <a:graphic>
          <a:graphicData uri="http://schemas.openxmlformats.org/presentationml/2006/ole">
            <p:oleObj spid="_x0000_s48130" name="Chart" r:id="rId3" imgW="7899120" imgH="5394240" progId="MSGraph.Chart.8">
              <p:embed followColorScheme="full"/>
            </p:oleObj>
          </a:graphicData>
        </a:graphic>
      </p:graphicFrame>
      <p:sp>
        <p:nvSpPr>
          <p:cNvPr id="181253" name="Text Box 5"/>
          <p:cNvSpPr txBox="1">
            <a:spLocks noChangeArrowheads="1"/>
          </p:cNvSpPr>
          <p:nvPr/>
        </p:nvSpPr>
        <p:spPr bwMode="auto">
          <a:xfrm>
            <a:off x="838200" y="3810000"/>
            <a:ext cx="2514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New Roman" charset="0"/>
                <a:ea typeface="ＭＳ Ｐゴシック" charset="0"/>
              </a:rPr>
              <a:t>From girder, struct. steel (8%)</a:t>
            </a:r>
          </a:p>
        </p:txBody>
      </p:sp>
      <p:sp>
        <p:nvSpPr>
          <p:cNvPr id="181254" name="Text Box 6"/>
          <p:cNvSpPr txBox="1">
            <a:spLocks noChangeArrowheads="1"/>
          </p:cNvSpPr>
          <p:nvPr/>
        </p:nvSpPr>
        <p:spPr bwMode="auto">
          <a:xfrm>
            <a:off x="5867400" y="4876800"/>
            <a:ext cx="2438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New Roman" charset="0"/>
                <a:ea typeface="ＭＳ Ｐゴシック" charset="0"/>
              </a:rPr>
              <a:t>From scaffold, staging (18%)</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381000" y="533400"/>
            <a:ext cx="8382000" cy="685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000" dirty="0" smtClean="0">
                <a:ea typeface="+mj-ea"/>
              </a:rPr>
              <a:t>Distribution of causes of injuries from falls involving days away from work, construction, 2005</a:t>
            </a:r>
          </a:p>
        </p:txBody>
      </p:sp>
      <p:graphicFrame>
        <p:nvGraphicFramePr>
          <p:cNvPr id="49154" name="Object 3"/>
          <p:cNvGraphicFramePr>
            <a:graphicFrameLocks noChangeAspect="1"/>
          </p:cNvGraphicFramePr>
          <p:nvPr>
            <p:ph type="chart" idx="1"/>
          </p:nvPr>
        </p:nvGraphicFramePr>
        <p:xfrm>
          <a:off x="571500" y="838200"/>
          <a:ext cx="7962900" cy="5562600"/>
        </p:xfrm>
        <a:graphic>
          <a:graphicData uri="http://schemas.openxmlformats.org/presentationml/2006/ole">
            <p:oleObj spid="_x0000_s49154" name="Chart" r:id="rId3" imgW="7954200" imgH="5549400" progId="MSGraph.Chart.8">
              <p:embed followColorScheme="full"/>
            </p:oleObj>
          </a:graphicData>
        </a:graphic>
      </p:graphicFrame>
      <p:sp>
        <p:nvSpPr>
          <p:cNvPr id="392196" name="Text Box 4"/>
          <p:cNvSpPr txBox="1">
            <a:spLocks noChangeArrowheads="1"/>
          </p:cNvSpPr>
          <p:nvPr/>
        </p:nvSpPr>
        <p:spPr bwMode="auto">
          <a:xfrm>
            <a:off x="1371600" y="4724400"/>
            <a:ext cx="21336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b="1">
                <a:latin typeface="Times New Roman" charset="0"/>
                <a:ea typeface="ＭＳ Ｐゴシック" charset="0"/>
              </a:rPr>
              <a:t>From scaffold (8.3%)</a:t>
            </a:r>
          </a:p>
        </p:txBody>
      </p:sp>
      <p:sp>
        <p:nvSpPr>
          <p:cNvPr id="392197" name="Text Box 5"/>
          <p:cNvSpPr txBox="1">
            <a:spLocks noChangeArrowheads="1"/>
          </p:cNvSpPr>
          <p:nvPr/>
        </p:nvSpPr>
        <p:spPr bwMode="auto">
          <a:xfrm>
            <a:off x="1143000" y="3962400"/>
            <a:ext cx="17526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b="1">
                <a:latin typeface="Times New Roman" charset="0"/>
                <a:ea typeface="ＭＳ Ｐゴシック" charset="0"/>
              </a:rPr>
              <a:t>From roof (6.1%)</a:t>
            </a:r>
          </a:p>
        </p:txBody>
      </p:sp>
      <p:sp>
        <p:nvSpPr>
          <p:cNvPr id="392198" name="Text Box 6"/>
          <p:cNvSpPr txBox="1">
            <a:spLocks noChangeArrowheads="1"/>
          </p:cNvSpPr>
          <p:nvPr/>
        </p:nvSpPr>
        <p:spPr bwMode="auto">
          <a:xfrm>
            <a:off x="5105400" y="5181600"/>
            <a:ext cx="20574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defRPr/>
            </a:pPr>
            <a:r>
              <a:rPr lang="en-US" b="1">
                <a:latin typeface="Times New Roman" charset="0"/>
                <a:ea typeface="ＭＳ Ｐゴシック" charset="0"/>
              </a:rPr>
              <a:t>From ladder (24.2%)</a:t>
            </a:r>
          </a:p>
        </p:txBody>
      </p:sp>
      <p:sp>
        <p:nvSpPr>
          <p:cNvPr id="392199" name="Text Box 7"/>
          <p:cNvSpPr txBox="1">
            <a:spLocks noChangeArrowheads="1"/>
          </p:cNvSpPr>
          <p:nvPr/>
        </p:nvSpPr>
        <p:spPr bwMode="auto">
          <a:xfrm>
            <a:off x="6248400" y="2362200"/>
            <a:ext cx="22860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b="1">
                <a:latin typeface="Times New Roman" charset="0"/>
                <a:ea typeface="ＭＳ Ｐゴシック" charset="0"/>
              </a:rPr>
              <a:t>On same level (34.0%)</a:t>
            </a:r>
          </a:p>
        </p:txBody>
      </p:sp>
      <p:sp>
        <p:nvSpPr>
          <p:cNvPr id="392200" name="Text Box 8"/>
          <p:cNvSpPr txBox="1">
            <a:spLocks noChangeArrowheads="1"/>
          </p:cNvSpPr>
          <p:nvPr/>
        </p:nvSpPr>
        <p:spPr bwMode="auto">
          <a:xfrm>
            <a:off x="1676400" y="2133600"/>
            <a:ext cx="1600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b="1">
                <a:latin typeface="Times New Roman" charset="0"/>
                <a:ea typeface="ＭＳ Ｐゴシック" charset="0"/>
              </a:rPr>
              <a:t>Other (27.5%)</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MVC-008F"/>
          <p:cNvPicPr>
            <a:picLocks noChangeAspect="1" noChangeArrowheads="1"/>
          </p:cNvPicPr>
          <p:nvPr/>
        </p:nvPicPr>
        <p:blipFill>
          <a:blip r:embed="rId3">
            <a:lum bright="6000" contrast="6000"/>
          </a:blip>
          <a:srcRect/>
          <a:stretch>
            <a:fillRect/>
          </a:stretch>
        </p:blipFill>
        <p:spPr bwMode="auto">
          <a:xfrm>
            <a:off x="0" y="0"/>
            <a:ext cx="9144000" cy="6858000"/>
          </a:xfrm>
          <a:prstGeom prst="rect">
            <a:avLst/>
          </a:prstGeom>
          <a:noFill/>
          <a:ln w="9525">
            <a:noFill/>
            <a:miter lim="800000"/>
            <a:headEnd/>
            <a:tailEnd/>
          </a:ln>
        </p:spPr>
      </p:pic>
      <p:sp>
        <p:nvSpPr>
          <p:cNvPr id="309251" name="Text Box 3"/>
          <p:cNvSpPr txBox="1">
            <a:spLocks noChangeArrowheads="1"/>
          </p:cNvSpPr>
          <p:nvPr/>
        </p:nvSpPr>
        <p:spPr bwMode="auto">
          <a:xfrm>
            <a:off x="838200" y="730250"/>
            <a:ext cx="7620000" cy="15700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4800" b="1">
                <a:solidFill>
                  <a:schemeClr val="bg1"/>
                </a:solidFill>
                <a:latin typeface="Tahoma" pitchFamily="34" charset="0"/>
              </a:rPr>
              <a:t>What are </a:t>
            </a:r>
            <a:r>
              <a:rPr lang="en-US" altLang="en-US" sz="4800" b="1">
                <a:solidFill>
                  <a:schemeClr val="bg1"/>
                </a:solidFill>
                <a:latin typeface="Tahoma" pitchFamily="34" charset="0"/>
              </a:rPr>
              <a:t>“</a:t>
            </a:r>
            <a:r>
              <a:rPr lang="en-US" sz="4800" b="1">
                <a:solidFill>
                  <a:schemeClr val="bg1"/>
                </a:solidFill>
                <a:latin typeface="Tahoma" pitchFamily="34" charset="0"/>
              </a:rPr>
              <a:t>struck-by</a:t>
            </a:r>
            <a:r>
              <a:rPr lang="en-US" altLang="en-US" sz="4800" b="1">
                <a:solidFill>
                  <a:schemeClr val="bg1"/>
                </a:solidFill>
                <a:latin typeface="Tahoma" pitchFamily="34" charset="0"/>
              </a:rPr>
              <a:t>”</a:t>
            </a:r>
            <a:r>
              <a:rPr lang="en-US" sz="4800" b="1">
                <a:solidFill>
                  <a:schemeClr val="bg1"/>
                </a:solidFill>
                <a:latin typeface="Tahoma" pitchFamily="34" charset="0"/>
              </a:rPr>
              <a:t> hazards?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3600" smtClean="0">
                <a:latin typeface="Tahoma" charset="0"/>
                <a:ea typeface="+mj-ea"/>
              </a:rPr>
              <a:t>Powder-actuated hand tools</a:t>
            </a:r>
            <a:br>
              <a:rPr lang="en-US" sz="3600" smtClean="0">
                <a:latin typeface="Tahoma" charset="0"/>
                <a:ea typeface="+mj-ea"/>
              </a:rPr>
            </a:br>
            <a:r>
              <a:rPr lang="en-US" sz="3600" smtClean="0">
                <a:latin typeface="Tahoma" charset="0"/>
                <a:ea typeface="+mj-ea"/>
              </a:rPr>
              <a:t>What are the hazards?</a:t>
            </a:r>
          </a:p>
        </p:txBody>
      </p:sp>
      <p:sp>
        <p:nvSpPr>
          <p:cNvPr id="60419" name="Rectangle 9"/>
          <p:cNvSpPr>
            <a:spLocks noGrp="1" noChangeArrowheads="1"/>
          </p:cNvSpPr>
          <p:nvPr>
            <p:ph type="body" idx="1"/>
          </p:nvPr>
        </p:nvSpPr>
        <p:spPr>
          <a:xfrm>
            <a:off x="533400" y="1905000"/>
            <a:ext cx="4876800" cy="411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2800" smtClean="0">
                <a:latin typeface="Arial" charset="0"/>
                <a:ea typeface="+mn-ea"/>
              </a:rPr>
              <a:t>37,000 people go to emergency rooms from nail gun injuries every year</a:t>
            </a:r>
          </a:p>
          <a:p>
            <a:pPr eaLnBrk="1" hangingPunct="1">
              <a:defRPr/>
            </a:pPr>
            <a:r>
              <a:rPr lang="en-US" sz="2800" smtClean="0">
                <a:latin typeface="Arial" charset="0"/>
                <a:ea typeface="+mn-ea"/>
              </a:rPr>
              <a:t>The hazards are similar to those of firearms</a:t>
            </a:r>
          </a:p>
          <a:p>
            <a:pPr eaLnBrk="1" hangingPunct="1">
              <a:defRPr/>
            </a:pPr>
            <a:r>
              <a:rPr lang="en-US" sz="2800" smtClean="0">
                <a:latin typeface="Arial" charset="0"/>
                <a:ea typeface="+mn-ea"/>
              </a:rPr>
              <a:t>Sequential-trip triggers could prevent 65 percent of injuries</a:t>
            </a:r>
          </a:p>
        </p:txBody>
      </p:sp>
      <p:sp>
        <p:nvSpPr>
          <p:cNvPr id="52227" name="AutoShape 8" descr="ram110bb.jpg (14506 bytes)"/>
          <p:cNvSpPr>
            <a:spLocks noChangeAspect="1" noChangeArrowheads="1"/>
          </p:cNvSpPr>
          <p:nvPr/>
        </p:nvSpPr>
        <p:spPr bwMode="auto">
          <a:xfrm>
            <a:off x="3857625" y="2824163"/>
            <a:ext cx="1428750" cy="1209675"/>
          </a:xfrm>
          <a:prstGeom prst="rect">
            <a:avLst/>
          </a:prstGeom>
          <a:noFill/>
          <a:ln w="9525">
            <a:noFill/>
            <a:miter lim="800000"/>
            <a:headEnd/>
            <a:tailEnd/>
          </a:ln>
        </p:spPr>
        <p:txBody>
          <a:bodyPr/>
          <a:lstStyle/>
          <a:p>
            <a:endParaRPr lang="en-US"/>
          </a:p>
        </p:txBody>
      </p:sp>
      <p:pic>
        <p:nvPicPr>
          <p:cNvPr id="52228" name="Picture 10" descr="Hilti tool on railing"/>
          <p:cNvPicPr>
            <a:picLocks noChangeArrowheads="1"/>
          </p:cNvPicPr>
          <p:nvPr/>
        </p:nvPicPr>
        <p:blipFill>
          <a:blip r:embed="rId3"/>
          <a:srcRect l="22275" t="30299" r="24750" b="20850"/>
          <a:stretch>
            <a:fillRect/>
          </a:stretch>
        </p:blipFill>
        <p:spPr bwMode="auto">
          <a:xfrm>
            <a:off x="5562600" y="3505200"/>
            <a:ext cx="3581400" cy="2179638"/>
          </a:xfrm>
          <a:prstGeom prst="rect">
            <a:avLst/>
          </a:prstGeom>
          <a:noFill/>
          <a:ln w="9525">
            <a:noFill/>
            <a:miter lim="800000"/>
            <a:headEnd/>
            <a:tailEnd/>
          </a:ln>
        </p:spPr>
      </p:pic>
      <p:sp>
        <p:nvSpPr>
          <p:cNvPr id="52229" name="Text Box 11"/>
          <p:cNvSpPr txBox="1">
            <a:spLocks noChangeArrowheads="1"/>
          </p:cNvSpPr>
          <p:nvPr/>
        </p:nvSpPr>
        <p:spPr bwMode="auto">
          <a:xfrm>
            <a:off x="5562600" y="2590800"/>
            <a:ext cx="3581400" cy="822325"/>
          </a:xfrm>
          <a:prstGeom prst="rect">
            <a:avLst/>
          </a:prstGeom>
          <a:noFill/>
          <a:ln w="9525">
            <a:noFill/>
            <a:miter lim="800000"/>
            <a:headEnd/>
            <a:tailEnd/>
          </a:ln>
        </p:spPr>
        <p:txBody>
          <a:bodyPr>
            <a:spAutoFit/>
          </a:bodyPr>
          <a:lstStyle/>
          <a:p>
            <a:pPr algn="ctr" eaLnBrk="1" hangingPunct="1">
              <a:spcBef>
                <a:spcPct val="50000"/>
              </a:spcBef>
            </a:pPr>
            <a:r>
              <a:rPr lang="en-US" sz="2400" b="1">
                <a:latin typeface="Arial" pitchFamily="34" charset="0"/>
              </a:rPr>
              <a:t>What is wrong with this picture?</a:t>
            </a:r>
          </a:p>
        </p:txBody>
      </p:sp>
      <p:sp>
        <p:nvSpPr>
          <p:cNvPr id="52230" name="Text Box 12"/>
          <p:cNvSpPr txBox="1">
            <a:spLocks noChangeArrowheads="1"/>
          </p:cNvSpPr>
          <p:nvPr/>
        </p:nvSpPr>
        <p:spPr bwMode="auto">
          <a:xfrm>
            <a:off x="5562600" y="5805488"/>
            <a:ext cx="3581400" cy="366712"/>
          </a:xfrm>
          <a:prstGeom prst="rect">
            <a:avLst/>
          </a:prstGeom>
          <a:noFill/>
          <a:ln w="9525">
            <a:noFill/>
            <a:miter lim="800000"/>
            <a:headEnd/>
            <a:tailEnd/>
          </a:ln>
        </p:spPr>
        <p:txBody>
          <a:bodyPr>
            <a:spAutoFit/>
          </a:bodyPr>
          <a:lstStyle/>
          <a:p>
            <a:pPr algn="ctr" eaLnBrk="1" hangingPunct="1">
              <a:spcBef>
                <a:spcPct val="50000"/>
              </a:spcBef>
            </a:pPr>
            <a:r>
              <a:rPr lang="en-US" sz="1800">
                <a:latin typeface="Arial" pitchFamily="34" charset="0"/>
              </a:rPr>
              <a:t>Photo courtesy Laborers-AGC</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nail gun in head"/>
          <p:cNvPicPr>
            <a:picLocks noGrp="1" noChangeArrowheads="1"/>
          </p:cNvPicPr>
          <p:nvPr>
            <p:ph sz="half" idx="4294967295"/>
          </p:nvPr>
        </p:nvPicPr>
        <p:blipFill>
          <a:blip r:embed="rId3">
            <a:extLst>
              <a:ext uri="{28A0092B-C50C-407E-A947-70E740481C1C}">
                <a14:useLocalDpi xmlns="" xmlns:a14="http://schemas.microsoft.com/office/drawing/2010/main" val="0"/>
              </a:ext>
            </a:extLst>
          </a:blip>
          <a:srcRect/>
          <a:stretch>
            <a:fillRect/>
          </a:stretch>
        </p:blipFill>
        <p:spPr>
          <a:xfrm>
            <a:off x="3505200" y="3886200"/>
            <a:ext cx="3505200" cy="28384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62467" name="Picture 3" descr="nail in head"/>
          <p:cNvPicPr>
            <a:picLocks noGrp="1" noChangeArrowheads="1"/>
          </p:cNvPicPr>
          <p:nvPr>
            <p:ph sz="quarter" idx="4294967295"/>
          </p:nvPr>
        </p:nvPicPr>
        <p:blipFill>
          <a:blip r:embed="rId4">
            <a:extLst>
              <a:ext uri="{28A0092B-C50C-407E-A947-70E740481C1C}">
                <a14:useLocalDpi xmlns="" xmlns:a14="http://schemas.microsoft.com/office/drawing/2010/main" val="0"/>
              </a:ext>
            </a:extLst>
          </a:blip>
          <a:srcRect/>
          <a:stretch>
            <a:fillRect/>
          </a:stretch>
        </p:blipFill>
        <p:spPr>
          <a:xfrm>
            <a:off x="7078663" y="3886200"/>
            <a:ext cx="2065337" cy="2971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62468" name="Picture 4" descr="Air Nailer"/>
          <p:cNvPicPr>
            <a:picLocks noGrp="1" noChangeArrowheads="1"/>
          </p:cNvPicPr>
          <p:nvPr>
            <p:ph sz="quarter" idx="4294967295"/>
          </p:nvPr>
        </p:nvPicPr>
        <p:blipFill>
          <a:blip r:embed="rId5">
            <a:extLst>
              <a:ext uri="{28A0092B-C50C-407E-A947-70E740481C1C}">
                <a14:useLocalDpi xmlns="" xmlns:a14="http://schemas.microsoft.com/office/drawing/2010/main" val="0"/>
              </a:ext>
            </a:extLst>
          </a:blip>
          <a:srcRect/>
          <a:stretch>
            <a:fillRect/>
          </a:stretch>
        </p:blipFill>
        <p:spPr>
          <a:xfrm>
            <a:off x="304800" y="3886200"/>
            <a:ext cx="3124200" cy="1828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62469" name="Rectangle 5"/>
          <p:cNvSpPr>
            <a:spLocks noGrp="1" noChangeArrowheads="1"/>
          </p:cNvSpPr>
          <p:nvPr>
            <p:ph type="title"/>
          </p:nvPr>
        </p:nvSpPr>
        <p:spPr>
          <a:xfrm>
            <a:off x="685800" y="228600"/>
            <a:ext cx="7772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5400" dirty="0" smtClean="0">
                <a:latin typeface="Tahoma" charset="0"/>
                <a:ea typeface="+mj-ea"/>
              </a:rPr>
              <a:t>Pneumatic </a:t>
            </a:r>
            <a:r>
              <a:rPr lang="en-US" sz="5400" dirty="0" err="1" smtClean="0">
                <a:latin typeface="Tahoma" charset="0"/>
                <a:ea typeface="+mj-ea"/>
              </a:rPr>
              <a:t>nailers</a:t>
            </a:r>
            <a:r>
              <a:rPr lang="en-US" sz="5400" dirty="0" smtClean="0">
                <a:latin typeface="Tahoma" charset="0"/>
                <a:ea typeface="+mj-ea"/>
              </a:rPr>
              <a:t> have been made safer</a:t>
            </a:r>
          </a:p>
        </p:txBody>
      </p:sp>
      <p:sp>
        <p:nvSpPr>
          <p:cNvPr id="62470" name="Rectangle 6"/>
          <p:cNvSpPr>
            <a:spLocks noGrp="1" noChangeArrowheads="1"/>
          </p:cNvSpPr>
          <p:nvPr>
            <p:ph type="body" idx="1"/>
          </p:nvPr>
        </p:nvSpPr>
        <p:spPr>
          <a:xfrm>
            <a:off x="838200" y="1981200"/>
            <a:ext cx="7772400" cy="411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dirty="0" smtClean="0">
                <a:latin typeface="Arial" charset="0"/>
                <a:ea typeface="+mn-ea"/>
              </a:rPr>
              <a:t>Penetration checks </a:t>
            </a:r>
            <a:r>
              <a:rPr lang="en-US" i="1" dirty="0" smtClean="0">
                <a:latin typeface="Arial" charset="0"/>
                <a:ea typeface="+mn-ea"/>
              </a:rPr>
              <a:t>must</a:t>
            </a:r>
            <a:r>
              <a:rPr lang="en-US" dirty="0" smtClean="0">
                <a:latin typeface="Arial" charset="0"/>
                <a:ea typeface="+mn-ea"/>
              </a:rPr>
              <a:t> be made</a:t>
            </a:r>
          </a:p>
          <a:p>
            <a:pPr eaLnBrk="1" hangingPunct="1">
              <a:defRPr/>
            </a:pPr>
            <a:r>
              <a:rPr lang="en-US" dirty="0" smtClean="0">
                <a:latin typeface="Arial" charset="0"/>
                <a:ea typeface="+mn-ea"/>
              </a:rPr>
              <a:t>All proper PPE must be worn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533400"/>
            <a:ext cx="8382000" cy="685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000" dirty="0" smtClean="0">
                <a:latin typeface="Tahoma" pitchFamily="34" charset="0"/>
                <a:ea typeface="Tahoma" pitchFamily="34" charset="0"/>
                <a:cs typeface="Tahoma" pitchFamily="34" charset="0"/>
              </a:rPr>
              <a:t>Distribution </a:t>
            </a:r>
            <a:r>
              <a:rPr lang="en-US" sz="2000" dirty="0" smtClean="0">
                <a:latin typeface="Tahoma" pitchFamily="34" charset="0"/>
                <a:ea typeface="Tahoma" pitchFamily="34" charset="0"/>
                <a:cs typeface="Tahoma" pitchFamily="34" charset="0"/>
              </a:rPr>
              <a:t>of causes of trenching-related deaths in </a:t>
            </a:r>
            <a:r>
              <a:rPr lang="en-US" sz="2000" dirty="0" smtClean="0">
                <a:latin typeface="Tahoma" pitchFamily="34" charset="0"/>
                <a:ea typeface="Tahoma" pitchFamily="34" charset="0"/>
                <a:cs typeface="Tahoma" pitchFamily="34" charset="0"/>
              </a:rPr>
              <a:t>construction,</a:t>
            </a:r>
            <a:r>
              <a:rPr lang="en-US" sz="2000" dirty="0" smtClean="0">
                <a:latin typeface="Tahoma" pitchFamily="34" charset="0"/>
                <a:ea typeface="Tahoma" pitchFamily="34" charset="0"/>
                <a:cs typeface="Tahoma" pitchFamily="34" charset="0"/>
              </a:rPr>
              <a:t> </a:t>
            </a:r>
            <a:r>
              <a:rPr lang="en-US" sz="2000" dirty="0" smtClean="0">
                <a:latin typeface="Tahoma" pitchFamily="34" charset="0"/>
                <a:ea typeface="Tahoma" pitchFamily="34" charset="0"/>
                <a:cs typeface="Tahoma" pitchFamily="34" charset="0"/>
              </a:rPr>
              <a:t>2003-2005</a:t>
            </a:r>
            <a:endParaRPr lang="en-US" sz="2000" dirty="0" smtClean="0">
              <a:latin typeface="Tahoma" pitchFamily="34" charset="0"/>
              <a:ea typeface="Tahoma" pitchFamily="34" charset="0"/>
              <a:cs typeface="Tahoma" pitchFamily="34" charset="0"/>
            </a:endParaRPr>
          </a:p>
        </p:txBody>
      </p:sp>
      <p:graphicFrame>
        <p:nvGraphicFramePr>
          <p:cNvPr id="56322" name="Object 3"/>
          <p:cNvGraphicFramePr>
            <a:graphicFrameLocks noChangeAspect="1"/>
          </p:cNvGraphicFramePr>
          <p:nvPr>
            <p:ph type="chart" idx="1"/>
          </p:nvPr>
        </p:nvGraphicFramePr>
        <p:xfrm>
          <a:off x="1588" y="1677988"/>
          <a:ext cx="9051925" cy="5408612"/>
        </p:xfrm>
        <a:graphic>
          <a:graphicData uri="http://schemas.openxmlformats.org/presentationml/2006/ole">
            <p:oleObj spid="_x0000_s56322" name="Chart" r:id="rId3" imgW="9042120" imgH="5394240" progId="MSGraph.Chart.8">
              <p:embed followColorScheme="full"/>
            </p:oleObj>
          </a:graphicData>
        </a:graphic>
      </p:graphicFrame>
      <p:sp>
        <p:nvSpPr>
          <p:cNvPr id="11273" name="Text Box 9"/>
          <p:cNvSpPr txBox="1">
            <a:spLocks noChangeArrowheads="1"/>
          </p:cNvSpPr>
          <p:nvPr/>
        </p:nvSpPr>
        <p:spPr bwMode="auto">
          <a:xfrm>
            <a:off x="685800" y="3733800"/>
            <a:ext cx="2743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Struck by vehicle load (8%)</a:t>
            </a:r>
          </a:p>
        </p:txBody>
      </p:sp>
      <p:sp>
        <p:nvSpPr>
          <p:cNvPr id="11274" name="Text Box 10"/>
          <p:cNvSpPr txBox="1">
            <a:spLocks noChangeArrowheads="1"/>
          </p:cNvSpPr>
          <p:nvPr/>
        </p:nvSpPr>
        <p:spPr bwMode="auto">
          <a:xfrm>
            <a:off x="838200" y="2895600"/>
            <a:ext cx="26670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Struck by vehicle part (8%)</a:t>
            </a:r>
          </a:p>
        </p:txBody>
      </p:sp>
      <p:sp>
        <p:nvSpPr>
          <p:cNvPr id="11275" name="Text Box 11"/>
          <p:cNvSpPr txBox="1">
            <a:spLocks noChangeArrowheads="1"/>
          </p:cNvSpPr>
          <p:nvPr/>
        </p:nvSpPr>
        <p:spPr bwMode="auto">
          <a:xfrm>
            <a:off x="3886200" y="1371600"/>
            <a:ext cx="22098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latin typeface="Times New Roman" charset="0"/>
                <a:ea typeface="ＭＳ Ｐゴシック" charset="0"/>
              </a:rPr>
              <a:t>Total = 159 deaths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2" name="Picture 4" descr="Patrick Walters alive"/>
          <p:cNvPicPr>
            <a:picLocks noChangeAspect="1" noChangeArrowheads="1"/>
          </p:cNvPicPr>
          <p:nvPr/>
        </p:nvPicPr>
        <p:blipFill>
          <a:blip r:embed="rId3"/>
          <a:srcRect/>
          <a:stretch>
            <a:fillRect/>
          </a:stretch>
        </p:blipFill>
        <p:spPr bwMode="auto">
          <a:xfrm>
            <a:off x="3276600" y="1524000"/>
            <a:ext cx="2819400" cy="2819400"/>
          </a:xfrm>
          <a:prstGeom prst="rect">
            <a:avLst/>
          </a:prstGeom>
          <a:noFill/>
          <a:ln w="9525">
            <a:noFill/>
            <a:miter lim="800000"/>
            <a:headEnd/>
            <a:tailEnd/>
          </a:ln>
        </p:spPr>
      </p:pic>
      <p:sp>
        <p:nvSpPr>
          <p:cNvPr id="9219" name="Rectangle 6"/>
          <p:cNvSpPr>
            <a:spLocks noGrp="1" noChangeArrowheads="1"/>
          </p:cNvSpPr>
          <p:nvPr>
            <p:ph type="ctrTitle"/>
          </p:nvPr>
        </p:nvSpPr>
        <p:spPr>
          <a:xfrm>
            <a:off x="685800" y="457200"/>
            <a:ext cx="7772400" cy="14700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dirty="0" smtClean="0">
                <a:latin typeface="Tahoma" charset="0"/>
                <a:ea typeface="+mj-ea"/>
              </a:rPr>
              <a:t>Dedicated to Patrick Walters</a:t>
            </a:r>
          </a:p>
        </p:txBody>
      </p:sp>
      <p:sp>
        <p:nvSpPr>
          <p:cNvPr id="9220" name="Rectangle 7"/>
          <p:cNvSpPr>
            <a:spLocks noGrp="1" noChangeArrowheads="1"/>
          </p:cNvSpPr>
          <p:nvPr>
            <p:ph type="subTitle" idx="1"/>
          </p:nvPr>
        </p:nvSpPr>
        <p:spPr>
          <a:xfrm>
            <a:off x="1371600" y="4876800"/>
            <a:ext cx="6400800" cy="1447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lnSpc>
                <a:spcPct val="90000"/>
              </a:lnSpc>
              <a:defRPr/>
            </a:pPr>
            <a:r>
              <a:rPr lang="en-US" smtClean="0">
                <a:latin typeface="Arial" charset="0"/>
                <a:ea typeface="+mn-ea"/>
              </a:rPr>
              <a:t>One of over 50 workers who needlessly die in trenching and excavation each year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5805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9600" y="457200"/>
            <a:ext cx="8153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r>
              <a:rPr lang="en-US" sz="3600" smtClean="0">
                <a:latin typeface="Tahoma" pitchFamily="34" charset="0"/>
              </a:rPr>
              <a:t>What do we know about the 542 </a:t>
            </a:r>
            <a:r>
              <a:rPr lang="ja-JP" altLang="en-US" sz="3600" smtClean="0">
                <a:latin typeface="Tahoma" pitchFamily="34" charset="0"/>
              </a:rPr>
              <a:t>“</a:t>
            </a:r>
            <a:r>
              <a:rPr lang="en-US" altLang="ja-JP" sz="3600" smtClean="0">
                <a:latin typeface="Tahoma" pitchFamily="34" charset="0"/>
              </a:rPr>
              <a:t>Patricks</a:t>
            </a:r>
            <a:r>
              <a:rPr lang="ja-JP" altLang="en-US" sz="3600" smtClean="0">
                <a:latin typeface="Tahoma" pitchFamily="34" charset="0"/>
              </a:rPr>
              <a:t>”</a:t>
            </a:r>
            <a:r>
              <a:rPr lang="en-US" altLang="ja-JP" sz="3600" smtClean="0">
                <a:latin typeface="Tahoma" pitchFamily="34" charset="0"/>
              </a:rPr>
              <a:t> who died in excavations from 1992 to 2001?</a:t>
            </a:r>
            <a:endParaRPr lang="en-US" sz="3600" smtClean="0">
              <a:latin typeface="Tahoma" pitchFamily="34" charset="0"/>
            </a:endParaRPr>
          </a:p>
        </p:txBody>
      </p:sp>
      <p:sp>
        <p:nvSpPr>
          <p:cNvPr id="10243" name="Rectangle 3"/>
          <p:cNvSpPr>
            <a:spLocks noGrp="1" noChangeArrowheads="1"/>
          </p:cNvSpPr>
          <p:nvPr>
            <p:ph type="body" idx="1"/>
          </p:nvPr>
        </p:nvSpPr>
        <p:spPr>
          <a:xfrm>
            <a:off x="685800" y="2133600"/>
            <a:ext cx="5562600" cy="411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lnSpc>
                <a:spcPct val="90000"/>
              </a:lnSpc>
              <a:defRPr/>
            </a:pPr>
            <a:r>
              <a:rPr lang="en-US" smtClean="0">
                <a:latin typeface="Arial" charset="0"/>
                <a:ea typeface="+mn-ea"/>
              </a:rPr>
              <a:t>Average age was 38</a:t>
            </a:r>
          </a:p>
          <a:p>
            <a:pPr eaLnBrk="1" hangingPunct="1">
              <a:lnSpc>
                <a:spcPct val="90000"/>
              </a:lnSpc>
              <a:defRPr/>
            </a:pPr>
            <a:r>
              <a:rPr lang="en-US" smtClean="0">
                <a:latin typeface="Arial" charset="0"/>
                <a:ea typeface="+mn-ea"/>
              </a:rPr>
              <a:t>Nearly half of their companies had less than 10 employees</a:t>
            </a:r>
          </a:p>
          <a:p>
            <a:pPr eaLnBrk="1" hangingPunct="1">
              <a:lnSpc>
                <a:spcPct val="90000"/>
              </a:lnSpc>
              <a:defRPr/>
            </a:pPr>
            <a:r>
              <a:rPr lang="en-US" smtClean="0">
                <a:latin typeface="Arial" charset="0"/>
                <a:ea typeface="+mn-ea"/>
              </a:rPr>
              <a:t>Nearly all were employed by private companies</a:t>
            </a:r>
          </a:p>
          <a:p>
            <a:pPr eaLnBrk="1" hangingPunct="1">
              <a:lnSpc>
                <a:spcPct val="90000"/>
              </a:lnSpc>
              <a:defRPr/>
            </a:pPr>
            <a:r>
              <a:rPr lang="en-US" smtClean="0">
                <a:latin typeface="Arial" charset="0"/>
                <a:ea typeface="+mn-ea"/>
              </a:rPr>
              <a:t>Cave-ins accounted for 76% of the deaths</a:t>
            </a:r>
          </a:p>
          <a:p>
            <a:pPr eaLnBrk="1" hangingPunct="1">
              <a:lnSpc>
                <a:spcPct val="90000"/>
              </a:lnSpc>
              <a:defRPr/>
            </a:pPr>
            <a:endParaRPr lang="en-US" smtClean="0">
              <a:latin typeface="Arial" charset="0"/>
              <a:ea typeface="+mn-ea"/>
            </a:endParaRPr>
          </a:p>
        </p:txBody>
      </p:sp>
      <p:pic>
        <p:nvPicPr>
          <p:cNvPr id="59395" name="Picture 4" descr="Patrick Walters dead from trench cavein"/>
          <p:cNvPicPr>
            <a:picLocks noChangeAspect="1" noChangeArrowheads="1"/>
          </p:cNvPicPr>
          <p:nvPr/>
        </p:nvPicPr>
        <p:blipFill>
          <a:blip r:embed="rId3"/>
          <a:srcRect/>
          <a:stretch>
            <a:fillRect/>
          </a:stretch>
        </p:blipFill>
        <p:spPr bwMode="auto">
          <a:xfrm>
            <a:off x="6242050" y="2286000"/>
            <a:ext cx="2368550" cy="2819400"/>
          </a:xfrm>
          <a:prstGeom prst="rect">
            <a:avLst/>
          </a:prstGeom>
          <a:noFill/>
          <a:ln w="9525">
            <a:noFill/>
            <a:miter lim="800000"/>
            <a:headEnd/>
            <a:tailEnd/>
          </a:ln>
        </p:spPr>
      </p:pic>
      <p:sp>
        <p:nvSpPr>
          <p:cNvPr id="59396" name="Text Box 5"/>
          <p:cNvSpPr txBox="1">
            <a:spLocks noChangeArrowheads="1"/>
          </p:cNvSpPr>
          <p:nvPr/>
        </p:nvSpPr>
        <p:spPr bwMode="auto">
          <a:xfrm>
            <a:off x="6324600" y="5165725"/>
            <a:ext cx="2209800" cy="1006475"/>
          </a:xfrm>
          <a:prstGeom prst="rect">
            <a:avLst/>
          </a:prstGeom>
          <a:noFill/>
          <a:ln w="9525">
            <a:noFill/>
            <a:miter lim="800000"/>
            <a:headEnd/>
            <a:tailEnd/>
          </a:ln>
        </p:spPr>
        <p:txBody>
          <a:bodyPr>
            <a:spAutoFit/>
          </a:bodyPr>
          <a:lstStyle/>
          <a:p>
            <a:pPr algn="ctr" eaLnBrk="1" hangingPunct="1">
              <a:spcBef>
                <a:spcPct val="50000"/>
              </a:spcBef>
            </a:pPr>
            <a:r>
              <a:rPr lang="en-US" sz="2000" b="1">
                <a:latin typeface="Arial" pitchFamily="34" charset="0"/>
              </a:rPr>
              <a:t>Recovery of Patrick Walters</a:t>
            </a:r>
            <a:r>
              <a:rPr lang="ja-JP" altLang="en-US" sz="2000" b="1">
                <a:latin typeface="Arial" pitchFamily="34" charset="0"/>
              </a:rPr>
              <a:t>’</a:t>
            </a:r>
            <a:r>
              <a:rPr lang="en-US" altLang="ja-JP" sz="2000" b="1">
                <a:latin typeface="Arial" pitchFamily="34" charset="0"/>
              </a:rPr>
              <a:t> body</a:t>
            </a:r>
            <a:endParaRPr lang="en-US" sz="2000" b="1">
              <a:latin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057400"/>
            <a:ext cx="8382000" cy="14700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lgn="ctr">
              <a:defRPr/>
            </a:pPr>
            <a:r>
              <a:rPr lang="en-US" dirty="0" smtClean="0">
                <a:ea typeface="+mj-ea"/>
              </a:rPr>
              <a:t>Fatality and injury data for the construction industry</a:t>
            </a:r>
          </a:p>
        </p:txBody>
      </p:sp>
      <p:graphicFrame>
        <p:nvGraphicFramePr>
          <p:cNvPr id="6" name="Diagram 5"/>
          <p:cNvGraphicFramePr/>
          <p:nvPr/>
        </p:nvGraphicFramePr>
        <p:xfrm>
          <a:off x="381000" y="381000"/>
          <a:ext cx="39624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rot="20418603">
            <a:off x="674122" y="3939614"/>
            <a:ext cx="2083157" cy="269030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deepm trench"/>
          <p:cNvPicPr>
            <a:picLocks noChangeAspect="1" noChangeArrowheads="1"/>
          </p:cNvPicPr>
          <p:nvPr/>
        </p:nvPicPr>
        <p:blipFill>
          <a:blip r:embed="rId3"/>
          <a:srcRect l="6325"/>
          <a:stretch>
            <a:fillRect/>
          </a:stretch>
        </p:blipFill>
        <p:spPr bwMode="auto">
          <a:xfrm>
            <a:off x="5757863" y="1346200"/>
            <a:ext cx="3386137" cy="5511800"/>
          </a:xfrm>
          <a:prstGeom prst="rect">
            <a:avLst/>
          </a:prstGeom>
          <a:noFill/>
          <a:ln w="9525">
            <a:noFill/>
            <a:miter lim="800000"/>
            <a:headEnd/>
            <a:tailEnd/>
          </a:ln>
        </p:spPr>
      </p:pic>
      <p:sp>
        <p:nvSpPr>
          <p:cNvPr id="16387" name="Rectangle 3"/>
          <p:cNvSpPr>
            <a:spLocks noGrp="1" noChangeArrowheads="1"/>
          </p:cNvSpPr>
          <p:nvPr>
            <p:ph type="title"/>
          </p:nvPr>
        </p:nvSpPr>
        <p:spPr>
          <a:xfrm>
            <a:off x="762000" y="-152400"/>
            <a:ext cx="8077200" cy="1752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6000" smtClean="0">
                <a:latin typeface="Tahoma" charset="0"/>
                <a:ea typeface="+mj-ea"/>
              </a:rPr>
              <a:t>Is this a death trap? </a:t>
            </a:r>
          </a:p>
        </p:txBody>
      </p:sp>
      <p:sp>
        <p:nvSpPr>
          <p:cNvPr id="194565" name="Text Box 5"/>
          <p:cNvSpPr txBox="1">
            <a:spLocks noChangeArrowheads="1"/>
          </p:cNvSpPr>
          <p:nvPr/>
        </p:nvSpPr>
        <p:spPr bwMode="auto">
          <a:xfrm rot="-653477">
            <a:off x="1447800" y="1447800"/>
            <a:ext cx="3638550" cy="1555750"/>
          </a:xfrm>
          <a:prstGeom prst="rect">
            <a:avLst/>
          </a:prstGeom>
          <a:noFill/>
          <a:ln w="9525">
            <a:noFill/>
            <a:miter lim="800000"/>
            <a:headEnd/>
            <a:tailEnd/>
          </a:ln>
        </p:spPr>
        <p:txBody>
          <a:bodyPr>
            <a:spAutoFit/>
          </a:bodyPr>
          <a:lstStyle/>
          <a:p>
            <a:pPr eaLnBrk="1" hangingPunct="1">
              <a:spcBef>
                <a:spcPct val="50000"/>
              </a:spcBef>
            </a:pPr>
            <a:r>
              <a:rPr lang="en-US" sz="9600" b="1">
                <a:solidFill>
                  <a:srgbClr val="CC3300"/>
                </a:solidFill>
                <a:latin typeface="Stencil" pitchFamily="82" charset="0"/>
              </a:rPr>
              <a:t>YES!!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89" name="Object 2"/>
          <p:cNvGraphicFramePr>
            <a:graphicFrameLocks noChangeAspect="1"/>
          </p:cNvGraphicFramePr>
          <p:nvPr>
            <p:ph type="chart" idx="1"/>
          </p:nvPr>
        </p:nvGraphicFramePr>
        <p:xfrm>
          <a:off x="433388" y="1219200"/>
          <a:ext cx="7948612" cy="5167313"/>
        </p:xfrm>
        <a:graphic>
          <a:graphicData uri="http://schemas.openxmlformats.org/presentationml/2006/ole">
            <p:oleObj spid="_x0000_s63489" name="Chart" r:id="rId3" imgW="7935840" imgH="5156280" progId="MSGraph.Chart.8">
              <p:embed followColorScheme="full"/>
            </p:oleObj>
          </a:graphicData>
        </a:graphic>
      </p:graphicFrame>
      <p:sp>
        <p:nvSpPr>
          <p:cNvPr id="7171" name="Rectangle 3"/>
          <p:cNvSpPr>
            <a:spLocks noGrp="1" noChangeArrowheads="1"/>
          </p:cNvSpPr>
          <p:nvPr>
            <p:ph type="title"/>
          </p:nvPr>
        </p:nvSpPr>
        <p:spPr>
          <a:xfrm>
            <a:off x="457200" y="533400"/>
            <a:ext cx="8382000" cy="685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000" dirty="0" smtClean="0">
                <a:solidFill>
                  <a:schemeClr val="tx1"/>
                </a:solidFill>
                <a:latin typeface="Tahoma" pitchFamily="34" charset="0"/>
                <a:ea typeface="Tahoma" pitchFamily="34" charset="0"/>
                <a:cs typeface="Tahoma" pitchFamily="34" charset="0"/>
              </a:rPr>
              <a:t>Rate </a:t>
            </a:r>
            <a:r>
              <a:rPr lang="en-US" sz="2000" dirty="0" smtClean="0">
                <a:solidFill>
                  <a:schemeClr val="tx1"/>
                </a:solidFill>
                <a:latin typeface="Tahoma" pitchFamily="34" charset="0"/>
                <a:ea typeface="Tahoma" pitchFamily="34" charset="0"/>
                <a:cs typeface="Tahoma" pitchFamily="34" charset="0"/>
              </a:rPr>
              <a:t>of deaths from electrocutions, selected construction </a:t>
            </a:r>
            <a:r>
              <a:rPr lang="en-US" sz="2000" dirty="0" smtClean="0">
                <a:solidFill>
                  <a:schemeClr val="tx1"/>
                </a:solidFill>
                <a:latin typeface="Tahoma" pitchFamily="34" charset="0"/>
                <a:ea typeface="Tahoma" pitchFamily="34" charset="0"/>
                <a:cs typeface="Tahoma" pitchFamily="34" charset="0"/>
              </a:rPr>
              <a:t>occupations, 2003-2005 </a:t>
            </a:r>
            <a:r>
              <a:rPr lang="en-US" sz="2000" dirty="0" smtClean="0">
                <a:solidFill>
                  <a:schemeClr val="tx1"/>
                </a:solidFill>
                <a:latin typeface="Tahoma" pitchFamily="34" charset="0"/>
                <a:ea typeface="Tahoma" pitchFamily="34" charset="0"/>
                <a:cs typeface="Tahoma" pitchFamily="34" charset="0"/>
              </a:rPr>
              <a:t>average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8600" y="457200"/>
            <a:ext cx="8686800" cy="685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800" dirty="0" smtClean="0">
                <a:ea typeface="+mj-ea"/>
              </a:rPr>
              <a:t>Deaths caused by contact with electricity among electrical workers in construction, 2003-2005 average</a:t>
            </a:r>
          </a:p>
        </p:txBody>
      </p:sp>
      <p:graphicFrame>
        <p:nvGraphicFramePr>
          <p:cNvPr id="64514" name="Object 3"/>
          <p:cNvGraphicFramePr>
            <a:graphicFrameLocks noChangeAspect="1"/>
          </p:cNvGraphicFramePr>
          <p:nvPr>
            <p:ph type="chart" idx="1"/>
          </p:nvPr>
        </p:nvGraphicFramePr>
        <p:xfrm>
          <a:off x="0" y="1982788"/>
          <a:ext cx="7910513" cy="5408612"/>
        </p:xfrm>
        <a:graphic>
          <a:graphicData uri="http://schemas.openxmlformats.org/presentationml/2006/ole">
            <p:oleObj spid="_x0000_s64514" name="Chart" r:id="rId3" imgW="7899120" imgH="5394240" progId="MSGraph.Chart.8">
              <p:embed followColorScheme="full"/>
            </p:oleObj>
          </a:graphicData>
        </a:graphic>
      </p:graphicFrame>
      <p:sp>
        <p:nvSpPr>
          <p:cNvPr id="4103" name="Text Box 7"/>
          <p:cNvSpPr txBox="1">
            <a:spLocks noChangeArrowheads="1"/>
          </p:cNvSpPr>
          <p:nvPr/>
        </p:nvSpPr>
        <p:spPr bwMode="auto">
          <a:xfrm>
            <a:off x="6019800" y="3551238"/>
            <a:ext cx="3124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Electrical equipt &amp; wiring (44%)</a:t>
            </a:r>
          </a:p>
        </p:txBody>
      </p:sp>
      <p:sp>
        <p:nvSpPr>
          <p:cNvPr id="4104" name="Text Box 8"/>
          <p:cNvSpPr txBox="1">
            <a:spLocks noChangeArrowheads="1"/>
          </p:cNvSpPr>
          <p:nvPr/>
        </p:nvSpPr>
        <p:spPr bwMode="auto">
          <a:xfrm>
            <a:off x="533400" y="5411788"/>
            <a:ext cx="2743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Overhead power lines (32%)</a:t>
            </a:r>
          </a:p>
        </p:txBody>
      </p:sp>
      <p:sp>
        <p:nvSpPr>
          <p:cNvPr id="4105" name="Text Box 9"/>
          <p:cNvSpPr txBox="1">
            <a:spLocks noChangeArrowheads="1"/>
          </p:cNvSpPr>
          <p:nvPr/>
        </p:nvSpPr>
        <p:spPr bwMode="auto">
          <a:xfrm>
            <a:off x="762000" y="3017838"/>
            <a:ext cx="22860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Lighting fixtures (17%)</a:t>
            </a:r>
          </a:p>
        </p:txBody>
      </p:sp>
      <p:sp>
        <p:nvSpPr>
          <p:cNvPr id="4106" name="Text Box 10"/>
          <p:cNvSpPr txBox="1">
            <a:spLocks noChangeArrowheads="1"/>
          </p:cNvSpPr>
          <p:nvPr/>
        </p:nvSpPr>
        <p:spPr bwMode="auto">
          <a:xfrm>
            <a:off x="3200400" y="1524000"/>
            <a:ext cx="22098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latin typeface="Times New Roman" charset="0"/>
                <a:ea typeface="ＭＳ Ｐゴシック" charset="0"/>
              </a:rPr>
              <a:t>Total = 124 deaths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533400"/>
            <a:ext cx="8458200" cy="685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800" dirty="0" smtClean="0">
                <a:ea typeface="+mj-ea"/>
              </a:rPr>
              <a:t>Deaths caused by contact with electricity among non-electrical workers in construction, 2003-2005 average</a:t>
            </a:r>
          </a:p>
        </p:txBody>
      </p:sp>
      <p:graphicFrame>
        <p:nvGraphicFramePr>
          <p:cNvPr id="65538" name="Object 3"/>
          <p:cNvGraphicFramePr>
            <a:graphicFrameLocks noChangeAspect="1"/>
          </p:cNvGraphicFramePr>
          <p:nvPr>
            <p:ph type="chart" idx="1"/>
          </p:nvPr>
        </p:nvGraphicFramePr>
        <p:xfrm>
          <a:off x="0" y="2058988"/>
          <a:ext cx="7910513" cy="5408612"/>
        </p:xfrm>
        <a:graphic>
          <a:graphicData uri="http://schemas.openxmlformats.org/presentationml/2006/ole">
            <p:oleObj spid="_x0000_s65538" name="Chart" r:id="rId3" imgW="7899120" imgH="5394240" progId="MSGraph.Chart.8">
              <p:embed followColorScheme="full"/>
            </p:oleObj>
          </a:graphicData>
        </a:graphic>
      </p:graphicFrame>
      <p:sp>
        <p:nvSpPr>
          <p:cNvPr id="8196" name="Text Box 4"/>
          <p:cNvSpPr txBox="1">
            <a:spLocks noChangeArrowheads="1"/>
          </p:cNvSpPr>
          <p:nvPr/>
        </p:nvSpPr>
        <p:spPr bwMode="auto">
          <a:xfrm>
            <a:off x="6400800" y="3430588"/>
            <a:ext cx="2743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Overhead power lines (57%)</a:t>
            </a:r>
          </a:p>
        </p:txBody>
      </p:sp>
      <p:sp>
        <p:nvSpPr>
          <p:cNvPr id="8197" name="Text Box 5"/>
          <p:cNvSpPr txBox="1">
            <a:spLocks noChangeArrowheads="1"/>
          </p:cNvSpPr>
          <p:nvPr/>
        </p:nvSpPr>
        <p:spPr bwMode="auto">
          <a:xfrm>
            <a:off x="228600" y="3475038"/>
            <a:ext cx="3124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Electrical equipt &amp; wiring (15%)</a:t>
            </a:r>
          </a:p>
        </p:txBody>
      </p:sp>
      <p:sp>
        <p:nvSpPr>
          <p:cNvPr id="8198" name="Text Box 6"/>
          <p:cNvSpPr txBox="1">
            <a:spLocks noChangeArrowheads="1"/>
          </p:cNvSpPr>
          <p:nvPr/>
        </p:nvSpPr>
        <p:spPr bwMode="auto">
          <a:xfrm>
            <a:off x="609600" y="5183188"/>
            <a:ext cx="2971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Machinery &amp; appliances (16%)</a:t>
            </a:r>
          </a:p>
        </p:txBody>
      </p:sp>
      <p:sp>
        <p:nvSpPr>
          <p:cNvPr id="8199" name="Text Box 7"/>
          <p:cNvSpPr txBox="1">
            <a:spLocks noChangeArrowheads="1"/>
          </p:cNvSpPr>
          <p:nvPr/>
        </p:nvSpPr>
        <p:spPr bwMode="auto">
          <a:xfrm>
            <a:off x="1752600" y="2636838"/>
            <a:ext cx="22860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Energized objects (5%)</a:t>
            </a:r>
          </a:p>
        </p:txBody>
      </p:sp>
      <p:sp>
        <p:nvSpPr>
          <p:cNvPr id="8200" name="Text Box 8"/>
          <p:cNvSpPr txBox="1">
            <a:spLocks noChangeArrowheads="1"/>
          </p:cNvSpPr>
          <p:nvPr/>
        </p:nvSpPr>
        <p:spPr bwMode="auto">
          <a:xfrm>
            <a:off x="3733800" y="1584325"/>
            <a:ext cx="22098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latin typeface="Times New Roman" charset="0"/>
                <a:ea typeface="ＭＳ Ｐゴシック" charset="0"/>
              </a:rPr>
              <a:t>Total = 238 deaths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057400"/>
            <a:ext cx="8382000" cy="14700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lgn="ctr">
              <a:defRPr/>
            </a:pPr>
            <a:r>
              <a:rPr lang="en-US" dirty="0" smtClean="0">
                <a:ea typeface="+mj-ea"/>
              </a:rPr>
              <a:t>Managing and Controlling Exposures on Construction Jobs</a:t>
            </a:r>
          </a:p>
        </p:txBody>
      </p:sp>
      <p:graphicFrame>
        <p:nvGraphicFramePr>
          <p:cNvPr id="6" name="Diagram 5"/>
          <p:cNvGraphicFramePr/>
          <p:nvPr/>
        </p:nvGraphicFramePr>
        <p:xfrm>
          <a:off x="381000" y="381000"/>
          <a:ext cx="39624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en-US" sz="3200" smtClean="0">
                <a:latin typeface="Tahoma" pitchFamily="34" charset="0"/>
              </a:rPr>
              <a:t>American National Standards Institute has a standard called, </a:t>
            </a:r>
            <a:r>
              <a:rPr lang="en-US" altLang="en-US" sz="3200" smtClean="0">
                <a:latin typeface="Tahoma" pitchFamily="34" charset="0"/>
              </a:rPr>
              <a:t>“</a:t>
            </a:r>
            <a:r>
              <a:rPr lang="en-US" sz="3200" smtClean="0">
                <a:latin typeface="Tahoma" pitchFamily="34" charset="0"/>
              </a:rPr>
              <a:t>Occupational Health and Safety Management Systems</a:t>
            </a:r>
            <a:r>
              <a:rPr lang="en-US" altLang="en-US" sz="3200" smtClean="0">
                <a:latin typeface="Tahoma" pitchFamily="34" charset="0"/>
              </a:rPr>
              <a:t>”</a:t>
            </a:r>
            <a:endParaRPr lang="en-US" sz="3200" smtClean="0">
              <a:latin typeface="Tahoma" pitchFamily="34" charset="0"/>
            </a:endParaRPr>
          </a:p>
        </p:txBody>
      </p:sp>
      <p:sp>
        <p:nvSpPr>
          <p:cNvPr id="5" name="Subtitle 4"/>
          <p:cNvSpPr>
            <a:spLocks noGrp="1"/>
          </p:cNvSpPr>
          <p:nvPr>
            <p:ph type="subTitle" idx="1"/>
          </p:nvPr>
        </p:nvSpPr>
        <p:spPr>
          <a:xfrm>
            <a:off x="1066800" y="2819400"/>
            <a:ext cx="7086600" cy="1752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800000"/>
                </a:solidFill>
                <a:ea typeface="+mn-ea"/>
              </a:rPr>
              <a:t>ANSI</a:t>
            </a:r>
            <a:r>
              <a:rPr lang="en-US" dirty="0">
                <a:solidFill>
                  <a:srgbClr val="800000"/>
                </a:solidFill>
                <a:ea typeface="+mn-ea"/>
              </a:rPr>
              <a:t>/</a:t>
            </a:r>
            <a:r>
              <a:rPr lang="en-US" dirty="0" smtClean="0">
                <a:solidFill>
                  <a:srgbClr val="800000"/>
                </a:solidFill>
                <a:ea typeface="+mn-ea"/>
              </a:rPr>
              <a:t>AIHA Z10-2005</a:t>
            </a:r>
            <a:endParaRPr lang="en-US" i="1" dirty="0">
              <a:solidFill>
                <a:srgbClr val="800000"/>
              </a:solidFill>
              <a:ea typeface="+mn-ea"/>
            </a:endParaRPr>
          </a:p>
        </p:txBody>
      </p:sp>
      <p:pic>
        <p:nvPicPr>
          <p:cNvPr id="68611" name="Picture 5"/>
          <p:cNvPicPr>
            <a:picLocks noChangeAspect="1"/>
          </p:cNvPicPr>
          <p:nvPr/>
        </p:nvPicPr>
        <p:blipFill>
          <a:blip r:embed="rId3"/>
          <a:srcRect/>
          <a:stretch>
            <a:fillRect/>
          </a:stretch>
        </p:blipFill>
        <p:spPr bwMode="auto">
          <a:xfrm>
            <a:off x="3168650" y="4114800"/>
            <a:ext cx="2851150" cy="181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3600" dirty="0" smtClean="0">
                <a:ea typeface="+mj-ea"/>
              </a:rPr>
              <a:t>ANSI Z10 focuses on the </a:t>
            </a:r>
            <a:r>
              <a:rPr lang="en-US" sz="3600" dirty="0" smtClean="0">
                <a:solidFill>
                  <a:srgbClr val="FF6600"/>
                </a:solidFill>
                <a:ea typeface="+mj-ea"/>
              </a:rPr>
              <a:t>strategic </a:t>
            </a:r>
            <a:r>
              <a:rPr lang="en-US" sz="3600" dirty="0" smtClean="0">
                <a:ea typeface="+mj-ea"/>
              </a:rPr>
              <a:t>levels of policy and processes</a:t>
            </a:r>
            <a:endParaRPr lang="en-US" sz="3600" dirty="0">
              <a:ea typeface="+mj-ea"/>
            </a:endParaRPr>
          </a:p>
        </p:txBody>
      </p:sp>
      <p:graphicFrame>
        <p:nvGraphicFramePr>
          <p:cNvPr id="5" name="Diagram 4"/>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0659" name="TextBox 1"/>
          <p:cNvSpPr txBox="1">
            <a:spLocks noChangeArrowheads="1"/>
          </p:cNvSpPr>
          <p:nvPr/>
        </p:nvSpPr>
        <p:spPr bwMode="auto">
          <a:xfrm>
            <a:off x="1066800" y="5710238"/>
            <a:ext cx="7010400" cy="461962"/>
          </a:xfrm>
          <a:prstGeom prst="rect">
            <a:avLst/>
          </a:prstGeom>
          <a:noFill/>
          <a:ln w="9525">
            <a:noFill/>
            <a:miter lim="800000"/>
            <a:headEnd/>
            <a:tailEnd/>
          </a:ln>
        </p:spPr>
        <p:txBody>
          <a:bodyPr>
            <a:spAutoFit/>
          </a:bodyPr>
          <a:lstStyle/>
          <a:p>
            <a:r>
              <a:rPr lang="en-US" sz="2400">
                <a:solidFill>
                  <a:srgbClr val="000090"/>
                </a:solidFill>
                <a:latin typeface="Arial" pitchFamily="34" charset="0"/>
                <a:cs typeface="Arial" pitchFamily="34" charset="0"/>
              </a:rPr>
              <a:t>Layers of Management System Implementation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457200"/>
            <a:ext cx="7772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a:bodyPr>
          <a:lstStyle/>
          <a:p>
            <a:pPr eaLnBrk="1" hangingPunct="1">
              <a:defRPr/>
            </a:pPr>
            <a:r>
              <a:rPr lang="en-US" sz="3200" dirty="0" smtClean="0">
                <a:ea typeface="+mj-ea"/>
              </a:rPr>
              <a:t>Z-10 specifically uses the hierarchy of controls (Section 5.1.1) </a:t>
            </a:r>
          </a:p>
        </p:txBody>
      </p:sp>
      <p:graphicFrame>
        <p:nvGraphicFramePr>
          <p:cNvPr id="17" name="Diagram 16"/>
          <p:cNvGraphicFramePr/>
          <p:nvPr/>
        </p:nvGraphicFramePr>
        <p:xfrm>
          <a:off x="1524000" y="1701800"/>
          <a:ext cx="6096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4"/>
          <p:cNvSpPr txBox="1">
            <a:spLocks/>
          </p:cNvSpPr>
          <p:nvPr/>
        </p:nvSpPr>
        <p:spPr>
          <a:xfrm>
            <a:off x="8243888" y="6400800"/>
            <a:ext cx="638175" cy="261938"/>
          </a:xfrm>
          <a:prstGeom prst="rect">
            <a:avLst/>
          </a:prstGeom>
        </p:spPr>
        <p:txBody>
          <a:bodyPr/>
          <a:lstStyle/>
          <a:p>
            <a:pPr algn="r" eaLnBrk="1" hangingPunct="1"/>
            <a:r>
              <a:rPr lang="en-US" sz="1400" b="1">
                <a:solidFill>
                  <a:srgbClr val="191966"/>
                </a:solidFill>
              </a:rPr>
              <a:t>4-</a:t>
            </a:r>
            <a:fld id="{BDC16FCF-59AE-4DEB-9489-1F174C0908BB}" type="slidenum">
              <a:rPr lang="en-US" sz="1400" b="1">
                <a:solidFill>
                  <a:srgbClr val="191966"/>
                </a:solidFill>
              </a:rPr>
              <a:pPr algn="r" eaLnBrk="1" hangingPunct="1"/>
              <a:t>37</a:t>
            </a:fld>
            <a:endParaRPr lang="en-US" sz="1400" b="1">
              <a:solidFill>
                <a:srgbClr val="191966"/>
              </a:solidFill>
            </a:endParaRPr>
          </a:p>
        </p:txBody>
      </p:sp>
      <p:sp>
        <p:nvSpPr>
          <p:cNvPr id="4" name="Isosceles Triangle 3"/>
          <p:cNvSpPr/>
          <p:nvPr/>
        </p:nvSpPr>
        <p:spPr bwMode="auto">
          <a:xfrm rot="10800000">
            <a:off x="1219199" y="2133600"/>
            <a:ext cx="611435" cy="3733800"/>
          </a:xfrm>
          <a:prstGeom prst="triangle">
            <a:avLst/>
          </a:prstGeom>
          <a:gradFill flip="none" rotWithShape="1">
            <a:gsLst>
              <a:gs pos="48000">
                <a:srgbClr val="33CC33"/>
              </a:gs>
              <a:gs pos="100000">
                <a:srgbClr val="FFFFFF"/>
              </a:gs>
              <a:gs pos="99000">
                <a:srgbClr val="FF0000"/>
              </a:gs>
            </a:gsLst>
            <a:path path="circle">
              <a:fillToRect t="100000" r="100000"/>
            </a:path>
            <a:tileRect l="-100000" b="-100000"/>
          </a:gradFill>
          <a:ln w="9525" cap="flat" cmpd="sng" algn="ctr">
            <a:noFill/>
            <a:prstDash val="solid"/>
            <a:round/>
            <a:headEnd type="none" w="med" len="med"/>
            <a:tailEnd type="none" w="med" len="med"/>
          </a:ln>
          <a:effectLst/>
        </p:spPr>
        <p:txBody>
          <a:bodyPr/>
          <a:lstStyle/>
          <a:p>
            <a:pPr marL="342900" indent="-342900" eaLnBrk="1" hangingPunct="1">
              <a:spcBef>
                <a:spcPct val="20000"/>
              </a:spcBef>
              <a:buFontTx/>
              <a:buChar char="•"/>
              <a:defRPr/>
            </a:pPr>
            <a:endParaRPr lang="en-US" sz="3200">
              <a:solidFill>
                <a:srgbClr val="0000FF"/>
              </a:solidFill>
              <a:latin typeface="Arial" charset="0"/>
              <a:ea typeface="ＭＳ Ｐゴシック" charset="0"/>
            </a:endParaRPr>
          </a:p>
        </p:txBody>
      </p:sp>
      <p:sp>
        <p:nvSpPr>
          <p:cNvPr id="72711" name="TextBox 4"/>
          <p:cNvSpPr txBox="1">
            <a:spLocks noChangeArrowheads="1"/>
          </p:cNvSpPr>
          <p:nvPr/>
        </p:nvSpPr>
        <p:spPr bwMode="auto">
          <a:xfrm>
            <a:off x="228600" y="1600200"/>
            <a:ext cx="2590800" cy="461963"/>
          </a:xfrm>
          <a:prstGeom prst="rect">
            <a:avLst/>
          </a:prstGeom>
          <a:noFill/>
          <a:ln w="9525">
            <a:noFill/>
            <a:miter lim="800000"/>
            <a:headEnd/>
            <a:tailEnd/>
          </a:ln>
        </p:spPr>
        <p:txBody>
          <a:bodyPr>
            <a:spAutoFit/>
          </a:bodyPr>
          <a:lstStyle/>
          <a:p>
            <a:pPr algn="ctr"/>
            <a:r>
              <a:rPr lang="en-US" sz="2400" b="1">
                <a:solidFill>
                  <a:srgbClr val="33CC33"/>
                </a:solidFill>
              </a:rPr>
              <a:t>Most Effective</a:t>
            </a:r>
          </a:p>
        </p:txBody>
      </p:sp>
      <p:sp>
        <p:nvSpPr>
          <p:cNvPr id="72712" name="TextBox 9"/>
          <p:cNvSpPr txBox="1">
            <a:spLocks noChangeArrowheads="1"/>
          </p:cNvSpPr>
          <p:nvPr/>
        </p:nvSpPr>
        <p:spPr bwMode="auto">
          <a:xfrm>
            <a:off x="228600" y="6153150"/>
            <a:ext cx="2514600" cy="461963"/>
          </a:xfrm>
          <a:prstGeom prst="rect">
            <a:avLst/>
          </a:prstGeom>
          <a:noFill/>
          <a:ln w="9525">
            <a:noFill/>
            <a:miter lim="800000"/>
            <a:headEnd/>
            <a:tailEnd/>
          </a:ln>
        </p:spPr>
        <p:txBody>
          <a:bodyPr>
            <a:spAutoFit/>
          </a:bodyPr>
          <a:lstStyle/>
          <a:p>
            <a:pPr algn="ctr"/>
            <a:r>
              <a:rPr lang="en-US" sz="2400" b="1">
                <a:solidFill>
                  <a:srgbClr val="FF0000"/>
                </a:solidFill>
              </a:rPr>
              <a:t>Least Effective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533400"/>
            <a:ext cx="83820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3600" dirty="0" smtClean="0">
                <a:ea typeface="+mj-ea"/>
              </a:rPr>
              <a:t>ANSI Z-10 provides a framework built on a quality control model from business</a:t>
            </a:r>
            <a:endParaRPr lang="en-US" sz="3600" dirty="0">
              <a:ea typeface="+mj-ea"/>
            </a:endParaRPr>
          </a:p>
        </p:txBody>
      </p:sp>
      <p:graphicFrame>
        <p:nvGraphicFramePr>
          <p:cNvPr id="6" name="Diagram 5"/>
          <p:cNvGraphicFramePr/>
          <p:nvPr/>
        </p:nvGraphicFramePr>
        <p:xfrm>
          <a:off x="1524000" y="1879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3200" dirty="0" smtClean="0">
                <a:ea typeface="+mj-ea"/>
              </a:rPr>
              <a:t>What key elements does ANSI, OSHA VPP and DOE ISM have in common?</a:t>
            </a:r>
            <a:endParaRPr lang="en-US" sz="3200" dirty="0">
              <a:ea typeface="+mj-ea"/>
            </a:endParaRPr>
          </a:p>
        </p:txBody>
      </p:sp>
      <p:sp>
        <p:nvSpPr>
          <p:cNvPr id="3" name="Content Placeholder 2"/>
          <p:cNvSpPr>
            <a:spLocks noGrp="1"/>
          </p:cNvSpPr>
          <p:nvPr>
            <p:ph idx="1"/>
          </p:nvPr>
        </p:nvSpPr>
        <p:spPr>
          <a:xfrm>
            <a:off x="609600" y="1524000"/>
            <a:ext cx="8229600" cy="4525963"/>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514350" indent="-514350">
              <a:buFont typeface="+mj-lt"/>
              <a:buAutoNum type="arabicPeriod"/>
              <a:defRPr/>
            </a:pPr>
            <a:r>
              <a:rPr lang="en-US" dirty="0" smtClean="0">
                <a:ea typeface="+mn-ea"/>
              </a:rPr>
              <a:t>Management leadership</a:t>
            </a:r>
          </a:p>
          <a:p>
            <a:pPr marL="514350" indent="-514350">
              <a:buFont typeface="+mj-lt"/>
              <a:buAutoNum type="arabicPeriod"/>
              <a:defRPr/>
            </a:pPr>
            <a:r>
              <a:rPr lang="en-US" dirty="0" smtClean="0">
                <a:ea typeface="+mn-ea"/>
              </a:rPr>
              <a:t>Employee involvement</a:t>
            </a:r>
          </a:p>
          <a:p>
            <a:pPr marL="514350" indent="-514350">
              <a:buFont typeface="+mj-lt"/>
              <a:buAutoNum type="arabicPeriod"/>
              <a:defRPr/>
            </a:pPr>
            <a:r>
              <a:rPr lang="en-US" dirty="0" smtClean="0">
                <a:ea typeface="+mn-ea"/>
              </a:rPr>
              <a:t>Hazard assessment</a:t>
            </a:r>
          </a:p>
          <a:p>
            <a:pPr marL="514350" indent="-514350">
              <a:buFont typeface="+mj-lt"/>
              <a:buAutoNum type="arabicPeriod"/>
              <a:defRPr/>
            </a:pPr>
            <a:r>
              <a:rPr lang="en-US" dirty="0" smtClean="0">
                <a:ea typeface="+mn-ea"/>
              </a:rPr>
              <a:t>Hazard control</a:t>
            </a:r>
          </a:p>
          <a:p>
            <a:pPr marL="514350" indent="-514350">
              <a:buFont typeface="+mj-lt"/>
              <a:buAutoNum type="arabicPeriod"/>
              <a:defRPr/>
            </a:pPr>
            <a:r>
              <a:rPr lang="en-US" dirty="0" smtClean="0">
                <a:ea typeface="+mn-ea"/>
              </a:rPr>
              <a:t>Worker training</a:t>
            </a:r>
            <a:endParaRPr lang="en-US" dirty="0">
              <a:ea typeface="+mn-ea"/>
            </a:endParaRPr>
          </a:p>
        </p:txBody>
      </p:sp>
      <p:pic>
        <p:nvPicPr>
          <p:cNvPr id="76803" name="Picture 3"/>
          <p:cNvPicPr>
            <a:picLocks noChangeAspect="1"/>
          </p:cNvPicPr>
          <p:nvPr/>
        </p:nvPicPr>
        <p:blipFill>
          <a:blip r:embed="rId3"/>
          <a:srcRect/>
          <a:stretch>
            <a:fillRect/>
          </a:stretch>
        </p:blipFill>
        <p:spPr bwMode="auto">
          <a:xfrm>
            <a:off x="762000" y="4572000"/>
            <a:ext cx="792480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457200"/>
            <a:ext cx="8229600" cy="4572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800" dirty="0" smtClean="0">
                <a:ea typeface="+mj-ea"/>
              </a:rPr>
              <a:t>Rate of deaths from injuries in construction, selected countries, 2005</a:t>
            </a:r>
          </a:p>
        </p:txBody>
      </p:sp>
      <p:graphicFrame>
        <p:nvGraphicFramePr>
          <p:cNvPr id="23554" name="Object 3"/>
          <p:cNvGraphicFramePr>
            <a:graphicFrameLocks noChangeAspect="1"/>
          </p:cNvGraphicFramePr>
          <p:nvPr>
            <p:ph type="chart" idx="1"/>
          </p:nvPr>
        </p:nvGraphicFramePr>
        <p:xfrm>
          <a:off x="762000" y="1273175"/>
          <a:ext cx="7767638" cy="5508625"/>
        </p:xfrm>
        <a:graphic>
          <a:graphicData uri="http://schemas.openxmlformats.org/presentationml/2006/ole">
            <p:oleObj spid="_x0000_s23554" name="Chart" r:id="rId3" imgW="7761960" imgH="5503680" progId="MSGraph.Chart.8">
              <p:embed followColorScheme="full"/>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ea typeface="+mj-ea"/>
              </a:rPr>
              <a:t>Involving workers pays off! </a:t>
            </a:r>
            <a:r>
              <a:rPr lang="en-US" sz="2400" dirty="0" smtClean="0">
                <a:solidFill>
                  <a:srgbClr val="8E3900"/>
                </a:solidFill>
                <a:ea typeface="+mj-ea"/>
              </a:rPr>
              <a:t>(Raines, 2011)</a:t>
            </a:r>
            <a:endParaRPr lang="en-US" sz="2400" dirty="0">
              <a:solidFill>
                <a:srgbClr val="8E3900"/>
              </a:solidFill>
              <a:ea typeface="+mj-ea"/>
            </a:endParaRPr>
          </a:p>
        </p:txBody>
      </p:sp>
      <p:sp>
        <p:nvSpPr>
          <p:cNvPr id="6" name="Content Placeholder 5"/>
          <p:cNvSpPr>
            <a:spLocks noGrp="1"/>
          </p:cNvSpPr>
          <p:nvPr>
            <p:ph idx="1"/>
          </p:nvPr>
        </p:nvSpPr>
        <p:spPr>
          <a:xfrm>
            <a:off x="685800" y="1600200"/>
            <a:ext cx="7696200" cy="4525963"/>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800" dirty="0" smtClean="0">
                <a:ea typeface="+mn-ea"/>
              </a:rPr>
              <a:t>Gallup (2006) surveyed 125 organizations and found top fourth of the companies scoring on </a:t>
            </a:r>
            <a:r>
              <a:rPr lang="en-US" sz="2800" dirty="0" smtClean="0">
                <a:solidFill>
                  <a:srgbClr val="800000"/>
                </a:solidFill>
                <a:ea typeface="+mn-ea"/>
              </a:rPr>
              <a:t>worker involvement</a:t>
            </a:r>
            <a:r>
              <a:rPr lang="en-US" sz="2800" dirty="0" smtClean="0">
                <a:ea typeface="+mn-ea"/>
              </a:rPr>
              <a:t> had </a:t>
            </a:r>
            <a:r>
              <a:rPr lang="en-US" sz="2800" dirty="0" smtClean="0">
                <a:solidFill>
                  <a:srgbClr val="800000"/>
                </a:solidFill>
                <a:ea typeface="+mn-ea"/>
              </a:rPr>
              <a:t>62%</a:t>
            </a:r>
            <a:r>
              <a:rPr lang="en-US" sz="2800" dirty="0" smtClean="0">
                <a:ea typeface="+mn-ea"/>
              </a:rPr>
              <a:t> less accidents than the bottom fourth</a:t>
            </a:r>
          </a:p>
          <a:p>
            <a:pPr>
              <a:defRPr/>
            </a:pPr>
            <a:r>
              <a:rPr lang="en-US" sz="2800" dirty="0" smtClean="0">
                <a:ea typeface="+mn-ea"/>
              </a:rPr>
              <a:t>Molson Coors saved $1.7 million in safety costs in 2002 by strengthening employee involvement. Engaged employees were </a:t>
            </a:r>
            <a:r>
              <a:rPr lang="en-US" sz="2800" dirty="0" smtClean="0">
                <a:solidFill>
                  <a:srgbClr val="800000"/>
                </a:solidFill>
                <a:ea typeface="+mn-ea"/>
              </a:rPr>
              <a:t>5X less likely </a:t>
            </a:r>
            <a:r>
              <a:rPr lang="en-US" sz="2800" dirty="0" smtClean="0">
                <a:ea typeface="+mn-ea"/>
              </a:rPr>
              <a:t>to have a safety incident and </a:t>
            </a:r>
            <a:r>
              <a:rPr lang="en-US" sz="2800" dirty="0" smtClean="0">
                <a:solidFill>
                  <a:srgbClr val="800000"/>
                </a:solidFill>
                <a:ea typeface="+mn-ea"/>
              </a:rPr>
              <a:t>7X less likely</a:t>
            </a:r>
            <a:r>
              <a:rPr lang="en-US" sz="2800" dirty="0" smtClean="0">
                <a:ea typeface="+mn-ea"/>
              </a:rPr>
              <a:t> to have a loss-time incident</a:t>
            </a:r>
            <a:endParaRPr lang="en-US" sz="2800" dirty="0">
              <a:ea typeface="+mn-e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382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en-US" smtClean="0">
                <a:latin typeface="Tahoma" pitchFamily="34" charset="0"/>
              </a:rPr>
              <a:t>Let</a:t>
            </a:r>
            <a:r>
              <a:rPr lang="en-US" altLang="en-US" smtClean="0">
                <a:latin typeface="Tahoma" pitchFamily="34" charset="0"/>
              </a:rPr>
              <a:t>’</a:t>
            </a:r>
            <a:r>
              <a:rPr lang="en-US" smtClean="0">
                <a:latin typeface="Tahoma" pitchFamily="34" charset="0"/>
              </a:rPr>
              <a:t>s face a real supervisor</a:t>
            </a:r>
            <a:r>
              <a:rPr lang="en-US" altLang="en-US" smtClean="0">
                <a:latin typeface="Tahoma" pitchFamily="34" charset="0"/>
              </a:rPr>
              <a:t>’</a:t>
            </a:r>
            <a:r>
              <a:rPr lang="en-US" smtClean="0">
                <a:latin typeface="Tahoma" pitchFamily="34" charset="0"/>
              </a:rPr>
              <a:t>s choice</a:t>
            </a:r>
          </a:p>
        </p:txBody>
      </p:sp>
      <p:sp>
        <p:nvSpPr>
          <p:cNvPr id="3" name="Content Placeholder 2"/>
          <p:cNvSpPr>
            <a:spLocks noGrp="1"/>
          </p:cNvSpPr>
          <p:nvPr>
            <p:ph idx="1"/>
          </p:nvPr>
        </p:nvSpPr>
        <p:spPr>
          <a:xfrm>
            <a:off x="457200" y="1981200"/>
            <a:ext cx="8229600" cy="1371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0" indent="0">
              <a:buFontTx/>
              <a:buNone/>
              <a:defRPr/>
            </a:pPr>
            <a:r>
              <a:rPr lang="en-US" dirty="0" smtClean="0">
                <a:ea typeface="+mn-ea"/>
              </a:rPr>
              <a:t>Commercial building HVAC / energy upgrades</a:t>
            </a:r>
          </a:p>
        </p:txBody>
      </p:sp>
      <p:pic>
        <p:nvPicPr>
          <p:cNvPr id="80899" name="Picture 2"/>
          <p:cNvPicPr>
            <a:picLocks noChangeAspect="1" noChangeArrowheads="1"/>
          </p:cNvPicPr>
          <p:nvPr/>
        </p:nvPicPr>
        <p:blipFill>
          <a:blip r:embed="rId3"/>
          <a:srcRect/>
          <a:stretch>
            <a:fillRect/>
          </a:stretch>
        </p:blipFill>
        <p:spPr bwMode="auto">
          <a:xfrm>
            <a:off x="2667000" y="2667000"/>
            <a:ext cx="5297488"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ift 4.JPG"/>
          <p:cNvPicPr>
            <a:picLocks noGrp="1" noChangeAspect="1"/>
          </p:cNvPicPr>
          <p:nvPr>
            <p:ph idx="1"/>
          </p:nvPr>
        </p:nvPicPr>
        <p:blipFill>
          <a:blip r:embed="rId3" cstate="print"/>
          <a:stretch>
            <a:fillRect/>
          </a:stretch>
        </p:blipFill>
        <p:spPr>
          <a:xfrm>
            <a:off x="406400" y="76200"/>
            <a:ext cx="8432800" cy="6324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2" name="Title 1"/>
          <p:cNvSpPr>
            <a:spLocks noGrp="1"/>
          </p:cNvSpPr>
          <p:nvPr>
            <p:ph type="title"/>
          </p:nvPr>
        </p:nvSpPr>
        <p:spPr>
          <a:xfrm>
            <a:off x="685800" y="457200"/>
            <a:ext cx="7772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4000" dirty="0" smtClean="0">
                <a:ea typeface="+mj-ea"/>
              </a:rPr>
              <a:t>Must lift the unit on the roof from the wrong side of the building</a:t>
            </a:r>
            <a:endParaRPr lang="en-US" sz="4000" dirty="0">
              <a:ea typeface="+mj-e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ea typeface="+mj-ea"/>
              </a:rPr>
              <a:t>This could be the result. What do you do?</a:t>
            </a:r>
            <a:endParaRPr lang="en-US" dirty="0">
              <a:ea typeface="+mj-ea"/>
            </a:endParaRPr>
          </a:p>
        </p:txBody>
      </p:sp>
      <p:pic>
        <p:nvPicPr>
          <p:cNvPr id="4" name="Content Placeholder 3" descr="cranefire6.jpg"/>
          <p:cNvPicPr>
            <a:picLocks noGrp="1" noChangeAspect="1"/>
          </p:cNvPicPr>
          <p:nvPr>
            <p:ph idx="1"/>
          </p:nvPr>
        </p:nvPicPr>
        <p:blipFill>
          <a:blip r:embed="rId3" cstate="print"/>
          <a:stretch>
            <a:fillRect/>
          </a:stretch>
        </p:blipFill>
        <p:spPr>
          <a:xfrm>
            <a:off x="1676400" y="1676400"/>
            <a:ext cx="5943600" cy="5146442"/>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382000" cy="990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3200" dirty="0" smtClean="0">
                <a:ea typeface="+mj-ea"/>
              </a:rPr>
              <a:t>Training supervisors reduces lost-time injuries </a:t>
            </a:r>
            <a:r>
              <a:rPr lang="en-US" sz="2800" dirty="0" smtClean="0">
                <a:ea typeface="+mj-ea"/>
              </a:rPr>
              <a:t>(</a:t>
            </a:r>
            <a:r>
              <a:rPr lang="en-US" sz="2800" dirty="0" err="1" smtClean="0">
                <a:ea typeface="+mj-ea"/>
              </a:rPr>
              <a:t>Constr</a:t>
            </a:r>
            <a:r>
              <a:rPr lang="en-US" sz="2800" dirty="0" smtClean="0">
                <a:ea typeface="+mj-ea"/>
              </a:rPr>
              <a:t> Safety </a:t>
            </a:r>
            <a:r>
              <a:rPr lang="en-US" sz="2800" dirty="0" err="1" smtClean="0">
                <a:ea typeface="+mj-ea"/>
              </a:rPr>
              <a:t>Assoc</a:t>
            </a:r>
            <a:r>
              <a:rPr lang="en-US" sz="2800" dirty="0" smtClean="0">
                <a:ea typeface="+mj-ea"/>
              </a:rPr>
              <a:t> of Ontario) </a:t>
            </a:r>
            <a:endParaRPr lang="en-US" sz="2800" dirty="0">
              <a:ea typeface="+mj-ea"/>
            </a:endParaRPr>
          </a:p>
        </p:txBody>
      </p:sp>
      <p:pic>
        <p:nvPicPr>
          <p:cNvPr id="1026" name="Picture 2"/>
          <p:cNvPicPr>
            <a:picLocks noGrp="1" noChangeAspect="1" noChangeArrowheads="1"/>
          </p:cNvPicPr>
          <p:nvPr>
            <p:ph idx="1"/>
          </p:nvPr>
        </p:nvPicPr>
        <p:blipFill rotWithShape="1">
          <a:blip r:embed="rId3" cstate="print"/>
          <a:srcRect l="-131" r="131" b="4629"/>
          <a:stretch/>
        </p:blipFill>
        <p:spPr>
          <a:xfrm>
            <a:off x="0" y="1371600"/>
            <a:ext cx="6572250" cy="5334000"/>
          </a:xfrm>
          <a:ln>
            <a:miter lim="800000"/>
            <a:headEnd/>
            <a:tailEnd/>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95235" name="Picture 3" descr="CSAO STUDY.jpg"/>
          <p:cNvPicPr>
            <a:picLocks noChangeAspect="1"/>
          </p:cNvPicPr>
          <p:nvPr/>
        </p:nvPicPr>
        <p:blipFill>
          <a:blip r:embed="rId4"/>
          <a:srcRect/>
          <a:stretch>
            <a:fillRect/>
          </a:stretch>
        </p:blipFill>
        <p:spPr bwMode="auto">
          <a:xfrm rot="-589203">
            <a:off x="6880225" y="3279775"/>
            <a:ext cx="2051050" cy="2667000"/>
          </a:xfrm>
          <a:prstGeom prst="rect">
            <a:avLst/>
          </a:prstGeom>
          <a:noFill/>
          <a:ln w="9525">
            <a:noFill/>
            <a:miter lim="800000"/>
            <a:headEnd/>
            <a:tailEnd/>
          </a:ln>
          <a:effectLst>
            <a:outerShdw dist="139700" dir="2700000" algn="tl" rotWithShape="0">
              <a:srgbClr val="333333">
                <a:alpha val="64999"/>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228600" y="381000"/>
            <a:ext cx="88392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en-US" sz="4000" smtClean="0">
                <a:latin typeface="Tahoma" pitchFamily="34" charset="0"/>
              </a:rPr>
              <a:t>Getting to root causes isn</a:t>
            </a:r>
            <a:r>
              <a:rPr lang="en-US" altLang="en-US" sz="4000" smtClean="0">
                <a:latin typeface="Tahoma" pitchFamily="34" charset="0"/>
              </a:rPr>
              <a:t>’</a:t>
            </a:r>
            <a:r>
              <a:rPr lang="en-US" sz="4000" smtClean="0">
                <a:latin typeface="Tahoma" pitchFamily="34" charset="0"/>
              </a:rPr>
              <a:t>t easy. Go beyond blaming the workers.</a:t>
            </a:r>
            <a:endParaRPr lang="en-US" sz="4000" smtClean="0">
              <a:solidFill>
                <a:schemeClr val="tx1"/>
              </a:solidFill>
              <a:latin typeface="Tahoma" pitchFamily="34" charset="0"/>
            </a:endParaRPr>
          </a:p>
        </p:txBody>
      </p:sp>
      <p:pic>
        <p:nvPicPr>
          <p:cNvPr id="89090" name="Picture 3" descr="acidtank"/>
          <p:cNvPicPr>
            <a:picLocks noChangeAspect="1" noChangeArrowheads="1"/>
          </p:cNvPicPr>
          <p:nvPr/>
        </p:nvPicPr>
        <p:blipFill>
          <a:blip r:embed="rId3"/>
          <a:srcRect l="3030" t="6821" b="2226"/>
          <a:stretch>
            <a:fillRect/>
          </a:stretch>
        </p:blipFill>
        <p:spPr bwMode="auto">
          <a:xfrm>
            <a:off x="1447800" y="1905000"/>
            <a:ext cx="6248400" cy="3905250"/>
          </a:xfrm>
          <a:prstGeom prst="rect">
            <a:avLst/>
          </a:prstGeom>
          <a:noFill/>
          <a:ln w="9525">
            <a:noFill/>
            <a:miter lim="800000"/>
            <a:headEnd/>
            <a:tailEnd/>
          </a:ln>
        </p:spPr>
      </p:pic>
      <p:sp>
        <p:nvSpPr>
          <p:cNvPr id="89091" name="TextBox 3"/>
          <p:cNvSpPr txBox="1">
            <a:spLocks noChangeArrowheads="1"/>
          </p:cNvSpPr>
          <p:nvPr/>
        </p:nvSpPr>
        <p:spPr bwMode="auto">
          <a:xfrm>
            <a:off x="0" y="5943600"/>
            <a:ext cx="9144000" cy="461963"/>
          </a:xfrm>
          <a:prstGeom prst="rect">
            <a:avLst/>
          </a:prstGeom>
          <a:noFill/>
          <a:ln w="9525">
            <a:noFill/>
            <a:miter lim="800000"/>
            <a:headEnd/>
            <a:tailEnd/>
          </a:ln>
        </p:spPr>
        <p:txBody>
          <a:bodyPr>
            <a:spAutoFit/>
          </a:bodyPr>
          <a:lstStyle/>
          <a:p>
            <a:pPr algn="ctr"/>
            <a:r>
              <a:rPr lang="en-US" sz="2400" b="1">
                <a:solidFill>
                  <a:srgbClr val="6C4849"/>
                </a:solidFill>
                <a:latin typeface="Arial" pitchFamily="34" charset="0"/>
                <a:cs typeface="Arial" pitchFamily="34" charset="0"/>
              </a:rPr>
              <a:t>Scrubbing tower dropped 10 feet from large tanks of acid</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1"/>
          </p:nvPr>
        </p:nvSpPr>
        <p:spPr>
          <a:xfrm>
            <a:off x="685800" y="6248400"/>
            <a:ext cx="1905000" cy="457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defRPr/>
            </a:pPr>
            <a:r>
              <a:rPr lang="en-US" smtClean="0">
                <a:latin typeface="Arial Narrow" charset="0"/>
              </a:rPr>
              <a:t>IUOE National Training Fund</a:t>
            </a:r>
          </a:p>
        </p:txBody>
      </p:sp>
      <p:sp>
        <p:nvSpPr>
          <p:cNvPr id="27651" name="Rectangle 2"/>
          <p:cNvSpPr>
            <a:spLocks noGrp="1" noChangeArrowheads="1"/>
          </p:cNvSpPr>
          <p:nvPr>
            <p:ph type="title"/>
          </p:nvPr>
        </p:nvSpPr>
        <p:spPr>
          <a:xfrm>
            <a:off x="533400" y="381000"/>
            <a:ext cx="8610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3600" dirty="0" smtClean="0">
                <a:latin typeface="Tahoma" charset="0"/>
                <a:ea typeface="+mj-ea"/>
              </a:rPr>
              <a:t>Here are the main systems for working safely on roofs. Any preferences?</a:t>
            </a:r>
          </a:p>
        </p:txBody>
      </p:sp>
      <p:pic>
        <p:nvPicPr>
          <p:cNvPr id="91139" name="Picture 4" descr="roof fall prots drg"/>
          <p:cNvPicPr>
            <a:picLocks noChangeAspect="1" noChangeArrowheads="1"/>
          </p:cNvPicPr>
          <p:nvPr/>
        </p:nvPicPr>
        <p:blipFill>
          <a:blip r:embed="rId3">
            <a:lum bright="18000"/>
          </a:blip>
          <a:srcRect t="1367" b="11133"/>
          <a:stretch>
            <a:fillRect/>
          </a:stretch>
        </p:blipFill>
        <p:spPr bwMode="auto">
          <a:xfrm>
            <a:off x="1219200" y="1752600"/>
            <a:ext cx="5715000" cy="4849813"/>
          </a:xfrm>
          <a:prstGeom prst="rect">
            <a:avLst/>
          </a:prstGeom>
          <a:noFill/>
          <a:ln w="9525">
            <a:noFill/>
            <a:miter lim="800000"/>
            <a:headEnd/>
            <a:tailEnd/>
          </a:ln>
        </p:spPr>
      </p:pic>
      <p:sp>
        <p:nvSpPr>
          <p:cNvPr id="91140" name="Text Box 5"/>
          <p:cNvSpPr txBox="1">
            <a:spLocks noChangeArrowheads="1"/>
          </p:cNvSpPr>
          <p:nvPr/>
        </p:nvSpPr>
        <p:spPr bwMode="auto">
          <a:xfrm>
            <a:off x="2286000" y="2057400"/>
            <a:ext cx="1600200" cy="766763"/>
          </a:xfrm>
          <a:prstGeom prst="rect">
            <a:avLst/>
          </a:prstGeom>
          <a:solidFill>
            <a:srgbClr val="FF3300"/>
          </a:solidFill>
          <a:ln w="9525">
            <a:noFill/>
            <a:miter lim="800000"/>
            <a:headEnd/>
            <a:tailEnd/>
          </a:ln>
        </p:spPr>
        <p:txBody>
          <a:bodyPr>
            <a:spAutoFit/>
          </a:bodyPr>
          <a:lstStyle/>
          <a:p>
            <a:pPr algn="ctr" eaLnBrk="1" hangingPunct="1">
              <a:lnSpc>
                <a:spcPct val="85000"/>
              </a:lnSpc>
              <a:spcBef>
                <a:spcPct val="40000"/>
              </a:spcBef>
            </a:pPr>
            <a:r>
              <a:rPr lang="en-US" sz="2400" b="1">
                <a:latin typeface="Arial" pitchFamily="34" charset="0"/>
              </a:rPr>
              <a:t>Safety Monitors</a:t>
            </a:r>
            <a:r>
              <a:rPr lang="en-US" sz="2800" b="1">
                <a:latin typeface="Arial" pitchFamily="34" charset="0"/>
              </a:rPr>
              <a:t> </a:t>
            </a:r>
            <a:endParaRPr lang="en-US" sz="2400">
              <a:latin typeface="Arial" pitchFamily="34" charset="0"/>
            </a:endParaRPr>
          </a:p>
        </p:txBody>
      </p:sp>
      <p:sp>
        <p:nvSpPr>
          <p:cNvPr id="91141" name="Text Box 6"/>
          <p:cNvSpPr txBox="1">
            <a:spLocks noChangeArrowheads="1"/>
          </p:cNvSpPr>
          <p:nvPr/>
        </p:nvSpPr>
        <p:spPr bwMode="auto">
          <a:xfrm>
            <a:off x="2819400" y="4848225"/>
            <a:ext cx="2362200" cy="714375"/>
          </a:xfrm>
          <a:prstGeom prst="rect">
            <a:avLst/>
          </a:prstGeom>
          <a:solidFill>
            <a:srgbClr val="FF3300"/>
          </a:solidFill>
          <a:ln w="9525">
            <a:noFill/>
            <a:miter lim="800000"/>
            <a:headEnd/>
            <a:tailEnd/>
          </a:ln>
        </p:spPr>
        <p:txBody>
          <a:bodyPr>
            <a:spAutoFit/>
          </a:bodyPr>
          <a:lstStyle/>
          <a:p>
            <a:pPr algn="ctr" eaLnBrk="1" hangingPunct="1">
              <a:lnSpc>
                <a:spcPct val="85000"/>
              </a:lnSpc>
              <a:spcBef>
                <a:spcPct val="40000"/>
              </a:spcBef>
            </a:pPr>
            <a:r>
              <a:rPr lang="en-US" sz="2400" b="1">
                <a:latin typeface="Arial" pitchFamily="34" charset="0"/>
              </a:rPr>
              <a:t>Guardrails and warning lines</a:t>
            </a:r>
            <a:endParaRPr lang="en-US" sz="2400">
              <a:latin typeface="Arial" pitchFamily="34" charset="0"/>
            </a:endParaRPr>
          </a:p>
        </p:txBody>
      </p:sp>
      <p:sp>
        <p:nvSpPr>
          <p:cNvPr id="91142" name="Text Box 7"/>
          <p:cNvSpPr txBox="1">
            <a:spLocks noChangeArrowheads="1"/>
          </p:cNvSpPr>
          <p:nvPr/>
        </p:nvSpPr>
        <p:spPr bwMode="auto">
          <a:xfrm>
            <a:off x="5486400" y="1981200"/>
            <a:ext cx="1143000" cy="714375"/>
          </a:xfrm>
          <a:prstGeom prst="rect">
            <a:avLst/>
          </a:prstGeom>
          <a:solidFill>
            <a:srgbClr val="FF3300"/>
          </a:solidFill>
          <a:ln w="9525">
            <a:noFill/>
            <a:miter lim="800000"/>
            <a:headEnd/>
            <a:tailEnd/>
          </a:ln>
        </p:spPr>
        <p:txBody>
          <a:bodyPr>
            <a:spAutoFit/>
          </a:bodyPr>
          <a:lstStyle/>
          <a:p>
            <a:pPr algn="ctr" eaLnBrk="1" hangingPunct="1">
              <a:lnSpc>
                <a:spcPct val="85000"/>
              </a:lnSpc>
              <a:spcBef>
                <a:spcPct val="40000"/>
              </a:spcBef>
            </a:pPr>
            <a:r>
              <a:rPr lang="en-US" sz="2400" b="1">
                <a:latin typeface="Arial" pitchFamily="34" charset="0"/>
              </a:rPr>
              <a:t>Fall Arrest</a:t>
            </a:r>
            <a:endParaRPr lang="en-US" sz="2400">
              <a:latin typeface="Arial" pitchFamily="34" charset="0"/>
            </a:endParaRPr>
          </a:p>
        </p:txBody>
      </p:sp>
      <p:pic>
        <p:nvPicPr>
          <p:cNvPr id="91143" name="Picture 5" descr="Aunt Nicky's Birthday, Curacao, Cape Canaveral 135"/>
          <p:cNvPicPr>
            <a:picLocks noChangeAspect="1" noChangeArrowheads="1"/>
          </p:cNvPicPr>
          <p:nvPr/>
        </p:nvPicPr>
        <p:blipFill>
          <a:blip r:embed="rId4"/>
          <a:srcRect l="20000" r="10001"/>
          <a:stretch>
            <a:fillRect/>
          </a:stretch>
        </p:blipFill>
        <p:spPr bwMode="auto">
          <a:xfrm>
            <a:off x="6400800" y="3962400"/>
            <a:ext cx="2239963" cy="240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4"/>
          <p:cNvSpPr>
            <a:spLocks noGrp="1"/>
          </p:cNvSpPr>
          <p:nvPr>
            <p:ph type="ftr"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mtClean="0">
                <a:latin typeface="Arial Narrow" charset="0"/>
              </a:rPr>
              <a:t>IUOE National Training Fund</a:t>
            </a:r>
          </a:p>
        </p:txBody>
      </p:sp>
      <p:sp>
        <p:nvSpPr>
          <p:cNvPr id="33795" name="Rectangle 2"/>
          <p:cNvSpPr>
            <a:spLocks noGrp="1" noChangeArrowheads="1"/>
          </p:cNvSpPr>
          <p:nvPr>
            <p:ph type="title"/>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4000" smtClean="0">
                <a:latin typeface="Tahoma" charset="0"/>
                <a:ea typeface="+mj-ea"/>
              </a:rPr>
              <a:t>What practices are needed when working around holes? </a:t>
            </a:r>
          </a:p>
        </p:txBody>
      </p:sp>
      <p:sp>
        <p:nvSpPr>
          <p:cNvPr id="33796" name="Rectangle 4"/>
          <p:cNvSpPr>
            <a:spLocks noGrp="1" noChangeArrowheads="1"/>
          </p:cNvSpPr>
          <p:nvPr>
            <p:ph type="body" sz="half" idx="1"/>
          </p:nvPr>
        </p:nvSpPr>
        <p:spPr>
          <a:xfrm>
            <a:off x="228600" y="1600200"/>
            <a:ext cx="7010400" cy="23622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lnSpc>
                <a:spcPct val="90000"/>
              </a:lnSpc>
              <a:defRPr/>
            </a:pPr>
            <a:r>
              <a:rPr lang="en-US" sz="2800" smtClean="0">
                <a:latin typeface="Arial" charset="0"/>
                <a:ea typeface="+mn-ea"/>
              </a:rPr>
              <a:t>Cover holes with materials of adequate strength and ensure they are secured</a:t>
            </a:r>
          </a:p>
          <a:p>
            <a:pPr eaLnBrk="1" hangingPunct="1">
              <a:lnSpc>
                <a:spcPct val="90000"/>
              </a:lnSpc>
              <a:defRPr/>
            </a:pPr>
            <a:r>
              <a:rPr lang="en-US" sz="2800" smtClean="0">
                <a:latin typeface="Arial" charset="0"/>
                <a:ea typeface="+mn-ea"/>
              </a:rPr>
              <a:t>Mark covers so workers know there are holes underneath</a:t>
            </a:r>
          </a:p>
          <a:p>
            <a:pPr eaLnBrk="1" hangingPunct="1">
              <a:lnSpc>
                <a:spcPct val="90000"/>
              </a:lnSpc>
              <a:defRPr/>
            </a:pPr>
            <a:r>
              <a:rPr lang="en-US" sz="2800" smtClean="0">
                <a:latin typeface="Arial" charset="0"/>
                <a:ea typeface="+mn-ea"/>
              </a:rPr>
              <a:t>Use guardrails</a:t>
            </a:r>
          </a:p>
        </p:txBody>
      </p:sp>
      <p:pic>
        <p:nvPicPr>
          <p:cNvPr id="33797" name="Picture 12" descr="Hole guarded"/>
          <p:cNvPicPr>
            <a:picLocks noGrp="1" noChangeAspect="1" noChangeArrowheads="1"/>
          </p:cNvPicPr>
          <p:nvPr>
            <p:ph sz="half" idx="2"/>
          </p:nvPr>
        </p:nvPicPr>
        <p:blipFill>
          <a:blip r:embed="rId3">
            <a:lum bright="24000"/>
            <a:extLst>
              <a:ext uri="{28A0092B-C50C-407E-A947-70E740481C1C}">
                <a14:useLocalDpi xmlns="" xmlns:a14="http://schemas.microsoft.com/office/drawing/2010/main" val="0"/>
              </a:ext>
            </a:extLst>
          </a:blip>
          <a:srcRect/>
          <a:stretch>
            <a:fillRect/>
          </a:stretch>
        </p:blipFill>
        <p:spPr>
          <a:xfrm>
            <a:off x="685800" y="4267200"/>
            <a:ext cx="2743200" cy="20574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93189" name="Picture 13" descr="toolsofthetrade"/>
          <p:cNvPicPr>
            <a:picLocks noChangeAspect="1" noChangeArrowheads="1"/>
          </p:cNvPicPr>
          <p:nvPr/>
        </p:nvPicPr>
        <p:blipFill>
          <a:blip r:embed="rId4"/>
          <a:srcRect/>
          <a:stretch>
            <a:fillRect/>
          </a:stretch>
        </p:blipFill>
        <p:spPr bwMode="auto">
          <a:xfrm>
            <a:off x="3786188" y="4114800"/>
            <a:ext cx="2005012" cy="2438400"/>
          </a:xfrm>
          <a:prstGeom prst="rect">
            <a:avLst/>
          </a:prstGeom>
          <a:noFill/>
          <a:ln w="9525">
            <a:noFill/>
            <a:miter lim="800000"/>
            <a:headEnd/>
            <a:tailEnd/>
          </a:ln>
        </p:spPr>
      </p:pic>
      <p:pic>
        <p:nvPicPr>
          <p:cNvPr id="93190" name="Picture 16"/>
          <p:cNvPicPr>
            <a:picLocks noChangeAspect="1" noChangeArrowheads="1"/>
          </p:cNvPicPr>
          <p:nvPr/>
        </p:nvPicPr>
        <p:blipFill>
          <a:blip r:embed="rId5"/>
          <a:srcRect r="31183"/>
          <a:stretch>
            <a:fillRect/>
          </a:stretch>
        </p:blipFill>
        <p:spPr bwMode="auto">
          <a:xfrm rot="5400000">
            <a:off x="6597650" y="1797051"/>
            <a:ext cx="2522537" cy="1960562"/>
          </a:xfrm>
          <a:prstGeom prst="rect">
            <a:avLst/>
          </a:prstGeom>
          <a:noFill/>
          <a:ln w="9525">
            <a:noFill/>
            <a:miter lim="800000"/>
            <a:headEnd/>
            <a:tailEnd/>
          </a:ln>
        </p:spPr>
      </p:pic>
      <p:sp>
        <p:nvSpPr>
          <p:cNvPr id="29707" name="Rectangle 11"/>
          <p:cNvSpPr>
            <a:spLocks noGrp="1" noChangeAspect="1" noChangeArrowheads="1"/>
          </p:cNvSpPr>
          <p:nvPr isPhoto="1"/>
        </p:nvSpPr>
        <p:spPr bwMode="auto">
          <a:xfrm>
            <a:off x="6172200" y="4114800"/>
            <a:ext cx="2667000" cy="2359025"/>
          </a:xfrm>
          <a:prstGeom prst="rect">
            <a:avLst/>
          </a:prstGeom>
          <a:blipFill dpi="0" rotWithShape="1">
            <a:blip r:embed="rId6" cstate="print"/>
            <a:srcRect/>
            <a:stretch>
              <a:fillRect r="-17937"/>
            </a:stretch>
          </a:blipFill>
          <a:ln w="9525">
            <a:solidFill>
              <a:schemeClr val="tx1"/>
            </a:solidFill>
            <a:miter lim="800000"/>
            <a:headEnd/>
            <a:tailEnd/>
          </a:ln>
          <a:effectLst/>
        </p:spPr>
        <p:txBody>
          <a:bodyPr/>
          <a:lstStyle/>
          <a:p>
            <a:pPr>
              <a:defRPr/>
            </a:pPr>
            <a:endParaRPr lang="en-US">
              <a:latin typeface="Times New Roman" charset="0"/>
              <a:ea typeface="+mn-ea"/>
            </a:endParaRPr>
          </a:p>
        </p:txBody>
      </p:sp>
      <p:sp>
        <p:nvSpPr>
          <p:cNvPr id="93194" name="Text Box 17"/>
          <p:cNvSpPr txBox="1">
            <a:spLocks noChangeArrowheads="1"/>
          </p:cNvSpPr>
          <p:nvPr/>
        </p:nvSpPr>
        <p:spPr bwMode="auto">
          <a:xfrm>
            <a:off x="6096000" y="6553200"/>
            <a:ext cx="3048000" cy="304800"/>
          </a:xfrm>
          <a:prstGeom prst="rect">
            <a:avLst/>
          </a:prstGeom>
          <a:noFill/>
          <a:ln w="9525">
            <a:noFill/>
            <a:miter lim="800000"/>
            <a:headEnd/>
            <a:tailEnd/>
          </a:ln>
        </p:spPr>
        <p:txBody>
          <a:bodyPr>
            <a:spAutoFit/>
          </a:bodyPr>
          <a:lstStyle/>
          <a:p>
            <a:pPr eaLnBrk="1" hangingPunct="1">
              <a:spcBef>
                <a:spcPct val="50000"/>
              </a:spcBef>
            </a:pPr>
            <a:r>
              <a:rPr lang="en-US" sz="1400" b="1">
                <a:latin typeface="Arial" pitchFamily="34" charset="0"/>
              </a:rPr>
              <a:t>Photo courtesy of Laborers-AGC</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228600"/>
            <a:ext cx="8229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4000" dirty="0" smtClean="0">
                <a:latin typeface="Tahoma" charset="0"/>
                <a:ea typeface="+mj-ea"/>
              </a:rPr>
              <a:t>How can we apply the hierarchy to skylights?</a:t>
            </a:r>
          </a:p>
        </p:txBody>
      </p:sp>
      <p:pic>
        <p:nvPicPr>
          <p:cNvPr id="35845" name="Picture 6" descr="Slide17"/>
          <p:cNvPicPr>
            <a:picLocks noGrp="1" noChangeAspect="1" noChangeArrowheads="1"/>
          </p:cNvPicPr>
          <p:nvPr>
            <p:ph sz="half" idx="2"/>
          </p:nvPr>
        </p:nvPicPr>
        <p:blipFill>
          <a:blip r:embed="rId3">
            <a:lum bright="24000"/>
            <a:extLst>
              <a:ext uri="{28A0092B-C50C-407E-A947-70E740481C1C}">
                <a14:useLocalDpi xmlns="" xmlns:a14="http://schemas.microsoft.com/office/drawing/2010/main" val="0"/>
              </a:ext>
            </a:extLst>
          </a:blip>
          <a:srcRect/>
          <a:stretch>
            <a:fillRect/>
          </a:stretch>
        </p:blipFill>
        <p:spPr>
          <a:xfrm>
            <a:off x="914400" y="1752600"/>
            <a:ext cx="3276600" cy="2547938"/>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95235" name="Picture 8" descr="simplifiedbuilding"/>
          <p:cNvPicPr>
            <a:picLocks noChangeAspect="1" noChangeArrowheads="1"/>
          </p:cNvPicPr>
          <p:nvPr/>
        </p:nvPicPr>
        <p:blipFill>
          <a:blip r:embed="rId4"/>
          <a:srcRect/>
          <a:stretch>
            <a:fillRect/>
          </a:stretch>
        </p:blipFill>
        <p:spPr bwMode="auto">
          <a:xfrm>
            <a:off x="5029200" y="1752600"/>
            <a:ext cx="3352800" cy="2614613"/>
          </a:xfrm>
          <a:prstGeom prst="rect">
            <a:avLst/>
          </a:prstGeom>
          <a:noFill/>
          <a:ln w="9525">
            <a:noFill/>
            <a:miter lim="800000"/>
            <a:headEnd/>
            <a:tailEnd/>
          </a:ln>
        </p:spPr>
      </p:pic>
      <p:pic>
        <p:nvPicPr>
          <p:cNvPr id="95236" name="Picture 9" descr="simplifiedbuilding"/>
          <p:cNvPicPr>
            <a:picLocks noChangeAspect="1" noChangeArrowheads="1"/>
          </p:cNvPicPr>
          <p:nvPr/>
        </p:nvPicPr>
        <p:blipFill>
          <a:blip r:embed="rId5"/>
          <a:srcRect/>
          <a:stretch>
            <a:fillRect/>
          </a:stretch>
        </p:blipFill>
        <p:spPr bwMode="auto">
          <a:xfrm>
            <a:off x="3381375" y="4572000"/>
            <a:ext cx="2381250" cy="197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79909" name="Text Box 5"/>
          <p:cNvSpPr txBox="1">
            <a:spLocks noChangeArrowheads="1"/>
          </p:cNvSpPr>
          <p:nvPr/>
        </p:nvSpPr>
        <p:spPr bwMode="auto">
          <a:xfrm>
            <a:off x="152400" y="5791200"/>
            <a:ext cx="4648200" cy="82232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mn-ea"/>
              </a:rPr>
              <a:t>Photo courtesy Trench Shoring Services</a:t>
            </a:r>
          </a:p>
        </p:txBody>
      </p:sp>
      <p:sp>
        <p:nvSpPr>
          <p:cNvPr id="38916" name="Rectangle 3"/>
          <p:cNvSpPr>
            <a:spLocks noGrp="1" noChangeArrowheads="1"/>
          </p:cNvSpPr>
          <p:nvPr>
            <p:ph type="body" idx="1"/>
          </p:nvPr>
        </p:nvSpPr>
        <p:spPr>
          <a:xfrm>
            <a:off x="838200" y="685800"/>
            <a:ext cx="7772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57150" indent="-57150" algn="ctr" eaLnBrk="1" hangingPunct="1">
              <a:buFontTx/>
              <a:buNone/>
              <a:defRPr/>
            </a:pPr>
            <a:r>
              <a:rPr lang="en-US" sz="4000" smtClean="0">
                <a:solidFill>
                  <a:schemeClr val="bg1"/>
                </a:solidFill>
                <a:latin typeface="Tahoma" charset="0"/>
                <a:ea typeface="+mn-ea"/>
                <a:cs typeface="Arial Unicode MS" charset="0"/>
              </a:rPr>
              <a:t>Trench shields or trench boxes are intended to shield workers from cave-ins </a:t>
            </a:r>
            <a:endParaRPr lang="en-US" sz="4000" smtClean="0">
              <a:solidFill>
                <a:schemeClr val="bg1"/>
              </a:solidFill>
              <a:latin typeface="Tahoma" charset="0"/>
              <a:ea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533400" y="457200"/>
            <a:ext cx="8001000" cy="609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800" dirty="0" smtClean="0">
                <a:ea typeface="+mj-ea"/>
              </a:rPr>
              <a:t>Rate of work-related deaths from injuries, by major industry, 2005 (All employment)</a:t>
            </a:r>
          </a:p>
        </p:txBody>
      </p:sp>
      <p:graphicFrame>
        <p:nvGraphicFramePr>
          <p:cNvPr id="24578" name="Object 3"/>
          <p:cNvGraphicFramePr>
            <a:graphicFrameLocks noChangeAspect="1"/>
          </p:cNvGraphicFramePr>
          <p:nvPr>
            <p:ph type="chart" idx="1"/>
          </p:nvPr>
        </p:nvGraphicFramePr>
        <p:xfrm>
          <a:off x="533400" y="1422400"/>
          <a:ext cx="7948613" cy="5207000"/>
        </p:xfrm>
        <a:graphic>
          <a:graphicData uri="http://schemas.openxmlformats.org/presentationml/2006/ole">
            <p:oleObj spid="_x0000_s24578" name="Chart" r:id="rId3" imgW="7953451" imgH="5210251" progId="MSGraph.Chart.8">
              <p:embed followColorScheme="full"/>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057400"/>
            <a:ext cx="8382000" cy="14700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lgn="ctr">
              <a:defRPr/>
            </a:pPr>
            <a:r>
              <a:rPr lang="en-US" dirty="0" smtClean="0">
                <a:ea typeface="+mj-ea"/>
              </a:rPr>
              <a:t>Safety of Green Construction</a:t>
            </a:r>
          </a:p>
        </p:txBody>
      </p:sp>
      <p:graphicFrame>
        <p:nvGraphicFramePr>
          <p:cNvPr id="6" name="Diagram 5"/>
          <p:cNvGraphicFramePr/>
          <p:nvPr/>
        </p:nvGraphicFramePr>
        <p:xfrm>
          <a:off x="381000" y="381000"/>
          <a:ext cx="39624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ea typeface="+mj-ea"/>
              </a:rPr>
              <a:t>Our current building costs are unsustainable</a:t>
            </a:r>
            <a:endParaRPr lang="en-US" dirty="0">
              <a:ea typeface="+mj-ea"/>
            </a:endParaRPr>
          </a:p>
        </p:txBody>
      </p:sp>
      <p:sp>
        <p:nvSpPr>
          <p:cNvPr id="4" name="Content Placeholder 3"/>
          <p:cNvSpPr>
            <a:spLocks noGrp="1"/>
          </p:cNvSpPr>
          <p:nvPr>
            <p:ph idx="1"/>
          </p:nvPr>
        </p:nvSpPr>
        <p:spPr>
          <a:xfrm>
            <a:off x="685800" y="1828800"/>
            <a:ext cx="7772400" cy="411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fontScale="92500" lnSpcReduction="10000"/>
          </a:bodyPr>
          <a:lstStyle/>
          <a:p>
            <a:pPr>
              <a:defRPr/>
            </a:pPr>
            <a:r>
              <a:rPr lang="en-US" dirty="0" smtClean="0">
                <a:ea typeface="+mn-ea"/>
              </a:rPr>
              <a:t>40% of raw materials consumed globally are used by the building construction industry</a:t>
            </a:r>
          </a:p>
          <a:p>
            <a:pPr>
              <a:defRPr/>
            </a:pPr>
            <a:r>
              <a:rPr lang="en-US" dirty="0" smtClean="0">
                <a:ea typeface="+mn-ea"/>
              </a:rPr>
              <a:t>U.S. building construction:</a:t>
            </a:r>
          </a:p>
          <a:p>
            <a:pPr lvl="1">
              <a:defRPr/>
            </a:pPr>
            <a:r>
              <a:rPr lang="en-US" dirty="0" smtClean="0">
                <a:ea typeface="+mn-ea"/>
              </a:rPr>
              <a:t>Uses 68% of total electricity consumption</a:t>
            </a:r>
          </a:p>
          <a:p>
            <a:pPr lvl="1">
              <a:defRPr/>
            </a:pPr>
            <a:r>
              <a:rPr lang="en-US" dirty="0" smtClean="0">
                <a:ea typeface="+mn-ea"/>
              </a:rPr>
              <a:t>Creates 38% of carbon dioxide emissions</a:t>
            </a:r>
          </a:p>
          <a:p>
            <a:pPr lvl="1">
              <a:defRPr/>
            </a:pPr>
            <a:r>
              <a:rPr lang="en-US" dirty="0" smtClean="0">
                <a:ea typeface="+mn-ea"/>
              </a:rPr>
              <a:t>Uses 12% of potable water</a:t>
            </a:r>
          </a:p>
          <a:p>
            <a:pPr lvl="1">
              <a:defRPr/>
            </a:pPr>
            <a:r>
              <a:rPr lang="en-US" dirty="0" smtClean="0">
                <a:ea typeface="+mn-ea"/>
              </a:rPr>
              <a:t>Creates 272 million tons of construction and demolition waste annually</a:t>
            </a:r>
          </a:p>
          <a:p>
            <a:pPr>
              <a:defRPr/>
            </a:pPr>
            <a:endParaRPr lang="en-US" dirty="0">
              <a:ea typeface="+mn-ea"/>
            </a:endParaRPr>
          </a:p>
        </p:txBody>
      </p:sp>
      <p:sp>
        <p:nvSpPr>
          <p:cNvPr id="101379" name="TextBox 4"/>
          <p:cNvSpPr txBox="1">
            <a:spLocks noChangeArrowheads="1"/>
          </p:cNvSpPr>
          <p:nvPr/>
        </p:nvSpPr>
        <p:spPr bwMode="auto">
          <a:xfrm>
            <a:off x="4267200" y="6019800"/>
            <a:ext cx="4267200" cy="338138"/>
          </a:xfrm>
          <a:prstGeom prst="rect">
            <a:avLst/>
          </a:prstGeom>
          <a:noFill/>
          <a:ln w="9525">
            <a:noFill/>
            <a:miter lim="800000"/>
            <a:headEnd/>
            <a:tailEnd/>
          </a:ln>
        </p:spPr>
        <p:txBody>
          <a:bodyPr>
            <a:spAutoFit/>
          </a:bodyPr>
          <a:lstStyle/>
          <a:p>
            <a:r>
              <a:rPr lang="en-US" b="1">
                <a:latin typeface="Arial" pitchFamily="34" charset="0"/>
                <a:cs typeface="Arial" pitchFamily="34" charset="0"/>
              </a:rPr>
              <a:t>Source: The Guide to Green Buildings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6200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fontScale="90000"/>
          </a:bodyPr>
          <a:lstStyle/>
          <a:p>
            <a:pPr>
              <a:defRPr/>
            </a:pPr>
            <a:r>
              <a:rPr lang="en-US" dirty="0" smtClean="0">
                <a:ea typeface="+mj-ea"/>
              </a:rPr>
              <a:t>Examples of green construction projects</a:t>
            </a:r>
            <a:endParaRPr lang="en-US" dirty="0">
              <a:ea typeface="+mj-ea"/>
            </a:endParaRPr>
          </a:p>
        </p:txBody>
      </p:sp>
      <p:pic>
        <p:nvPicPr>
          <p:cNvPr id="103426" name="Picture 4" descr="DOT_Greenroof_2009.jpg"/>
          <p:cNvPicPr>
            <a:picLocks noChangeAspect="1"/>
          </p:cNvPicPr>
          <p:nvPr/>
        </p:nvPicPr>
        <p:blipFill>
          <a:blip r:embed="rId3"/>
          <a:srcRect/>
          <a:stretch>
            <a:fillRect/>
          </a:stretch>
        </p:blipFill>
        <p:spPr bwMode="auto">
          <a:xfrm>
            <a:off x="2667000" y="1828800"/>
            <a:ext cx="4191000" cy="2794000"/>
          </a:xfrm>
          <a:prstGeom prst="rect">
            <a:avLst/>
          </a:prstGeom>
          <a:noFill/>
          <a:ln w="9525">
            <a:noFill/>
            <a:miter lim="800000"/>
            <a:headEnd/>
            <a:tailEnd/>
          </a:ln>
        </p:spPr>
      </p:pic>
      <p:pic>
        <p:nvPicPr>
          <p:cNvPr id="103427" name="Picture 6" descr="Thermalwalls_doe.jpg"/>
          <p:cNvPicPr>
            <a:picLocks noChangeAspect="1"/>
          </p:cNvPicPr>
          <p:nvPr/>
        </p:nvPicPr>
        <p:blipFill>
          <a:blip r:embed="rId4"/>
          <a:srcRect/>
          <a:stretch>
            <a:fillRect/>
          </a:stretch>
        </p:blipFill>
        <p:spPr bwMode="auto">
          <a:xfrm>
            <a:off x="990600" y="3048000"/>
            <a:ext cx="2390775" cy="3233738"/>
          </a:xfrm>
          <a:prstGeom prst="rect">
            <a:avLst/>
          </a:prstGeom>
          <a:noFill/>
          <a:ln w="9525">
            <a:noFill/>
            <a:miter lim="800000"/>
            <a:headEnd/>
            <a:tailEnd/>
          </a:ln>
        </p:spPr>
      </p:pic>
      <p:pic>
        <p:nvPicPr>
          <p:cNvPr id="103428" name="Picture 5" descr="windcrane3_doe.jpg"/>
          <p:cNvPicPr>
            <a:picLocks noChangeAspect="1"/>
          </p:cNvPicPr>
          <p:nvPr/>
        </p:nvPicPr>
        <p:blipFill>
          <a:blip r:embed="rId5"/>
          <a:srcRect/>
          <a:stretch>
            <a:fillRect/>
          </a:stretch>
        </p:blipFill>
        <p:spPr bwMode="auto">
          <a:xfrm>
            <a:off x="6477000" y="533400"/>
            <a:ext cx="2114550" cy="2819400"/>
          </a:xfrm>
          <a:prstGeom prst="rect">
            <a:avLst/>
          </a:prstGeom>
          <a:noFill/>
          <a:ln w="9525">
            <a:noFill/>
            <a:miter lim="800000"/>
            <a:headEnd/>
            <a:tailEnd/>
          </a:ln>
        </p:spPr>
      </p:pic>
      <p:sp>
        <p:nvSpPr>
          <p:cNvPr id="103429" name="TextBox 7"/>
          <p:cNvSpPr txBox="1">
            <a:spLocks noChangeArrowheads="1"/>
          </p:cNvSpPr>
          <p:nvPr/>
        </p:nvSpPr>
        <p:spPr bwMode="auto">
          <a:xfrm>
            <a:off x="914400" y="6248400"/>
            <a:ext cx="2743200" cy="307975"/>
          </a:xfrm>
          <a:prstGeom prst="rect">
            <a:avLst/>
          </a:prstGeom>
          <a:noFill/>
          <a:ln w="9525">
            <a:noFill/>
            <a:miter lim="800000"/>
            <a:headEnd/>
            <a:tailEnd/>
          </a:ln>
        </p:spPr>
        <p:txBody>
          <a:bodyPr>
            <a:spAutoFit/>
          </a:bodyPr>
          <a:lstStyle/>
          <a:p>
            <a:r>
              <a:rPr lang="en-US" sz="1400" b="1">
                <a:latin typeface="Arial" pitchFamily="34" charset="0"/>
                <a:cs typeface="Arial" pitchFamily="34" charset="0"/>
              </a:rPr>
              <a:t>Modular, insulated wall units</a:t>
            </a:r>
          </a:p>
        </p:txBody>
      </p:sp>
      <p:sp>
        <p:nvSpPr>
          <p:cNvPr id="103430" name="TextBox 8"/>
          <p:cNvSpPr txBox="1">
            <a:spLocks noChangeArrowheads="1"/>
          </p:cNvSpPr>
          <p:nvPr/>
        </p:nvSpPr>
        <p:spPr bwMode="auto">
          <a:xfrm>
            <a:off x="3962400" y="4648200"/>
            <a:ext cx="2743200" cy="307975"/>
          </a:xfrm>
          <a:prstGeom prst="rect">
            <a:avLst/>
          </a:prstGeom>
          <a:noFill/>
          <a:ln w="9525">
            <a:noFill/>
            <a:miter lim="800000"/>
            <a:headEnd/>
            <a:tailEnd/>
          </a:ln>
        </p:spPr>
        <p:txBody>
          <a:bodyPr>
            <a:spAutoFit/>
          </a:bodyPr>
          <a:lstStyle/>
          <a:p>
            <a:r>
              <a:rPr lang="en-US" sz="1400" b="1">
                <a:latin typeface="Arial" pitchFamily="34" charset="0"/>
                <a:cs typeface="Arial" pitchFamily="34" charset="0"/>
              </a:rPr>
              <a:t>Rooftop rain garden</a:t>
            </a:r>
          </a:p>
        </p:txBody>
      </p:sp>
      <p:sp>
        <p:nvSpPr>
          <p:cNvPr id="103431" name="TextBox 9"/>
          <p:cNvSpPr txBox="1">
            <a:spLocks noChangeArrowheads="1"/>
          </p:cNvSpPr>
          <p:nvPr/>
        </p:nvSpPr>
        <p:spPr bwMode="auto">
          <a:xfrm>
            <a:off x="7086600" y="3352800"/>
            <a:ext cx="1600200" cy="307975"/>
          </a:xfrm>
          <a:prstGeom prst="rect">
            <a:avLst/>
          </a:prstGeom>
          <a:noFill/>
          <a:ln w="9525">
            <a:noFill/>
            <a:miter lim="800000"/>
            <a:headEnd/>
            <a:tailEnd/>
          </a:ln>
        </p:spPr>
        <p:txBody>
          <a:bodyPr>
            <a:spAutoFit/>
          </a:bodyPr>
          <a:lstStyle/>
          <a:p>
            <a:r>
              <a:rPr lang="en-US" sz="1400" b="1">
                <a:latin typeface="Arial" pitchFamily="34" charset="0"/>
                <a:cs typeface="Arial" pitchFamily="34" charset="0"/>
              </a:rPr>
              <a:t>Wind turbine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610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fontScale="90000"/>
          </a:bodyPr>
          <a:lstStyle/>
          <a:p>
            <a:pPr>
              <a:defRPr/>
            </a:pPr>
            <a:r>
              <a:rPr lang="en-US" dirty="0" smtClean="0">
                <a:ea typeface="+mj-ea"/>
              </a:rPr>
              <a:t>Green roofs have many advantages</a:t>
            </a:r>
            <a:endParaRPr lang="en-US" dirty="0">
              <a:ea typeface="+mj-ea"/>
            </a:endParaRPr>
          </a:p>
        </p:txBody>
      </p:sp>
      <p:pic>
        <p:nvPicPr>
          <p:cNvPr id="111618" name="Picture 2"/>
          <p:cNvPicPr>
            <a:picLocks noChangeAspect="1" noChangeArrowheads="1"/>
          </p:cNvPicPr>
          <p:nvPr/>
        </p:nvPicPr>
        <p:blipFill>
          <a:blip r:embed="rId3"/>
          <a:srcRect/>
          <a:stretch>
            <a:fillRect/>
          </a:stretch>
        </p:blipFill>
        <p:spPr bwMode="auto">
          <a:xfrm>
            <a:off x="1447800" y="2133600"/>
            <a:ext cx="6203909" cy="3581400"/>
          </a:xfrm>
          <a:prstGeom prst="rect">
            <a:avLst/>
          </a:prstGeom>
          <a:ln w="228600" cap="sq" cmpd="thickThin">
            <a:solidFill>
              <a:srgbClr val="000000"/>
            </a:solidFill>
            <a:prstDash val="solid"/>
            <a:miter lim="800000"/>
          </a:ln>
          <a:effectLst>
            <a:innerShdw blurRad="76200">
              <a:srgbClr val="000000"/>
            </a:innerShdw>
          </a:effectLst>
        </p:spPr>
      </p:pic>
      <p:sp>
        <p:nvSpPr>
          <p:cNvPr id="105475" name="TextBox 3"/>
          <p:cNvSpPr txBox="1">
            <a:spLocks noChangeArrowheads="1"/>
          </p:cNvSpPr>
          <p:nvPr/>
        </p:nvSpPr>
        <p:spPr bwMode="auto">
          <a:xfrm>
            <a:off x="3429000" y="6019800"/>
            <a:ext cx="4343400" cy="276225"/>
          </a:xfrm>
          <a:prstGeom prst="rect">
            <a:avLst/>
          </a:prstGeom>
          <a:noFill/>
          <a:ln w="9525">
            <a:noFill/>
            <a:miter lim="800000"/>
            <a:headEnd/>
            <a:tailEnd/>
          </a:ln>
        </p:spPr>
        <p:txBody>
          <a:bodyPr>
            <a:spAutoFit/>
          </a:bodyPr>
          <a:lstStyle/>
          <a:p>
            <a:r>
              <a:rPr lang="en-US" sz="1200" b="1">
                <a:latin typeface="Arial" pitchFamily="34" charset="0"/>
                <a:cs typeface="Arial" pitchFamily="34" charset="0"/>
              </a:rPr>
              <a:t>A green roof in Chicago, courtesy of the City of Chicago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15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Autofit/>
          </a:bodyPr>
          <a:lstStyle/>
          <a:p>
            <a:pPr>
              <a:defRPr/>
            </a:pPr>
            <a:r>
              <a:rPr lang="en-US" sz="3600" dirty="0" smtClean="0">
                <a:ea typeface="+mj-ea"/>
              </a:rPr>
              <a:t>Can you think of any disadvantages?</a:t>
            </a:r>
            <a:endParaRPr lang="en-US" sz="3600" dirty="0">
              <a:ea typeface="+mj-ea"/>
            </a:endParaRPr>
          </a:p>
        </p:txBody>
      </p:sp>
      <p:pic>
        <p:nvPicPr>
          <p:cNvPr id="107522" name="Picture 2" descr="DCgreenworks.org.jpg"/>
          <p:cNvPicPr>
            <a:picLocks noChangeAspect="1"/>
          </p:cNvPicPr>
          <p:nvPr/>
        </p:nvPicPr>
        <p:blipFill>
          <a:blip r:embed="rId3"/>
          <a:srcRect/>
          <a:stretch>
            <a:fillRect/>
          </a:stretch>
        </p:blipFill>
        <p:spPr bwMode="auto">
          <a:xfrm>
            <a:off x="1752600" y="1447800"/>
            <a:ext cx="5715000" cy="4286250"/>
          </a:xfrm>
          <a:prstGeom prst="rect">
            <a:avLst/>
          </a:prstGeom>
          <a:noFill/>
          <a:ln w="9525">
            <a:noFill/>
            <a:miter lim="800000"/>
            <a:headEnd/>
            <a:tailEnd/>
          </a:ln>
        </p:spPr>
      </p:pic>
      <p:sp>
        <p:nvSpPr>
          <p:cNvPr id="107523" name="TextBox 3"/>
          <p:cNvSpPr txBox="1">
            <a:spLocks noChangeArrowheads="1"/>
          </p:cNvSpPr>
          <p:nvPr/>
        </p:nvSpPr>
        <p:spPr bwMode="auto">
          <a:xfrm>
            <a:off x="1447800" y="5715000"/>
            <a:ext cx="6553200" cy="830263"/>
          </a:xfrm>
          <a:prstGeom prst="rect">
            <a:avLst/>
          </a:prstGeom>
          <a:noFill/>
          <a:ln w="9525">
            <a:noFill/>
            <a:miter lim="800000"/>
            <a:headEnd/>
            <a:tailEnd/>
          </a:ln>
        </p:spPr>
        <p:txBody>
          <a:bodyPr>
            <a:spAutoFit/>
          </a:bodyPr>
          <a:lstStyle/>
          <a:p>
            <a:r>
              <a:rPr lang="en-US" b="1">
                <a:latin typeface="Arial" pitchFamily="34" charset="0"/>
                <a:cs typeface="Arial" pitchFamily="34" charset="0"/>
              </a:rPr>
              <a:t>This 2,300sf high-rise green roof is part of a modern building construct. A crane was used to lift the soil and gravel onto three floors, courtesy DCGreenworks.org and the IUOE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058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3600" dirty="0" smtClean="0">
                <a:ea typeface="+mj-ea"/>
              </a:rPr>
              <a:t>Weatherization is an important part of green construction. What risks from spray insulation?</a:t>
            </a:r>
          </a:p>
        </p:txBody>
      </p:sp>
      <p:pic>
        <p:nvPicPr>
          <p:cNvPr id="109570" name="Picture 3"/>
          <p:cNvPicPr>
            <a:picLocks noChangeAspect="1"/>
          </p:cNvPicPr>
          <p:nvPr/>
        </p:nvPicPr>
        <p:blipFill>
          <a:blip r:embed="rId2"/>
          <a:srcRect/>
          <a:stretch>
            <a:fillRect/>
          </a:stretch>
        </p:blipFill>
        <p:spPr bwMode="auto">
          <a:xfrm>
            <a:off x="1466850" y="2286000"/>
            <a:ext cx="6210300" cy="4097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ea typeface="+mj-ea"/>
            </a:endParaRPr>
          </a:p>
        </p:txBody>
      </p:sp>
      <p:pic>
        <p:nvPicPr>
          <p:cNvPr id="4" name="Content Placeholder 3" descr="IMG_0278.jpg"/>
          <p:cNvPicPr>
            <a:picLocks noGrp="1" noChangeAspect="1"/>
          </p:cNvPicPr>
          <p:nvPr>
            <p:ph idx="1"/>
          </p:nvPr>
        </p:nvPicPr>
        <p:blipFill>
          <a:blip r:embed="rId3" cstate="print"/>
          <a:stretch>
            <a:fillRect/>
          </a:stretch>
        </p:blipFill>
        <p:spPr>
          <a:xfrm>
            <a:off x="0" y="0"/>
            <a:ext cx="9144000" cy="6858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110595" name="TextBox 2"/>
          <p:cNvSpPr txBox="1">
            <a:spLocks noChangeArrowheads="1"/>
          </p:cNvSpPr>
          <p:nvPr/>
        </p:nvSpPr>
        <p:spPr bwMode="auto">
          <a:xfrm>
            <a:off x="2590800" y="5867400"/>
            <a:ext cx="5410200" cy="708025"/>
          </a:xfrm>
          <a:prstGeom prst="rect">
            <a:avLst/>
          </a:prstGeom>
          <a:noFill/>
          <a:ln w="9525">
            <a:noFill/>
            <a:miter lim="800000"/>
            <a:headEnd/>
            <a:tailEnd/>
          </a:ln>
        </p:spPr>
        <p:txBody>
          <a:bodyPr>
            <a:spAutoFit/>
          </a:bodyPr>
          <a:lstStyle/>
          <a:p>
            <a:r>
              <a:rPr lang="en-US" sz="4000">
                <a:solidFill>
                  <a:schemeClr val="bg1"/>
                </a:solidFill>
                <a:latin typeface="Arial" pitchFamily="34" charset="0"/>
                <a:cs typeface="Arial" pitchFamily="34" charset="0"/>
              </a:rPr>
              <a:t>City Center, Las Vegas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4038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en-US" altLang="en-US" smtClean="0">
                <a:latin typeface="Tahoma" pitchFamily="34" charset="0"/>
              </a:rPr>
              <a:t>“</a:t>
            </a:r>
            <a:r>
              <a:rPr lang="en-US" smtClean="0">
                <a:latin typeface="Tahoma" pitchFamily="34" charset="0"/>
              </a:rPr>
              <a:t>How many construction site deaths should there be to make a building </a:t>
            </a:r>
            <a:r>
              <a:rPr lang="en-US" smtClean="0">
                <a:solidFill>
                  <a:srgbClr val="800000"/>
                </a:solidFill>
                <a:latin typeface="Tahoma" pitchFamily="34" charset="0"/>
              </a:rPr>
              <a:t>not </a:t>
            </a:r>
            <a:r>
              <a:rPr lang="en-US" smtClean="0">
                <a:solidFill>
                  <a:srgbClr val="00B050"/>
                </a:solidFill>
                <a:latin typeface="Tahoma" pitchFamily="34" charset="0"/>
              </a:rPr>
              <a:t>green</a:t>
            </a:r>
            <a:r>
              <a:rPr lang="en-US" smtClean="0">
                <a:latin typeface="Tahoma" pitchFamily="34" charset="0"/>
              </a:rPr>
              <a:t> regardless of the environmental benefits?</a:t>
            </a:r>
            <a:r>
              <a:rPr lang="en-US" altLang="en-US" smtClean="0">
                <a:latin typeface="Tahoma" pitchFamily="34" charset="0"/>
              </a:rPr>
              <a:t>”</a:t>
            </a:r>
            <a:r>
              <a:rPr lang="en-US" smtClean="0">
                <a:latin typeface="Tahoma" pitchFamily="34" charset="0"/>
              </a:rPr>
              <a:t/>
            </a:r>
            <a:br>
              <a:rPr lang="en-US" smtClean="0">
                <a:latin typeface="Tahoma" pitchFamily="34" charset="0"/>
              </a:rPr>
            </a:br>
            <a:endParaRPr lang="en-US" smtClean="0">
              <a:latin typeface="Tahoma"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0"/>
            <a:ext cx="8382000" cy="14700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742950" indent="-742950">
              <a:defRPr/>
            </a:pPr>
            <a:r>
              <a:rPr lang="en-US" dirty="0" smtClean="0">
                <a:ea typeface="+mj-ea"/>
              </a:rPr>
              <a:t>Construction workers during disaster responses</a:t>
            </a:r>
          </a:p>
        </p:txBody>
      </p:sp>
      <p:graphicFrame>
        <p:nvGraphicFramePr>
          <p:cNvPr id="6" name="Diagram 5"/>
          <p:cNvGraphicFramePr/>
          <p:nvPr/>
        </p:nvGraphicFramePr>
        <p:xfrm>
          <a:off x="381000" y="381000"/>
          <a:ext cx="39624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DSC0046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05155" name="Text Box 3"/>
          <p:cNvSpPr txBox="1">
            <a:spLocks noChangeArrowheads="1"/>
          </p:cNvSpPr>
          <p:nvPr/>
        </p:nvSpPr>
        <p:spPr bwMode="auto">
          <a:xfrm>
            <a:off x="609600" y="533400"/>
            <a:ext cx="7696200" cy="15700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4800" b="1" dirty="0">
                <a:solidFill>
                  <a:schemeClr val="bg1"/>
                </a:solidFill>
                <a:latin typeface="Tahoma" pitchFamily="34" charset="0"/>
                <a:ea typeface="+mn-ea"/>
              </a:rPr>
              <a:t>Why do disaster sites present greater risks?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533400" y="304800"/>
            <a:ext cx="8001000" cy="9144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400" dirty="0" smtClean="0">
                <a:ea typeface="+mj-ea"/>
              </a:rPr>
              <a:t>Rate of nonfatal injuries and illnesses with days away from work, by major industry, 2005  (Private wage-and-salary workers)</a:t>
            </a:r>
          </a:p>
        </p:txBody>
      </p:sp>
      <p:graphicFrame>
        <p:nvGraphicFramePr>
          <p:cNvPr id="25602" name="Object 3"/>
          <p:cNvGraphicFramePr>
            <a:graphicFrameLocks noChangeAspect="1"/>
          </p:cNvGraphicFramePr>
          <p:nvPr>
            <p:ph type="chart" idx="1"/>
          </p:nvPr>
        </p:nvGraphicFramePr>
        <p:xfrm>
          <a:off x="609600" y="1371600"/>
          <a:ext cx="8178800" cy="5141913"/>
        </p:xfrm>
        <a:graphic>
          <a:graphicData uri="http://schemas.openxmlformats.org/presentationml/2006/ole">
            <p:oleObj spid="_x0000_s25602" name="Chart" r:id="rId3" imgW="8182051" imgH="5143500" progId="MSGraph.Chart.8">
              <p:embed followColorScheme="full"/>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DSC0019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0275" name="Text Box 3"/>
          <p:cNvSpPr txBox="1">
            <a:spLocks noChangeArrowheads="1"/>
          </p:cNvSpPr>
          <p:nvPr/>
        </p:nvSpPr>
        <p:spPr bwMode="auto">
          <a:xfrm>
            <a:off x="4724400" y="457200"/>
            <a:ext cx="3962400" cy="5273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b="1" dirty="0">
                <a:solidFill>
                  <a:schemeClr val="bg1"/>
                </a:solidFill>
                <a:latin typeface="Tahoma" pitchFamily="34" charset="0"/>
                <a:ea typeface="+mn-ea"/>
              </a:rPr>
              <a:t>Greater chances are taken, like at the World Trade Center.</a:t>
            </a:r>
          </a:p>
          <a:p>
            <a:pPr algn="r">
              <a:spcBef>
                <a:spcPct val="50000"/>
              </a:spcBef>
              <a:defRPr/>
            </a:pPr>
            <a:r>
              <a:rPr lang="en-US" sz="4000" b="1" dirty="0">
                <a:solidFill>
                  <a:schemeClr val="bg1"/>
                </a:solidFill>
                <a:latin typeface="Tahoma" pitchFamily="34" charset="0"/>
                <a:ea typeface="+mn-ea"/>
              </a:rPr>
              <a:t>What is the violation here?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533400"/>
            <a:ext cx="7772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3600" smtClean="0">
                <a:latin typeface="Tahoma" charset="0"/>
                <a:ea typeface="+mj-ea"/>
              </a:rPr>
              <a:t>What were the most deadly disasters from 1992-2006? </a:t>
            </a:r>
          </a:p>
        </p:txBody>
      </p:sp>
      <p:graphicFrame>
        <p:nvGraphicFramePr>
          <p:cNvPr id="120834" name="Object 3"/>
          <p:cNvGraphicFramePr>
            <a:graphicFrameLocks noChangeAspect="1"/>
          </p:cNvGraphicFramePr>
          <p:nvPr>
            <p:ph type="chart" idx="1"/>
          </p:nvPr>
        </p:nvGraphicFramePr>
        <p:xfrm>
          <a:off x="0" y="1676400"/>
          <a:ext cx="9144000" cy="4800600"/>
        </p:xfrm>
        <a:graphic>
          <a:graphicData uri="http://schemas.openxmlformats.org/presentationml/2006/ole">
            <p:oleObj spid="_x0000_s120834" name="Chart" r:id="rId4" imgW="8219160" imgH="4635360" progId="MSGraph.Chart.8">
              <p:embed followColorScheme="full"/>
            </p:oleObj>
          </a:graphicData>
        </a:graphic>
      </p:graphicFrame>
      <p:sp>
        <p:nvSpPr>
          <p:cNvPr id="120835" name="Text Box 4"/>
          <p:cNvSpPr txBox="1">
            <a:spLocks noChangeArrowheads="1"/>
          </p:cNvSpPr>
          <p:nvPr/>
        </p:nvSpPr>
        <p:spPr bwMode="auto">
          <a:xfrm>
            <a:off x="425450" y="6564313"/>
            <a:ext cx="5865813" cy="274637"/>
          </a:xfrm>
          <a:prstGeom prst="rect">
            <a:avLst/>
          </a:prstGeom>
          <a:noFill/>
          <a:ln w="9525">
            <a:noFill/>
            <a:miter lim="800000"/>
            <a:headEnd/>
            <a:tailEnd/>
          </a:ln>
        </p:spPr>
        <p:txBody>
          <a:bodyPr wrap="none">
            <a:spAutoFit/>
          </a:bodyPr>
          <a:lstStyle/>
          <a:p>
            <a:pPr eaLnBrk="1" hangingPunct="1"/>
            <a:r>
              <a:rPr lang="en-US" sz="1200">
                <a:solidFill>
                  <a:schemeClr val="bg1"/>
                </a:solidFill>
                <a:latin typeface="Arial" pitchFamily="34" charset="0"/>
              </a:rPr>
              <a:t>Source: U.S. Bureau of Labor Statistics, Census of Fatal Occupational Injuries, 2007</a:t>
            </a:r>
          </a:p>
        </p:txBody>
      </p:sp>
      <p:sp>
        <p:nvSpPr>
          <p:cNvPr id="120836" name="Text Box 5"/>
          <p:cNvSpPr txBox="1">
            <a:spLocks noChangeArrowheads="1"/>
          </p:cNvSpPr>
          <p:nvPr/>
        </p:nvSpPr>
        <p:spPr bwMode="auto">
          <a:xfrm rot="-5400000">
            <a:off x="-463550" y="3097213"/>
            <a:ext cx="2211388" cy="519112"/>
          </a:xfrm>
          <a:prstGeom prst="rect">
            <a:avLst/>
          </a:prstGeom>
          <a:noFill/>
          <a:ln w="9525">
            <a:noFill/>
            <a:miter lim="800000"/>
            <a:headEnd/>
            <a:tailEnd/>
          </a:ln>
        </p:spPr>
        <p:txBody>
          <a:bodyPr wrap="none">
            <a:spAutoFit/>
          </a:bodyPr>
          <a:lstStyle/>
          <a:p>
            <a:pPr marL="342900" indent="-342900" eaLnBrk="1" hangingPunct="1"/>
            <a:r>
              <a:rPr lang="en-US" sz="2800">
                <a:latin typeface="Arial" pitchFamily="34" charset="0"/>
              </a:rPr>
              <a:t>Frequency</a:t>
            </a:r>
          </a:p>
        </p:txBody>
      </p:sp>
      <p:sp>
        <p:nvSpPr>
          <p:cNvPr id="120837" name="Text Box 6"/>
          <p:cNvSpPr txBox="1">
            <a:spLocks noChangeArrowheads="1"/>
          </p:cNvSpPr>
          <p:nvPr/>
        </p:nvSpPr>
        <p:spPr bwMode="auto">
          <a:xfrm>
            <a:off x="1143000" y="6096000"/>
            <a:ext cx="3962400" cy="396875"/>
          </a:xfrm>
          <a:prstGeom prst="rect">
            <a:avLst/>
          </a:prstGeom>
          <a:noFill/>
          <a:ln w="9525">
            <a:noFill/>
            <a:miter lim="800000"/>
            <a:headEnd/>
            <a:tailEnd/>
          </a:ln>
        </p:spPr>
        <p:txBody>
          <a:bodyPr>
            <a:spAutoFit/>
          </a:bodyPr>
          <a:lstStyle/>
          <a:p>
            <a:pPr marL="342900" indent="-342900" eaLnBrk="1" hangingPunct="1">
              <a:spcBef>
                <a:spcPct val="50000"/>
              </a:spcBef>
            </a:pPr>
            <a:r>
              <a:rPr lang="en-US" sz="2000" b="1">
                <a:latin typeface="Arial" pitchFamily="34" charset="0"/>
              </a:rPr>
              <a:t>Bureau of Labor Statistics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304800" y="457200"/>
            <a:ext cx="83820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3600" smtClean="0">
                <a:latin typeface="Tahoma" charset="0"/>
                <a:ea typeface="+mj-ea"/>
              </a:rPr>
              <a:t>Activities during hurricane-related fatalities </a:t>
            </a:r>
            <a:r>
              <a:rPr lang="en-US" sz="2800" smtClean="0">
                <a:latin typeface="Tahoma" charset="0"/>
                <a:ea typeface="+mj-ea"/>
              </a:rPr>
              <a:t>(Fayard, APHA, 2006)</a:t>
            </a:r>
          </a:p>
        </p:txBody>
      </p:sp>
      <p:graphicFrame>
        <p:nvGraphicFramePr>
          <p:cNvPr id="122882" name="Object 3"/>
          <p:cNvGraphicFramePr>
            <a:graphicFrameLocks noChangeAspect="1"/>
          </p:cNvGraphicFramePr>
          <p:nvPr>
            <p:ph type="chart" idx="1"/>
          </p:nvPr>
        </p:nvGraphicFramePr>
        <p:xfrm>
          <a:off x="762000" y="1905000"/>
          <a:ext cx="8229600" cy="4648200"/>
        </p:xfrm>
        <a:graphic>
          <a:graphicData uri="http://schemas.openxmlformats.org/presentationml/2006/ole">
            <p:oleObj spid="_x0000_s122882" name="Chart" r:id="rId4" imgW="8219160" imgH="4635360" progId="MSGraph.Chart.8">
              <p:embed followColorScheme="full"/>
            </p:oleObj>
          </a:graphicData>
        </a:graphic>
      </p:graphicFrame>
      <p:sp>
        <p:nvSpPr>
          <p:cNvPr id="122883" name="Text Box 4"/>
          <p:cNvSpPr txBox="1">
            <a:spLocks noChangeArrowheads="1"/>
          </p:cNvSpPr>
          <p:nvPr/>
        </p:nvSpPr>
        <p:spPr bwMode="auto">
          <a:xfrm>
            <a:off x="6553200" y="2806700"/>
            <a:ext cx="2225675" cy="1917700"/>
          </a:xfrm>
          <a:prstGeom prst="rect">
            <a:avLst/>
          </a:prstGeom>
          <a:noFill/>
          <a:ln w="9525">
            <a:noFill/>
            <a:miter lim="800000"/>
            <a:headEnd/>
            <a:tailEnd/>
          </a:ln>
        </p:spPr>
        <p:txBody>
          <a:bodyPr>
            <a:spAutoFit/>
          </a:bodyPr>
          <a:lstStyle/>
          <a:p>
            <a:pPr eaLnBrk="1" hangingPunct="1"/>
            <a:r>
              <a:rPr lang="en-US" sz="2400" b="1">
                <a:latin typeface="Arial" pitchFamily="34" charset="0"/>
              </a:rPr>
              <a:t>Cleanup, debris removal, tree trimming (44%)</a:t>
            </a:r>
          </a:p>
        </p:txBody>
      </p:sp>
      <p:sp>
        <p:nvSpPr>
          <p:cNvPr id="122884" name="Text Box 5"/>
          <p:cNvSpPr txBox="1">
            <a:spLocks noChangeArrowheads="1"/>
          </p:cNvSpPr>
          <p:nvPr/>
        </p:nvSpPr>
        <p:spPr bwMode="auto">
          <a:xfrm>
            <a:off x="1066800" y="5791200"/>
            <a:ext cx="2514600" cy="701675"/>
          </a:xfrm>
          <a:prstGeom prst="rect">
            <a:avLst/>
          </a:prstGeom>
          <a:noFill/>
          <a:ln w="9525">
            <a:noFill/>
            <a:miter lim="800000"/>
            <a:headEnd/>
            <a:tailEnd/>
          </a:ln>
        </p:spPr>
        <p:txBody>
          <a:bodyPr>
            <a:spAutoFit/>
          </a:bodyPr>
          <a:lstStyle/>
          <a:p>
            <a:pPr eaLnBrk="1" hangingPunct="1"/>
            <a:r>
              <a:rPr lang="en-US" sz="2000" b="1">
                <a:latin typeface="Arial" pitchFamily="34" charset="0"/>
              </a:rPr>
              <a:t>Restorative</a:t>
            </a:r>
          </a:p>
          <a:p>
            <a:pPr eaLnBrk="1" hangingPunct="1"/>
            <a:r>
              <a:rPr lang="en-US" sz="2000" b="1">
                <a:latin typeface="Arial" pitchFamily="34" charset="0"/>
              </a:rPr>
              <a:t>construction (26%)</a:t>
            </a:r>
          </a:p>
        </p:txBody>
      </p:sp>
      <p:sp>
        <p:nvSpPr>
          <p:cNvPr id="122885" name="Line 6"/>
          <p:cNvSpPr>
            <a:spLocks noChangeShapeType="1"/>
          </p:cNvSpPr>
          <p:nvPr/>
        </p:nvSpPr>
        <p:spPr bwMode="auto">
          <a:xfrm flipV="1">
            <a:off x="2590800" y="6096000"/>
            <a:ext cx="457200" cy="76200"/>
          </a:xfrm>
          <a:prstGeom prst="line">
            <a:avLst/>
          </a:prstGeom>
          <a:noFill/>
          <a:ln w="9525">
            <a:solidFill>
              <a:schemeClr val="bg1"/>
            </a:solidFill>
            <a:round/>
            <a:headEnd/>
            <a:tailEnd/>
          </a:ln>
        </p:spPr>
        <p:txBody>
          <a:bodyPr/>
          <a:lstStyle/>
          <a:p>
            <a:endParaRPr lang="en-US"/>
          </a:p>
        </p:txBody>
      </p:sp>
      <p:sp>
        <p:nvSpPr>
          <p:cNvPr id="122886" name="Line 7"/>
          <p:cNvSpPr>
            <a:spLocks noChangeShapeType="1"/>
          </p:cNvSpPr>
          <p:nvPr/>
        </p:nvSpPr>
        <p:spPr bwMode="auto">
          <a:xfrm>
            <a:off x="6553200" y="3962400"/>
            <a:ext cx="304800" cy="0"/>
          </a:xfrm>
          <a:prstGeom prst="line">
            <a:avLst/>
          </a:prstGeom>
          <a:noFill/>
          <a:ln w="9525">
            <a:solidFill>
              <a:schemeClr val="bg1"/>
            </a:solidFill>
            <a:round/>
            <a:headEnd/>
            <a:tailEnd/>
          </a:ln>
        </p:spPr>
        <p:txBody>
          <a:bodyPr/>
          <a:lstStyle/>
          <a:p>
            <a:endParaRPr lang="en-US"/>
          </a:p>
        </p:txBody>
      </p:sp>
      <p:sp>
        <p:nvSpPr>
          <p:cNvPr id="122887" name="Text Box 8"/>
          <p:cNvSpPr txBox="1">
            <a:spLocks noChangeArrowheads="1"/>
          </p:cNvSpPr>
          <p:nvPr/>
        </p:nvSpPr>
        <p:spPr bwMode="auto">
          <a:xfrm>
            <a:off x="609600" y="3962400"/>
            <a:ext cx="1752600" cy="1006475"/>
          </a:xfrm>
          <a:prstGeom prst="rect">
            <a:avLst/>
          </a:prstGeom>
          <a:noFill/>
          <a:ln w="9525">
            <a:noFill/>
            <a:miter lim="800000"/>
            <a:headEnd/>
            <a:tailEnd/>
          </a:ln>
        </p:spPr>
        <p:txBody>
          <a:bodyPr>
            <a:spAutoFit/>
          </a:bodyPr>
          <a:lstStyle/>
          <a:p>
            <a:pPr eaLnBrk="1" hangingPunct="1"/>
            <a:r>
              <a:rPr lang="en-US" sz="2000" b="1">
                <a:latin typeface="Arial" pitchFamily="34" charset="0"/>
              </a:rPr>
              <a:t>Restoring public </a:t>
            </a:r>
          </a:p>
          <a:p>
            <a:pPr eaLnBrk="1" hangingPunct="1"/>
            <a:r>
              <a:rPr lang="en-US" sz="2000" b="1">
                <a:latin typeface="Arial" pitchFamily="34" charset="0"/>
              </a:rPr>
              <a:t>utilities (8%)</a:t>
            </a:r>
          </a:p>
        </p:txBody>
      </p:sp>
      <p:sp>
        <p:nvSpPr>
          <p:cNvPr id="122888" name="Text Box 9"/>
          <p:cNvSpPr txBox="1">
            <a:spLocks noChangeArrowheads="1"/>
          </p:cNvSpPr>
          <p:nvPr/>
        </p:nvSpPr>
        <p:spPr bwMode="auto">
          <a:xfrm>
            <a:off x="974725" y="2940050"/>
            <a:ext cx="2225675" cy="701675"/>
          </a:xfrm>
          <a:prstGeom prst="rect">
            <a:avLst/>
          </a:prstGeom>
          <a:noFill/>
          <a:ln w="9525">
            <a:noFill/>
            <a:miter lim="800000"/>
            <a:headEnd/>
            <a:tailEnd/>
          </a:ln>
        </p:spPr>
        <p:txBody>
          <a:bodyPr>
            <a:spAutoFit/>
          </a:bodyPr>
          <a:lstStyle/>
          <a:p>
            <a:pPr eaLnBrk="1" hangingPunct="1"/>
            <a:r>
              <a:rPr lang="en-US" sz="2000" b="1">
                <a:latin typeface="Arial" pitchFamily="34" charset="0"/>
              </a:rPr>
              <a:t>Law and </a:t>
            </a:r>
          </a:p>
          <a:p>
            <a:pPr eaLnBrk="1" hangingPunct="1"/>
            <a:r>
              <a:rPr lang="en-US" sz="2000" b="1">
                <a:latin typeface="Arial" pitchFamily="34" charset="0"/>
              </a:rPr>
              <a:t>order (6%)</a:t>
            </a:r>
          </a:p>
        </p:txBody>
      </p:sp>
      <p:sp>
        <p:nvSpPr>
          <p:cNvPr id="122889" name="Text Box 10"/>
          <p:cNvSpPr txBox="1">
            <a:spLocks noChangeArrowheads="1"/>
          </p:cNvSpPr>
          <p:nvPr/>
        </p:nvSpPr>
        <p:spPr bwMode="auto">
          <a:xfrm>
            <a:off x="1812925" y="2071688"/>
            <a:ext cx="2225675" cy="396875"/>
          </a:xfrm>
          <a:prstGeom prst="rect">
            <a:avLst/>
          </a:prstGeom>
          <a:noFill/>
          <a:ln w="9525">
            <a:noFill/>
            <a:miter lim="800000"/>
            <a:headEnd/>
            <a:tailEnd/>
          </a:ln>
        </p:spPr>
        <p:txBody>
          <a:bodyPr>
            <a:spAutoFit/>
          </a:bodyPr>
          <a:lstStyle/>
          <a:p>
            <a:pPr eaLnBrk="1" hangingPunct="1"/>
            <a:r>
              <a:rPr lang="en-US" sz="2000" b="1">
                <a:latin typeface="Arial" pitchFamily="34" charset="0"/>
              </a:rPr>
              <a:t>Other (16%)</a:t>
            </a:r>
          </a:p>
        </p:txBody>
      </p:sp>
      <p:sp>
        <p:nvSpPr>
          <p:cNvPr id="122890" name="Line 11"/>
          <p:cNvSpPr>
            <a:spLocks noChangeShapeType="1"/>
          </p:cNvSpPr>
          <p:nvPr/>
        </p:nvSpPr>
        <p:spPr bwMode="auto">
          <a:xfrm>
            <a:off x="1447800" y="3276600"/>
            <a:ext cx="685800" cy="228600"/>
          </a:xfrm>
          <a:prstGeom prst="line">
            <a:avLst/>
          </a:prstGeom>
          <a:noFill/>
          <a:ln w="9525">
            <a:solidFill>
              <a:schemeClr val="bg1"/>
            </a:solidFill>
            <a:round/>
            <a:headEnd/>
            <a:tailEnd/>
          </a:ln>
        </p:spPr>
        <p:txBody>
          <a:bodyPr/>
          <a:lstStyle/>
          <a:p>
            <a:endParaRPr lang="en-US"/>
          </a:p>
        </p:txBody>
      </p:sp>
      <p:sp>
        <p:nvSpPr>
          <p:cNvPr id="122891" name="Line 12"/>
          <p:cNvSpPr>
            <a:spLocks noChangeShapeType="1"/>
          </p:cNvSpPr>
          <p:nvPr/>
        </p:nvSpPr>
        <p:spPr bwMode="auto">
          <a:xfrm>
            <a:off x="2667000" y="2286000"/>
            <a:ext cx="381000" cy="152400"/>
          </a:xfrm>
          <a:prstGeom prst="line">
            <a:avLst/>
          </a:prstGeom>
          <a:noFill/>
          <a:ln w="9525">
            <a:solidFill>
              <a:schemeClr val="bg1"/>
            </a:solidFill>
            <a:round/>
            <a:headEnd/>
            <a:tailEnd/>
          </a:ln>
        </p:spPr>
        <p:txBody>
          <a:bodyPr/>
          <a:lstStyle/>
          <a:p>
            <a:endParaRPr lang="en-US"/>
          </a:p>
        </p:txBody>
      </p:sp>
      <p:sp>
        <p:nvSpPr>
          <p:cNvPr id="122892" name="Line 13"/>
          <p:cNvSpPr>
            <a:spLocks noChangeShapeType="1"/>
          </p:cNvSpPr>
          <p:nvPr/>
        </p:nvSpPr>
        <p:spPr bwMode="auto">
          <a:xfrm>
            <a:off x="1752600" y="4495800"/>
            <a:ext cx="304800" cy="0"/>
          </a:xfrm>
          <a:prstGeom prst="line">
            <a:avLst/>
          </a:prstGeom>
          <a:noFill/>
          <a:ln w="9525">
            <a:solidFill>
              <a:schemeClr val="bg1"/>
            </a:solidFill>
            <a:round/>
            <a:headEnd/>
            <a:tailEnd/>
          </a:ln>
        </p:spPr>
        <p:txBody>
          <a:bodyPr/>
          <a:lstStyle/>
          <a:p>
            <a:endParaRPr lang="en-US"/>
          </a:p>
        </p:txBody>
      </p:sp>
      <p:sp>
        <p:nvSpPr>
          <p:cNvPr id="122893" name="Text Box 14"/>
          <p:cNvSpPr txBox="1">
            <a:spLocks noChangeArrowheads="1"/>
          </p:cNvSpPr>
          <p:nvPr/>
        </p:nvSpPr>
        <p:spPr bwMode="auto">
          <a:xfrm>
            <a:off x="425450" y="6564313"/>
            <a:ext cx="5865813" cy="274637"/>
          </a:xfrm>
          <a:prstGeom prst="rect">
            <a:avLst/>
          </a:prstGeom>
          <a:noFill/>
          <a:ln w="9525">
            <a:noFill/>
            <a:miter lim="800000"/>
            <a:headEnd/>
            <a:tailEnd/>
          </a:ln>
        </p:spPr>
        <p:txBody>
          <a:bodyPr wrap="none">
            <a:spAutoFit/>
          </a:bodyPr>
          <a:lstStyle/>
          <a:p>
            <a:pPr eaLnBrk="1" hangingPunct="1"/>
            <a:r>
              <a:rPr lang="en-US" sz="1200">
                <a:solidFill>
                  <a:schemeClr val="bg1"/>
                </a:solidFill>
                <a:latin typeface="Arial" pitchFamily="34" charset="0"/>
              </a:rPr>
              <a:t>Source: U.S. Bureau of Labor Statistics, Census of Fatal Occupational Injuries, 2007</a:t>
            </a:r>
          </a:p>
        </p:txBody>
      </p:sp>
      <p:sp>
        <p:nvSpPr>
          <p:cNvPr id="414735" name="Text Box 15"/>
          <p:cNvSpPr txBox="1">
            <a:spLocks noChangeArrowheads="1"/>
          </p:cNvSpPr>
          <p:nvPr/>
        </p:nvSpPr>
        <p:spPr bwMode="auto">
          <a:xfrm>
            <a:off x="5715000" y="5105400"/>
            <a:ext cx="3429000" cy="1200150"/>
          </a:xfrm>
          <a:prstGeom prst="rect">
            <a:avLst/>
          </a:prstGeom>
          <a:noFill/>
          <a:ln w="9525">
            <a:noFill/>
            <a:miter lim="800000"/>
            <a:headEnd/>
            <a:tailEnd/>
          </a:ln>
        </p:spPr>
        <p:txBody>
          <a:bodyPr>
            <a:spAutoFit/>
          </a:bodyPr>
          <a:lstStyle/>
          <a:p>
            <a:pPr algn="ctr" eaLnBrk="1" hangingPunct="1">
              <a:spcBef>
                <a:spcPct val="50000"/>
              </a:spcBef>
            </a:pPr>
            <a:r>
              <a:rPr lang="en-US" sz="3600" b="1">
                <a:solidFill>
                  <a:srgbClr val="990033"/>
                </a:solidFill>
                <a:latin typeface="Arial" pitchFamily="34" charset="0"/>
              </a:rPr>
              <a:t>What is the lesson 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4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3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a:xfrm>
            <a:off x="381000" y="533400"/>
            <a:ext cx="8153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r>
              <a:rPr lang="en-US" sz="3600" smtClean="0">
                <a:latin typeface="Tahoma" pitchFamily="34" charset="0"/>
              </a:rPr>
              <a:t>Tornado destruction poses serious risks for cleanup </a:t>
            </a:r>
            <a:r>
              <a:rPr lang="en-US" sz="3600" i="1" smtClean="0">
                <a:latin typeface="Tahoma" pitchFamily="34" charset="0"/>
              </a:rPr>
              <a:t>and </a:t>
            </a:r>
            <a:r>
              <a:rPr lang="en-US" sz="3600" smtClean="0">
                <a:latin typeface="Tahoma" pitchFamily="34" charset="0"/>
              </a:rPr>
              <a:t>disposal</a:t>
            </a:r>
            <a:br>
              <a:rPr lang="en-US" sz="3600" smtClean="0">
                <a:latin typeface="Tahoma" pitchFamily="34" charset="0"/>
              </a:rPr>
            </a:br>
            <a:r>
              <a:rPr lang="en-US" sz="3200" smtClean="0">
                <a:solidFill>
                  <a:srgbClr val="00B0F0"/>
                </a:solidFill>
                <a:latin typeface="Tahoma" pitchFamily="34" charset="0"/>
              </a:rPr>
              <a:t>Check OSHA</a:t>
            </a:r>
            <a:r>
              <a:rPr lang="ja-JP" altLang="en-US" sz="3200" smtClean="0">
                <a:solidFill>
                  <a:srgbClr val="00B0F0"/>
                </a:solidFill>
                <a:latin typeface="Tahoma" pitchFamily="34" charset="0"/>
              </a:rPr>
              <a:t>’</a:t>
            </a:r>
            <a:r>
              <a:rPr lang="en-US" altLang="ja-JP" sz="3200" smtClean="0">
                <a:solidFill>
                  <a:srgbClr val="00B0F0"/>
                </a:solidFill>
                <a:latin typeface="Tahoma" pitchFamily="34" charset="0"/>
              </a:rPr>
              <a:t>s website for guidance</a:t>
            </a:r>
            <a:endParaRPr lang="en-US" sz="3200" smtClean="0">
              <a:solidFill>
                <a:srgbClr val="00B0F0"/>
              </a:solidFill>
              <a:latin typeface="Tahoma" pitchFamily="34" charset="0"/>
            </a:endParaRPr>
          </a:p>
        </p:txBody>
      </p:sp>
      <p:pic>
        <p:nvPicPr>
          <p:cNvPr id="124930" name="Picture 5"/>
          <p:cNvPicPr>
            <a:picLocks noChangeAspect="1" noChangeArrowheads="1"/>
          </p:cNvPicPr>
          <p:nvPr/>
        </p:nvPicPr>
        <p:blipFill>
          <a:blip r:embed="rId3"/>
          <a:srcRect/>
          <a:stretch>
            <a:fillRect/>
          </a:stretch>
        </p:blipFill>
        <p:spPr bwMode="auto">
          <a:xfrm>
            <a:off x="533400" y="3048000"/>
            <a:ext cx="2819400" cy="1866900"/>
          </a:xfrm>
          <a:prstGeom prst="rect">
            <a:avLst/>
          </a:prstGeom>
          <a:noFill/>
          <a:ln w="9525">
            <a:noFill/>
            <a:miter lim="800000"/>
            <a:headEnd/>
            <a:tailEnd/>
          </a:ln>
        </p:spPr>
      </p:pic>
      <p:pic>
        <p:nvPicPr>
          <p:cNvPr id="124931" name="Picture 6"/>
          <p:cNvPicPr>
            <a:picLocks noChangeAspect="1" noChangeArrowheads="1"/>
          </p:cNvPicPr>
          <p:nvPr/>
        </p:nvPicPr>
        <p:blipFill>
          <a:blip r:embed="rId4"/>
          <a:srcRect/>
          <a:stretch>
            <a:fillRect/>
          </a:stretch>
        </p:blipFill>
        <p:spPr bwMode="auto">
          <a:xfrm>
            <a:off x="3429000" y="3048000"/>
            <a:ext cx="2743200" cy="1844675"/>
          </a:xfrm>
          <a:prstGeom prst="rect">
            <a:avLst/>
          </a:prstGeom>
          <a:noFill/>
          <a:ln w="9525">
            <a:noFill/>
            <a:miter lim="800000"/>
            <a:headEnd/>
            <a:tailEnd/>
          </a:ln>
        </p:spPr>
      </p:pic>
      <p:sp>
        <p:nvSpPr>
          <p:cNvPr id="124932" name="Text Box 7"/>
          <p:cNvSpPr txBox="1">
            <a:spLocks noChangeArrowheads="1"/>
          </p:cNvSpPr>
          <p:nvPr/>
        </p:nvSpPr>
        <p:spPr bwMode="auto">
          <a:xfrm>
            <a:off x="457200" y="5013325"/>
            <a:ext cx="3124200" cy="701675"/>
          </a:xfrm>
          <a:prstGeom prst="rect">
            <a:avLst/>
          </a:prstGeom>
          <a:noFill/>
          <a:ln w="9525">
            <a:noFill/>
            <a:miter lim="800000"/>
            <a:headEnd/>
            <a:tailEnd/>
          </a:ln>
        </p:spPr>
        <p:txBody>
          <a:bodyPr>
            <a:spAutoFit/>
          </a:bodyPr>
          <a:lstStyle/>
          <a:p>
            <a:pPr eaLnBrk="1" hangingPunct="1">
              <a:spcBef>
                <a:spcPct val="50000"/>
              </a:spcBef>
            </a:pPr>
            <a:r>
              <a:rPr lang="en-US" sz="2000">
                <a:latin typeface="Arial" pitchFamily="34" charset="0"/>
              </a:rPr>
              <a:t>Clean-up of F5 tornado in Greenburg, KS, May 07</a:t>
            </a:r>
          </a:p>
        </p:txBody>
      </p:sp>
      <p:sp>
        <p:nvSpPr>
          <p:cNvPr id="124933" name="Text Box 8"/>
          <p:cNvSpPr txBox="1">
            <a:spLocks noChangeArrowheads="1"/>
          </p:cNvSpPr>
          <p:nvPr/>
        </p:nvSpPr>
        <p:spPr bwMode="auto">
          <a:xfrm>
            <a:off x="4495800" y="5029200"/>
            <a:ext cx="4267200" cy="1463675"/>
          </a:xfrm>
          <a:prstGeom prst="rect">
            <a:avLst/>
          </a:prstGeom>
          <a:noFill/>
          <a:ln w="9525">
            <a:noFill/>
            <a:miter lim="800000"/>
            <a:headEnd/>
            <a:tailEnd/>
          </a:ln>
        </p:spPr>
        <p:txBody>
          <a:bodyPr>
            <a:spAutoFit/>
          </a:bodyPr>
          <a:lstStyle/>
          <a:p>
            <a:pPr algn="ctr" eaLnBrk="1" hangingPunct="1">
              <a:spcBef>
                <a:spcPct val="50000"/>
              </a:spcBef>
            </a:pPr>
            <a:r>
              <a:rPr lang="en-US" sz="2000">
                <a:latin typeface="Arial" pitchFamily="34" charset="0"/>
              </a:rPr>
              <a:t>Disposal and burning of debris at the Greenburg dump, nearly entire town needed to be burned</a:t>
            </a:r>
          </a:p>
          <a:p>
            <a:pPr algn="ctr" eaLnBrk="1" hangingPunct="1">
              <a:spcBef>
                <a:spcPct val="50000"/>
              </a:spcBef>
            </a:pPr>
            <a:r>
              <a:rPr lang="en-US" sz="2000">
                <a:latin typeface="Arial" pitchFamily="34" charset="0"/>
              </a:rPr>
              <a:t>Photos by Greg Henshall, FEMA.</a:t>
            </a:r>
          </a:p>
        </p:txBody>
      </p:sp>
      <p:pic>
        <p:nvPicPr>
          <p:cNvPr id="124934" name="Picture 9"/>
          <p:cNvPicPr>
            <a:picLocks noChangeAspect="1" noChangeArrowheads="1"/>
          </p:cNvPicPr>
          <p:nvPr/>
        </p:nvPicPr>
        <p:blipFill>
          <a:blip r:embed="rId5"/>
          <a:srcRect/>
          <a:stretch>
            <a:fillRect/>
          </a:stretch>
        </p:blipFill>
        <p:spPr bwMode="auto">
          <a:xfrm>
            <a:off x="6248400" y="3048000"/>
            <a:ext cx="2819400" cy="1874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3600" dirty="0" smtClean="0">
                <a:latin typeface="Tahoma" charset="0"/>
                <a:ea typeface="+mj-ea"/>
              </a:rPr>
              <a:t>Ice storms pose particular falling debris hazards for responders</a:t>
            </a:r>
          </a:p>
        </p:txBody>
      </p:sp>
      <p:pic>
        <p:nvPicPr>
          <p:cNvPr id="126978" name="Picture 5"/>
          <p:cNvPicPr>
            <a:picLocks noChangeAspect="1" noChangeArrowheads="1"/>
          </p:cNvPicPr>
          <p:nvPr/>
        </p:nvPicPr>
        <p:blipFill>
          <a:blip r:embed="rId3"/>
          <a:srcRect/>
          <a:stretch>
            <a:fillRect/>
          </a:stretch>
        </p:blipFill>
        <p:spPr bwMode="auto">
          <a:xfrm>
            <a:off x="2438400" y="2057400"/>
            <a:ext cx="4419600" cy="2927350"/>
          </a:xfrm>
          <a:prstGeom prst="rect">
            <a:avLst/>
          </a:prstGeom>
          <a:noFill/>
          <a:ln w="9525">
            <a:noFill/>
            <a:miter lim="800000"/>
            <a:headEnd/>
            <a:tailEnd/>
          </a:ln>
        </p:spPr>
      </p:pic>
      <p:sp>
        <p:nvSpPr>
          <p:cNvPr id="126979" name="Text Box 6"/>
          <p:cNvSpPr txBox="1">
            <a:spLocks noChangeArrowheads="1"/>
          </p:cNvSpPr>
          <p:nvPr/>
        </p:nvSpPr>
        <p:spPr bwMode="auto">
          <a:xfrm>
            <a:off x="1600200" y="5073650"/>
            <a:ext cx="6096000" cy="1098550"/>
          </a:xfrm>
          <a:prstGeom prst="rect">
            <a:avLst/>
          </a:prstGeom>
          <a:noFill/>
          <a:ln w="9525">
            <a:noFill/>
            <a:miter lim="800000"/>
            <a:headEnd/>
            <a:tailEnd/>
          </a:ln>
        </p:spPr>
        <p:txBody>
          <a:bodyPr>
            <a:spAutoFit/>
          </a:bodyPr>
          <a:lstStyle/>
          <a:p>
            <a:pPr algn="ctr" eaLnBrk="1" hangingPunct="1"/>
            <a:r>
              <a:rPr lang="en-US" sz="1800" b="1">
                <a:latin typeface="Arial" pitchFamily="34" charset="0"/>
              </a:rPr>
              <a:t>Republic, MO, 2-27-07.  A loader on debris pile after an ice storm created two million cubic yards of debris.</a:t>
            </a:r>
          </a:p>
          <a:p>
            <a:pPr algn="ctr" eaLnBrk="1" hangingPunct="1"/>
            <a:r>
              <a:rPr lang="en-US" sz="1800">
                <a:latin typeface="Arial" pitchFamily="34" charset="0"/>
              </a:rPr>
              <a:t> </a:t>
            </a:r>
            <a:r>
              <a:rPr lang="en-US" sz="1200">
                <a:latin typeface="Arial" pitchFamily="34" charset="0"/>
              </a:rPr>
              <a:t>FEMA Photo/Michael Raphael </a:t>
            </a:r>
            <a:endParaRPr lang="en-US" sz="1200" b="1">
              <a:latin typeface="Arial" pitchFamily="34" charset="0"/>
            </a:endParaRPr>
          </a:p>
          <a:p>
            <a:pPr algn="ctr" eaLnBrk="1" hangingPunct="1"/>
            <a:endParaRPr lang="en-US" sz="1200" b="1">
              <a:latin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533400" y="304800"/>
            <a:ext cx="8153400" cy="9144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400" dirty="0" smtClean="0">
                <a:ea typeface="+mj-ea"/>
              </a:rPr>
              <a:t>Rate of work-related deaths from injuries, selected industries, 1992-2005  (All employment)</a:t>
            </a:r>
          </a:p>
        </p:txBody>
      </p:sp>
      <p:graphicFrame>
        <p:nvGraphicFramePr>
          <p:cNvPr id="26626" name="Object 3"/>
          <p:cNvGraphicFramePr>
            <a:graphicFrameLocks noChangeAspect="1"/>
          </p:cNvGraphicFramePr>
          <p:nvPr>
            <p:ph type="chart" idx="1"/>
          </p:nvPr>
        </p:nvGraphicFramePr>
        <p:xfrm>
          <a:off x="457200" y="1143000"/>
          <a:ext cx="8128000" cy="5359400"/>
        </p:xfrm>
        <a:graphic>
          <a:graphicData uri="http://schemas.openxmlformats.org/presentationml/2006/ole">
            <p:oleObj spid="_x0000_s26626" name="Chart" r:id="rId3" imgW="8124749" imgH="5362651" progId="MSGraph.Chart.8">
              <p:embed followColorScheme="full"/>
            </p:oleObj>
          </a:graphicData>
        </a:graphic>
      </p:graphicFrame>
      <p:sp>
        <p:nvSpPr>
          <p:cNvPr id="2" name="TextBox 1"/>
          <p:cNvSpPr txBox="1">
            <a:spLocks noChangeArrowheads="1"/>
          </p:cNvSpPr>
          <p:nvPr/>
        </p:nvSpPr>
        <p:spPr bwMode="auto">
          <a:xfrm>
            <a:off x="1600200" y="1600200"/>
            <a:ext cx="4572000" cy="523875"/>
          </a:xfrm>
          <a:prstGeom prst="rect">
            <a:avLst/>
          </a:prstGeom>
          <a:noFill/>
          <a:ln w="9525">
            <a:noFill/>
            <a:miter lim="800000"/>
            <a:headEnd/>
            <a:tailEnd/>
          </a:ln>
        </p:spPr>
        <p:txBody>
          <a:bodyPr>
            <a:spAutoFit/>
          </a:bodyPr>
          <a:lstStyle/>
          <a:p>
            <a:r>
              <a:rPr lang="en-US" sz="2800">
                <a:solidFill>
                  <a:srgbClr val="0000FF"/>
                </a:solidFill>
                <a:latin typeface="Arial" pitchFamily="34" charset="0"/>
                <a:cs typeface="Arial" pitchFamily="34" charset="0"/>
              </a:rPr>
              <a:t>Why does agriculture lead?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304800" y="381000"/>
            <a:ext cx="8458200" cy="9144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400" dirty="0" smtClean="0">
                <a:ea typeface="+mj-ea"/>
              </a:rPr>
              <a:t>Rate of nonfatal injuries and illnesses with days away from work , selected industries, 1992-2005 (Private wage-and-salary workers)</a:t>
            </a:r>
          </a:p>
        </p:txBody>
      </p:sp>
      <p:graphicFrame>
        <p:nvGraphicFramePr>
          <p:cNvPr id="27650" name="Object 3"/>
          <p:cNvGraphicFramePr>
            <a:graphicFrameLocks noChangeAspect="1"/>
          </p:cNvGraphicFramePr>
          <p:nvPr>
            <p:ph type="chart" idx="1"/>
          </p:nvPr>
        </p:nvGraphicFramePr>
        <p:xfrm>
          <a:off x="434975" y="1143000"/>
          <a:ext cx="8272463" cy="5359400"/>
        </p:xfrm>
        <a:graphic>
          <a:graphicData uri="http://schemas.openxmlformats.org/presentationml/2006/ole">
            <p:oleObj spid="_x0000_s27650" name="Chart" r:id="rId3" imgW="8277149" imgH="5362651" progId="MSGraph.Chart.8">
              <p:embed followColorScheme="full"/>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571500" y="609600"/>
            <a:ext cx="8001000" cy="685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sz="2800" dirty="0" smtClean="0">
                <a:ea typeface="+mj-ea"/>
              </a:rPr>
              <a:t>Distribution of construction employment and work-related deaths from injuries, by establishment size, 2005</a:t>
            </a:r>
          </a:p>
        </p:txBody>
      </p:sp>
      <p:graphicFrame>
        <p:nvGraphicFramePr>
          <p:cNvPr id="28674" name="Object 3"/>
          <p:cNvGraphicFramePr>
            <a:graphicFrameLocks noChangeAspect="1"/>
          </p:cNvGraphicFramePr>
          <p:nvPr>
            <p:ph type="chart" idx="1"/>
          </p:nvPr>
        </p:nvGraphicFramePr>
        <p:xfrm>
          <a:off x="457200" y="1676400"/>
          <a:ext cx="7086600" cy="4572000"/>
        </p:xfrm>
        <a:graphic>
          <a:graphicData uri="http://schemas.openxmlformats.org/presentationml/2006/ole">
            <p:oleObj spid="_x0000_s28674" name="Chart" r:id="rId3" imgW="7871760" imgH="5092560" progId="MSGraph.Chart.8">
              <p:embed followColorScheme="full"/>
            </p:oleObj>
          </a:graphicData>
        </a:graphic>
      </p:graphicFrame>
      <p:graphicFrame>
        <p:nvGraphicFramePr>
          <p:cNvPr id="28675" name="Object 4"/>
          <p:cNvGraphicFramePr>
            <a:graphicFrameLocks noChangeAspect="1"/>
          </p:cNvGraphicFramePr>
          <p:nvPr/>
        </p:nvGraphicFramePr>
        <p:xfrm>
          <a:off x="4953000" y="1816100"/>
          <a:ext cx="5829300" cy="3721100"/>
        </p:xfrm>
        <a:graphic>
          <a:graphicData uri="http://schemas.openxmlformats.org/presentationml/2006/ole">
            <p:oleObj spid="_x0000_s28675" name="Chart" r:id="rId4" imgW="6524549" imgH="4162349" progId="MSGraph.Chart.8">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45476</TotalTime>
  <Words>6958</Words>
  <Application>Microsoft Office PowerPoint</Application>
  <PresentationFormat>On-screen Show (4:3)</PresentationFormat>
  <Paragraphs>538</Paragraphs>
  <Slides>64</Slides>
  <Notes>45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Default Design</vt:lpstr>
      <vt:lpstr>Chart</vt:lpstr>
      <vt:lpstr>Slide 1</vt:lpstr>
      <vt:lpstr>Topics we will cover:</vt:lpstr>
      <vt:lpstr>Fatality and injury data for the construction industry</vt:lpstr>
      <vt:lpstr>Rate of deaths from injuries in construction, selected countries, 2005</vt:lpstr>
      <vt:lpstr>Rate of work-related deaths from injuries, by major industry, 2005 (All employment)</vt:lpstr>
      <vt:lpstr>Rate of nonfatal injuries and illnesses with days away from work, by major industry, 2005  (Private wage-and-salary workers)</vt:lpstr>
      <vt:lpstr>Rate of work-related deaths from injuries, selected industries, 1992-2005  (All employment)</vt:lpstr>
      <vt:lpstr>Rate of nonfatal injuries and illnesses with days away from work , selected industries, 1992-2005 (Private wage-and-salary workers)</vt:lpstr>
      <vt:lpstr>Distribution of construction employment and work-related deaths from injuries, by establishment size, 2005</vt:lpstr>
      <vt:lpstr>Percentage of injuries and illnesses resulting in days away from work, by ethnicity and establishment size, 2005</vt:lpstr>
      <vt:lpstr>Latino crew at the leading edge</vt:lpstr>
      <vt:lpstr>Distribution of deaths from injuries in construction, by age group, 1992 versus 2005</vt:lpstr>
      <vt:lpstr>Distribution of nonfatal injuries and illnesses resulting in days away from work in construction, by age group, 1992 versus 2005</vt:lpstr>
      <vt:lpstr>Rate of work-related deaths from injuries, selected construction occupations, 2003-2005 average</vt:lpstr>
      <vt:lpstr>Number of work-related deaths from injuries, selected construction occupations, 2003-2005</vt:lpstr>
      <vt:lpstr>Major Hazards on Construction Jobs</vt:lpstr>
      <vt:lpstr>Have you heard of the Focus Four hazards? Why does OSHA single them out? </vt:lpstr>
      <vt:lpstr>Out of 2,355 total construction fatalities, 79% were Focus Four hazards!</vt:lpstr>
      <vt:lpstr>Leading causes of work-related deaths, construction, 1992-2005</vt:lpstr>
      <vt:lpstr>Slide 20</vt:lpstr>
      <vt:lpstr>What happens                    when you fall?</vt:lpstr>
      <vt:lpstr>Distribution of causes of deaths from falls in construction, 1992-2005 average</vt:lpstr>
      <vt:lpstr>Distribution of causes of injuries from falls involving days away from work, construction, 2005</vt:lpstr>
      <vt:lpstr>Slide 24</vt:lpstr>
      <vt:lpstr>Powder-actuated hand tools What are the hazards?</vt:lpstr>
      <vt:lpstr>Pneumatic nailers have been made safer</vt:lpstr>
      <vt:lpstr>Distribution of causes of trenching-related deaths in construction, 2003-2005</vt:lpstr>
      <vt:lpstr>Dedicated to Patrick Walters</vt:lpstr>
      <vt:lpstr>What do we know about the 542 “Patricks” who died in excavations from 1992 to 2001?</vt:lpstr>
      <vt:lpstr>Is this a death trap? </vt:lpstr>
      <vt:lpstr>Rate of deaths from electrocutions, selected construction occupations, 2003-2005 average</vt:lpstr>
      <vt:lpstr>Deaths caused by contact with electricity among electrical workers in construction, 2003-2005 average</vt:lpstr>
      <vt:lpstr>Deaths caused by contact with electricity among non-electrical workers in construction, 2003-2005 average</vt:lpstr>
      <vt:lpstr>Managing and Controlling Exposures on Construction Jobs</vt:lpstr>
      <vt:lpstr>American National Standards Institute has a standard called, “Occupational Health and Safety Management Systems”</vt:lpstr>
      <vt:lpstr>ANSI Z10 focuses on the strategic levels of policy and processes</vt:lpstr>
      <vt:lpstr>Z-10 specifically uses the hierarchy of controls (Section 5.1.1) </vt:lpstr>
      <vt:lpstr>ANSI Z-10 provides a framework built on a quality control model from business</vt:lpstr>
      <vt:lpstr>What key elements does ANSI, OSHA VPP and DOE ISM have in common?</vt:lpstr>
      <vt:lpstr>Involving workers pays off! (Raines, 2011)</vt:lpstr>
      <vt:lpstr>Let’s face a real supervisor’s choice</vt:lpstr>
      <vt:lpstr>Must lift the unit on the roof from the wrong side of the building</vt:lpstr>
      <vt:lpstr>This could be the result. What do you do?</vt:lpstr>
      <vt:lpstr>Training supervisors reduces lost-time injuries (Constr Safety Assoc of Ontario) </vt:lpstr>
      <vt:lpstr>Getting to root causes isn’t easy. Go beyond blaming the workers.</vt:lpstr>
      <vt:lpstr>Here are the main systems for working safely on roofs. Any preferences?</vt:lpstr>
      <vt:lpstr>What practices are needed when working around holes? </vt:lpstr>
      <vt:lpstr>How can we apply the hierarchy to skylights?</vt:lpstr>
      <vt:lpstr>Slide 49</vt:lpstr>
      <vt:lpstr>Safety of Green Construction</vt:lpstr>
      <vt:lpstr>Our current building costs are unsustainable</vt:lpstr>
      <vt:lpstr>Examples of green construction projects</vt:lpstr>
      <vt:lpstr>Green roofs have many advantages</vt:lpstr>
      <vt:lpstr>Can you think of any disadvantages?</vt:lpstr>
      <vt:lpstr>Weatherization is an important part of green construction. What risks from spray insulation?</vt:lpstr>
      <vt:lpstr>Slide 56</vt:lpstr>
      <vt:lpstr>“How many construction site deaths should there be to make a building not green regardless of the environmental benefits?” </vt:lpstr>
      <vt:lpstr>Construction workers during disaster responses</vt:lpstr>
      <vt:lpstr>Slide 59</vt:lpstr>
      <vt:lpstr>Slide 60</vt:lpstr>
      <vt:lpstr>What were the most deadly disasters from 1992-2006? </vt:lpstr>
      <vt:lpstr>Activities during hurricane-related fatalities (Fayard, APHA, 2006)</vt:lpstr>
      <vt:lpstr>Tornado destruction poses serious risks for cleanup and disposal Check OSHA’s website for guidance</vt:lpstr>
      <vt:lpstr>Ice storms pose particular falling debris hazards for responders</vt:lpstr>
    </vt:vector>
  </TitlesOfParts>
  <Company>CPWR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Percentage of construction failures by age of business, 1986-1997</dc:title>
  <dc:creator>Jane Seegal</dc:creator>
  <cp:lastModifiedBy>blippy</cp:lastModifiedBy>
  <cp:revision>904</cp:revision>
  <cp:lastPrinted>2002-05-14T19:52:04Z</cp:lastPrinted>
  <dcterms:created xsi:type="dcterms:W3CDTF">2002-03-26T18:59:51Z</dcterms:created>
  <dcterms:modified xsi:type="dcterms:W3CDTF">2012-12-18T20:02:48Z</dcterms:modified>
</cp:coreProperties>
</file>